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38"/>
  </p:notesMasterIdLst>
  <p:handoutMasterIdLst>
    <p:handoutMasterId r:id="rId39"/>
  </p:handoutMasterIdLst>
  <p:sldIdLst>
    <p:sldId id="449" r:id="rId2"/>
    <p:sldId id="453" r:id="rId3"/>
    <p:sldId id="517" r:id="rId4"/>
    <p:sldId id="516" r:id="rId5"/>
    <p:sldId id="455" r:id="rId6"/>
    <p:sldId id="515" r:id="rId7"/>
    <p:sldId id="456" r:id="rId8"/>
    <p:sldId id="457" r:id="rId9"/>
    <p:sldId id="458" r:id="rId10"/>
    <p:sldId id="459" r:id="rId11"/>
    <p:sldId id="460" r:id="rId12"/>
    <p:sldId id="461" r:id="rId13"/>
    <p:sldId id="513" r:id="rId14"/>
    <p:sldId id="519" r:id="rId15"/>
    <p:sldId id="475" r:id="rId16"/>
    <p:sldId id="514" r:id="rId17"/>
    <p:sldId id="462" r:id="rId18"/>
    <p:sldId id="463" r:id="rId19"/>
    <p:sldId id="464" r:id="rId20"/>
    <p:sldId id="465" r:id="rId21"/>
    <p:sldId id="469" r:id="rId22"/>
    <p:sldId id="518" r:id="rId23"/>
    <p:sldId id="502" r:id="rId24"/>
    <p:sldId id="503" r:id="rId25"/>
    <p:sldId id="466" r:id="rId26"/>
    <p:sldId id="467" r:id="rId27"/>
    <p:sldId id="468" r:id="rId28"/>
    <p:sldId id="470" r:id="rId29"/>
    <p:sldId id="520" r:id="rId30"/>
    <p:sldId id="471" r:id="rId31"/>
    <p:sldId id="476" r:id="rId32"/>
    <p:sldId id="477" r:id="rId33"/>
    <p:sldId id="478" r:id="rId34"/>
    <p:sldId id="521" r:id="rId35"/>
    <p:sldId id="479" r:id="rId36"/>
    <p:sldId id="480" r:id="rId37"/>
  </p:sldIdLst>
  <p:sldSz cx="9144000" cy="6858000" type="screen4x3"/>
  <p:notesSz cx="6858000" cy="9144000"/>
  <p:custDataLst>
    <p:tags r:id="rId40"/>
  </p:custDataLst>
  <p:defaultTextStyle>
    <a:defPPr>
      <a:defRPr lang="en-US"/>
    </a:defPPr>
    <a:lvl1pPr algn="ctr" rtl="0" fontAlgn="base">
      <a:spcBef>
        <a:spcPct val="0"/>
      </a:spcBef>
      <a:spcAft>
        <a:spcPct val="0"/>
      </a:spcAft>
      <a:defRPr u="sng" kern="1200">
        <a:solidFill>
          <a:schemeClr val="tx1"/>
        </a:solidFill>
        <a:latin typeface="Times New Roman" pitchFamily="18" charset="0"/>
        <a:ea typeface="+mn-ea"/>
        <a:cs typeface="+mn-cs"/>
      </a:defRPr>
    </a:lvl1pPr>
    <a:lvl2pPr marL="457200" algn="ctr" rtl="0" fontAlgn="base">
      <a:spcBef>
        <a:spcPct val="0"/>
      </a:spcBef>
      <a:spcAft>
        <a:spcPct val="0"/>
      </a:spcAft>
      <a:defRPr u="sng" kern="1200">
        <a:solidFill>
          <a:schemeClr val="tx1"/>
        </a:solidFill>
        <a:latin typeface="Times New Roman" pitchFamily="18" charset="0"/>
        <a:ea typeface="+mn-ea"/>
        <a:cs typeface="+mn-cs"/>
      </a:defRPr>
    </a:lvl2pPr>
    <a:lvl3pPr marL="914400" algn="ctr" rtl="0" fontAlgn="base">
      <a:spcBef>
        <a:spcPct val="0"/>
      </a:spcBef>
      <a:spcAft>
        <a:spcPct val="0"/>
      </a:spcAft>
      <a:defRPr u="sng" kern="1200">
        <a:solidFill>
          <a:schemeClr val="tx1"/>
        </a:solidFill>
        <a:latin typeface="Times New Roman" pitchFamily="18" charset="0"/>
        <a:ea typeface="+mn-ea"/>
        <a:cs typeface="+mn-cs"/>
      </a:defRPr>
    </a:lvl3pPr>
    <a:lvl4pPr marL="1371600" algn="ctr" rtl="0" fontAlgn="base">
      <a:spcBef>
        <a:spcPct val="0"/>
      </a:spcBef>
      <a:spcAft>
        <a:spcPct val="0"/>
      </a:spcAft>
      <a:defRPr u="sng" kern="1200">
        <a:solidFill>
          <a:schemeClr val="tx1"/>
        </a:solidFill>
        <a:latin typeface="Times New Roman" pitchFamily="18" charset="0"/>
        <a:ea typeface="+mn-ea"/>
        <a:cs typeface="+mn-cs"/>
      </a:defRPr>
    </a:lvl4pPr>
    <a:lvl5pPr marL="1828800" algn="ctr" rtl="0" fontAlgn="base">
      <a:spcBef>
        <a:spcPct val="0"/>
      </a:spcBef>
      <a:spcAft>
        <a:spcPct val="0"/>
      </a:spcAft>
      <a:defRPr u="sng" kern="1200">
        <a:solidFill>
          <a:schemeClr val="tx1"/>
        </a:solidFill>
        <a:latin typeface="Times New Roman" pitchFamily="18" charset="0"/>
        <a:ea typeface="+mn-ea"/>
        <a:cs typeface="+mn-cs"/>
      </a:defRPr>
    </a:lvl5pPr>
    <a:lvl6pPr marL="2286000" algn="l" defTabSz="914400" rtl="0" eaLnBrk="1" latinLnBrk="0" hangingPunct="1">
      <a:defRPr u="sng" kern="1200">
        <a:solidFill>
          <a:schemeClr val="tx1"/>
        </a:solidFill>
        <a:latin typeface="Times New Roman" pitchFamily="18" charset="0"/>
        <a:ea typeface="+mn-ea"/>
        <a:cs typeface="+mn-cs"/>
      </a:defRPr>
    </a:lvl6pPr>
    <a:lvl7pPr marL="2743200" algn="l" defTabSz="914400" rtl="0" eaLnBrk="1" latinLnBrk="0" hangingPunct="1">
      <a:defRPr u="sng" kern="1200">
        <a:solidFill>
          <a:schemeClr val="tx1"/>
        </a:solidFill>
        <a:latin typeface="Times New Roman" pitchFamily="18" charset="0"/>
        <a:ea typeface="+mn-ea"/>
        <a:cs typeface="+mn-cs"/>
      </a:defRPr>
    </a:lvl7pPr>
    <a:lvl8pPr marL="3200400" algn="l" defTabSz="914400" rtl="0" eaLnBrk="1" latinLnBrk="0" hangingPunct="1">
      <a:defRPr u="sng" kern="1200">
        <a:solidFill>
          <a:schemeClr val="tx1"/>
        </a:solidFill>
        <a:latin typeface="Times New Roman" pitchFamily="18" charset="0"/>
        <a:ea typeface="+mn-ea"/>
        <a:cs typeface="+mn-cs"/>
      </a:defRPr>
    </a:lvl8pPr>
    <a:lvl9pPr marL="3657600" algn="l" defTabSz="914400" rtl="0" eaLnBrk="1" latinLnBrk="0" hangingPunct="1">
      <a:defRPr u="sng"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CCFF"/>
    <a:srgbClr val="CC99FF"/>
    <a:srgbClr val="336600"/>
    <a:srgbClr val="800080"/>
    <a:srgbClr val="A08200"/>
    <a:srgbClr val="008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83" autoAdjust="0"/>
  </p:normalViewPr>
  <p:slideViewPr>
    <p:cSldViewPr>
      <p:cViewPr varScale="1">
        <p:scale>
          <a:sx n="76" d="100"/>
          <a:sy n="76" d="100"/>
        </p:scale>
        <p:origin x="157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u="none"/>
            </a:lvl1pPr>
          </a:lstStyle>
          <a:p>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u="none"/>
            </a:lvl1pPr>
          </a:lstStyle>
          <a:p>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u="none"/>
            </a:lvl1pPr>
          </a:lstStyle>
          <a:p>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u="none"/>
            </a:lvl1pPr>
          </a:lstStyle>
          <a:p>
            <a:fld id="{207799E6-44AF-4F73-B08D-1F877134F420}" type="slidenum">
              <a:rPr lang="en-US"/>
              <a:pPr/>
              <a:t>‹#›</a:t>
            </a:fld>
            <a:endParaRPr lang="en-US"/>
          </a:p>
        </p:txBody>
      </p:sp>
    </p:spTree>
    <p:extLst>
      <p:ext uri="{BB962C8B-B14F-4D97-AF65-F5344CB8AC3E}">
        <p14:creationId xmlns:p14="http://schemas.microsoft.com/office/powerpoint/2010/main" val="3073310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u="none"/>
            </a:lvl1pPr>
          </a:lstStyle>
          <a:p>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u="none"/>
            </a:lvl1pPr>
          </a:lstStyle>
          <a:p>
            <a:endParaRPr lang="en-US"/>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u="none"/>
            </a:lvl1pPr>
          </a:lstStyle>
          <a:p>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u="none"/>
            </a:lvl1pPr>
          </a:lstStyle>
          <a:p>
            <a:fld id="{1D00DF1C-B222-4FE8-A4A5-A447556126F6}" type="slidenum">
              <a:rPr lang="en-US"/>
              <a:pPr/>
              <a:t>‹#›</a:t>
            </a:fld>
            <a:endParaRPr lang="en-US"/>
          </a:p>
        </p:txBody>
      </p:sp>
    </p:spTree>
    <p:extLst>
      <p:ext uri="{BB962C8B-B14F-4D97-AF65-F5344CB8AC3E}">
        <p14:creationId xmlns:p14="http://schemas.microsoft.com/office/powerpoint/2010/main" val="24734693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9394" name="Group 2"/>
          <p:cNvGrpSpPr>
            <a:grpSpLocks/>
          </p:cNvGrpSpPr>
          <p:nvPr/>
        </p:nvGrpSpPr>
        <p:grpSpPr bwMode="auto">
          <a:xfrm>
            <a:off x="0" y="2438400"/>
            <a:ext cx="9009063" cy="1052513"/>
            <a:chOff x="0" y="1536"/>
            <a:chExt cx="5675" cy="663"/>
          </a:xfrm>
        </p:grpSpPr>
        <p:grpSp>
          <p:nvGrpSpPr>
            <p:cNvPr id="59395" name="Group 3"/>
            <p:cNvGrpSpPr>
              <a:grpSpLocks/>
            </p:cNvGrpSpPr>
            <p:nvPr/>
          </p:nvGrpSpPr>
          <p:grpSpPr bwMode="auto">
            <a:xfrm>
              <a:off x="183" y="1604"/>
              <a:ext cx="448" cy="299"/>
              <a:chOff x="720" y="336"/>
              <a:chExt cx="624" cy="432"/>
            </a:xfrm>
          </p:grpSpPr>
          <p:sp>
            <p:nvSpPr>
              <p:cNvPr id="59396"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59397"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59398" name="Group 6"/>
            <p:cNvGrpSpPr>
              <a:grpSpLocks/>
            </p:cNvGrpSpPr>
            <p:nvPr/>
          </p:nvGrpSpPr>
          <p:grpSpPr bwMode="auto">
            <a:xfrm>
              <a:off x="261" y="1870"/>
              <a:ext cx="465" cy="299"/>
              <a:chOff x="912" y="2640"/>
              <a:chExt cx="672" cy="432"/>
            </a:xfrm>
          </p:grpSpPr>
          <p:sp>
            <p:nvSpPr>
              <p:cNvPr id="59399"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59400"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59401"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59402"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59403"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59404"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9406" name="Rectangle 14"/>
          <p:cNvSpPr>
            <a:spLocks noGrp="1" noChangeArrowheads="1"/>
          </p:cNvSpPr>
          <p:nvPr>
            <p:ph type="dt" sz="half" idx="2"/>
          </p:nvPr>
        </p:nvSpPr>
        <p:spPr bwMode="auto">
          <a:xfrm>
            <a:off x="9906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l">
              <a:defRPr sz="1400" u="none">
                <a:solidFill>
                  <a:schemeClr val="bg2"/>
                </a:solidFill>
                <a:latin typeface="Tahoma" pitchFamily="34" charset="0"/>
              </a:defRPr>
            </a:lvl1pPr>
          </a:lstStyle>
          <a:p>
            <a:endParaRPr lang="en-US"/>
          </a:p>
        </p:txBody>
      </p:sp>
      <p:sp>
        <p:nvSpPr>
          <p:cNvPr id="59407" name="Rectangle 15"/>
          <p:cNvSpPr>
            <a:spLocks noGrp="1" noChangeArrowheads="1"/>
          </p:cNvSpPr>
          <p:nvPr>
            <p:ph type="ftr" sz="quarter" idx="3"/>
          </p:nvPr>
        </p:nvSpPr>
        <p:spPr>
          <a:xfrm>
            <a:off x="3429000" y="6248400"/>
            <a:ext cx="2895600" cy="457200"/>
          </a:xfrm>
        </p:spPr>
        <p:txBody>
          <a:bodyPr/>
          <a:lstStyle>
            <a:lvl1pPr>
              <a:defRPr sz="1400">
                <a:solidFill>
                  <a:schemeClr val="bg2"/>
                </a:solidFill>
                <a:latin typeface="Tahoma" pitchFamily="34" charset="0"/>
              </a:defRPr>
            </a:lvl1pPr>
          </a:lstStyle>
          <a:p>
            <a:r>
              <a:rPr lang="en-US"/>
              <a:t>OU Supercomputing Center for Education &amp; Research</a:t>
            </a:r>
          </a:p>
        </p:txBody>
      </p:sp>
      <p:sp>
        <p:nvSpPr>
          <p:cNvPr id="59408" name="Rectangle 16"/>
          <p:cNvSpPr>
            <a:spLocks noGrp="1" noChangeArrowheads="1"/>
          </p:cNvSpPr>
          <p:nvPr>
            <p:ph type="sldNum" sz="quarter" idx="4"/>
          </p:nvPr>
        </p:nvSpPr>
        <p:spPr>
          <a:xfrm>
            <a:off x="6858000" y="6248400"/>
            <a:ext cx="1905000" cy="457200"/>
          </a:xfrm>
        </p:spPr>
        <p:txBody>
          <a:bodyPr/>
          <a:lstStyle>
            <a:lvl1pPr>
              <a:defRPr sz="1400">
                <a:solidFill>
                  <a:schemeClr val="bg2"/>
                </a:solidFill>
              </a:defRPr>
            </a:lvl1pPr>
          </a:lstStyle>
          <a:p>
            <a:fld id="{10F2C33D-2338-4905-B5E0-CC68D9447F8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5" name="Slide Number Placeholder 4"/>
          <p:cNvSpPr>
            <a:spLocks noGrp="1"/>
          </p:cNvSpPr>
          <p:nvPr>
            <p:ph type="sldNum" sz="quarter" idx="11"/>
          </p:nvPr>
        </p:nvSpPr>
        <p:spPr/>
        <p:txBody>
          <a:bodyPr/>
          <a:lstStyle>
            <a:lvl1pPr>
              <a:defRPr/>
            </a:lvl1pPr>
          </a:lstStyle>
          <a:p>
            <a:fld id="{EDAD6546-B191-4795-9704-3767CFBBBC4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381000"/>
            <a:ext cx="200025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381000"/>
            <a:ext cx="584835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5" name="Slide Number Placeholder 4"/>
          <p:cNvSpPr>
            <a:spLocks noGrp="1"/>
          </p:cNvSpPr>
          <p:nvPr>
            <p:ph type="sldNum" sz="quarter" idx="11"/>
          </p:nvPr>
        </p:nvSpPr>
        <p:spPr/>
        <p:txBody>
          <a:bodyPr/>
          <a:lstStyle>
            <a:lvl1pPr>
              <a:defRPr/>
            </a:lvl1pPr>
          </a:lstStyle>
          <a:p>
            <a:fld id="{77944FE8-05F8-45E0-8B71-0EAAB3CA8DD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5" name="Slide Number Placeholder 4"/>
          <p:cNvSpPr>
            <a:spLocks noGrp="1"/>
          </p:cNvSpPr>
          <p:nvPr>
            <p:ph type="sldNum" sz="quarter" idx="11"/>
          </p:nvPr>
        </p:nvSpPr>
        <p:spPr/>
        <p:txBody>
          <a:bodyPr/>
          <a:lstStyle>
            <a:lvl1pPr>
              <a:defRPr>
                <a:latin typeface="Times New Roman" pitchFamily="18" charset="0"/>
                <a:cs typeface="Times New Roman" pitchFamily="18" charset="0"/>
              </a:defRPr>
            </a:lvl1pPr>
          </a:lstStyle>
          <a:p>
            <a:fld id="{AE3E344C-0067-4E92-9EFF-B6C8C20E666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5" name="Slide Number Placeholder 4"/>
          <p:cNvSpPr>
            <a:spLocks noGrp="1"/>
          </p:cNvSpPr>
          <p:nvPr>
            <p:ph type="sldNum" sz="quarter" idx="11"/>
          </p:nvPr>
        </p:nvSpPr>
        <p:spPr/>
        <p:txBody>
          <a:bodyPr/>
          <a:lstStyle>
            <a:lvl1pPr>
              <a:defRPr/>
            </a:lvl1pPr>
          </a:lstStyle>
          <a:p>
            <a:fld id="{307617EF-98BE-47D3-9306-ABB26D4CC03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990600"/>
            <a:ext cx="39243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990600"/>
            <a:ext cx="39243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6" name="Slide Number Placeholder 5"/>
          <p:cNvSpPr>
            <a:spLocks noGrp="1"/>
          </p:cNvSpPr>
          <p:nvPr>
            <p:ph type="sldNum" sz="quarter" idx="11"/>
          </p:nvPr>
        </p:nvSpPr>
        <p:spPr/>
        <p:txBody>
          <a:bodyPr/>
          <a:lstStyle>
            <a:lvl1pPr>
              <a:defRPr/>
            </a:lvl1pPr>
          </a:lstStyle>
          <a:p>
            <a:fld id="{B2CBD894-4D77-4902-9129-2A99589194C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8" name="Slide Number Placeholder 7"/>
          <p:cNvSpPr>
            <a:spLocks noGrp="1"/>
          </p:cNvSpPr>
          <p:nvPr>
            <p:ph type="sldNum" sz="quarter" idx="11"/>
          </p:nvPr>
        </p:nvSpPr>
        <p:spPr/>
        <p:txBody>
          <a:bodyPr/>
          <a:lstStyle>
            <a:lvl1pPr>
              <a:defRPr/>
            </a:lvl1pPr>
          </a:lstStyle>
          <a:p>
            <a:fld id="{2EC9FA20-97B8-49D1-82E6-4D7385888DE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4" name="Slide Number Placeholder 3"/>
          <p:cNvSpPr>
            <a:spLocks noGrp="1"/>
          </p:cNvSpPr>
          <p:nvPr>
            <p:ph type="sldNum" sz="quarter" idx="11"/>
          </p:nvPr>
        </p:nvSpPr>
        <p:spPr/>
        <p:txBody>
          <a:bodyPr/>
          <a:lstStyle>
            <a:lvl1pPr>
              <a:defRPr/>
            </a:lvl1pPr>
          </a:lstStyle>
          <a:p>
            <a:fld id="{FCA83B0D-8ABA-47CD-B989-D6A462BE173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3" name="Slide Number Placeholder 2"/>
          <p:cNvSpPr>
            <a:spLocks noGrp="1"/>
          </p:cNvSpPr>
          <p:nvPr>
            <p:ph type="sldNum" sz="quarter" idx="11"/>
          </p:nvPr>
        </p:nvSpPr>
        <p:spPr/>
        <p:txBody>
          <a:bodyPr/>
          <a:lstStyle>
            <a:lvl1pPr>
              <a:defRPr/>
            </a:lvl1pPr>
          </a:lstStyle>
          <a:p>
            <a:fld id="{F8D0A7E3-9DFA-44E3-BA2F-7F5EC1BCDD8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6" name="Slide Number Placeholder 5"/>
          <p:cNvSpPr>
            <a:spLocks noGrp="1"/>
          </p:cNvSpPr>
          <p:nvPr>
            <p:ph type="sldNum" sz="quarter" idx="11"/>
          </p:nvPr>
        </p:nvSpPr>
        <p:spPr/>
        <p:txBody>
          <a:bodyPr/>
          <a:lstStyle>
            <a:lvl1pPr>
              <a:defRPr/>
            </a:lvl1pPr>
          </a:lstStyle>
          <a:p>
            <a:fld id="{C965EE58-0CFA-4325-AB6B-32A58631A52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sz="1600"/>
            </a:lvl1pPr>
          </a:lstStyle>
          <a:p>
            <a:r>
              <a:rPr lang="en-US" dirty="0"/>
              <a:t>Variables Lesson</a:t>
            </a:r>
          </a:p>
          <a:p>
            <a:r>
              <a:rPr lang="en-US" dirty="0"/>
              <a:t>CS1313 Fall 2024</a:t>
            </a:r>
          </a:p>
        </p:txBody>
      </p:sp>
      <p:sp>
        <p:nvSpPr>
          <p:cNvPr id="6" name="Slide Number Placeholder 5"/>
          <p:cNvSpPr>
            <a:spLocks noGrp="1"/>
          </p:cNvSpPr>
          <p:nvPr>
            <p:ph type="sldNum" sz="quarter" idx="11"/>
          </p:nvPr>
        </p:nvSpPr>
        <p:spPr/>
        <p:txBody>
          <a:bodyPr/>
          <a:lstStyle>
            <a:lvl1pPr>
              <a:defRPr/>
            </a:lvl1pPr>
          </a:lstStyle>
          <a:p>
            <a:fld id="{B16D6B16-B38C-47D1-B47D-F61D2E4E968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6" name="Rectangle 8"/>
          <p:cNvSpPr>
            <a:spLocks noChangeArrowheads="1"/>
          </p:cNvSpPr>
          <p:nvPr/>
        </p:nvSpPr>
        <p:spPr bwMode="gray">
          <a:xfrm>
            <a:off x="304800" y="9144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kumimoji="1" lang="en-US" sz="2400" u="none">
              <a:latin typeface="Tahoma" pitchFamily="34" charset="0"/>
            </a:endParaRPr>
          </a:p>
        </p:txBody>
      </p:sp>
      <p:sp>
        <p:nvSpPr>
          <p:cNvPr id="58377" name="Rectangle 9"/>
          <p:cNvSpPr>
            <a:spLocks noGrp="1" noChangeArrowheads="1"/>
          </p:cNvSpPr>
          <p:nvPr>
            <p:ph type="title"/>
          </p:nvPr>
        </p:nvSpPr>
        <p:spPr bwMode="auto">
          <a:xfrm>
            <a:off x="533400" y="381000"/>
            <a:ext cx="8001000"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58378" name="Rectangle 10"/>
          <p:cNvSpPr>
            <a:spLocks noGrp="1" noChangeArrowheads="1"/>
          </p:cNvSpPr>
          <p:nvPr>
            <p:ph type="body" idx="1"/>
          </p:nvPr>
        </p:nvSpPr>
        <p:spPr bwMode="auto">
          <a:xfrm>
            <a:off x="533400" y="990600"/>
            <a:ext cx="8001000" cy="5257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8380" name="Rectangle 12"/>
          <p:cNvSpPr>
            <a:spLocks noGrp="1" noChangeArrowheads="1"/>
          </p:cNvSpPr>
          <p:nvPr>
            <p:ph type="ftr" sz="quarter" idx="3"/>
          </p:nvPr>
        </p:nvSpPr>
        <p:spPr bwMode="auto">
          <a:xfrm>
            <a:off x="2590800" y="6272213"/>
            <a:ext cx="4419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u="none"/>
            </a:lvl1pPr>
          </a:lstStyle>
          <a:p>
            <a:r>
              <a:rPr lang="en-US" sz="1600" dirty="0"/>
              <a:t>Variables Lesson</a:t>
            </a:r>
          </a:p>
          <a:p>
            <a:r>
              <a:rPr lang="en-US" dirty="0"/>
              <a:t>CS1313 Fall 2024</a:t>
            </a:r>
          </a:p>
        </p:txBody>
      </p:sp>
      <p:sp>
        <p:nvSpPr>
          <p:cNvPr id="58381" name="Rectangle 13"/>
          <p:cNvSpPr>
            <a:spLocks noGrp="1" noChangeArrowheads="1"/>
          </p:cNvSpPr>
          <p:nvPr>
            <p:ph type="sldNum" sz="quarter" idx="4"/>
          </p:nvPr>
        </p:nvSpPr>
        <p:spPr bwMode="auto">
          <a:xfrm>
            <a:off x="7162800" y="6262688"/>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u="none">
                <a:latin typeface="Times New Roman" panose="02020603050405020304" pitchFamily="18" charset="0"/>
                <a:cs typeface="Times New Roman" panose="02020603050405020304" pitchFamily="18" charset="0"/>
              </a:defRPr>
            </a:lvl1pPr>
          </a:lstStyle>
          <a:p>
            <a:fld id="{8F2BD571-FAF0-40C7-9F69-DA428E1996FE}" type="slidenum">
              <a:rPr lang="en-US" smtClean="0"/>
              <a:pPr/>
              <a:t>‹#›</a:t>
            </a:fld>
            <a:endParaRPr lang="en-US" dirty="0"/>
          </a:p>
        </p:txBody>
      </p:sp>
      <p:pic>
        <p:nvPicPr>
          <p:cNvPr id="58383" name="Picture 15" descr="ou201_logo"/>
          <p:cNvPicPr>
            <a:picLocks noChangeAspect="1" noChangeArrowheads="1"/>
          </p:cNvPicPr>
          <p:nvPr/>
        </p:nvPicPr>
        <p:blipFill>
          <a:blip r:embed="rId13" cstate="print"/>
          <a:srcRect/>
          <a:stretch>
            <a:fillRect/>
          </a:stretch>
        </p:blipFill>
        <p:spPr bwMode="auto">
          <a:xfrm>
            <a:off x="990600" y="6215063"/>
            <a:ext cx="393700" cy="538162"/>
          </a:xfrm>
          <a:prstGeom prst="rect">
            <a:avLst/>
          </a:prstGeom>
          <a:noFill/>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dt="0"/>
  <p:txStyles>
    <p:titleStyle>
      <a:lvl1pPr algn="ctr" rtl="0" fontAlgn="base">
        <a:spcBef>
          <a:spcPct val="0"/>
        </a:spcBef>
        <a:spcAft>
          <a:spcPct val="0"/>
        </a:spcAft>
        <a:defRPr sz="3200" b="1">
          <a:solidFill>
            <a:schemeClr val="tx1"/>
          </a:solidFill>
          <a:latin typeface="+mj-lt"/>
          <a:ea typeface="+mj-ea"/>
          <a:cs typeface="+mj-cs"/>
        </a:defRPr>
      </a:lvl1pPr>
      <a:lvl2pPr algn="ctr" rtl="0" fontAlgn="base">
        <a:spcBef>
          <a:spcPct val="0"/>
        </a:spcBef>
        <a:spcAft>
          <a:spcPct val="0"/>
        </a:spcAft>
        <a:defRPr sz="3200" b="1">
          <a:solidFill>
            <a:schemeClr val="tx1"/>
          </a:solidFill>
          <a:latin typeface="Times New Roman" pitchFamily="18" charset="0"/>
        </a:defRPr>
      </a:lvl2pPr>
      <a:lvl3pPr algn="ctr" rtl="0" fontAlgn="base">
        <a:spcBef>
          <a:spcPct val="0"/>
        </a:spcBef>
        <a:spcAft>
          <a:spcPct val="0"/>
        </a:spcAft>
        <a:defRPr sz="3200" b="1">
          <a:solidFill>
            <a:schemeClr val="tx1"/>
          </a:solidFill>
          <a:latin typeface="Times New Roman" pitchFamily="18" charset="0"/>
        </a:defRPr>
      </a:lvl3pPr>
      <a:lvl4pPr algn="ctr" rtl="0" fontAlgn="base">
        <a:spcBef>
          <a:spcPct val="0"/>
        </a:spcBef>
        <a:spcAft>
          <a:spcPct val="0"/>
        </a:spcAft>
        <a:defRPr sz="3200" b="1">
          <a:solidFill>
            <a:schemeClr val="tx1"/>
          </a:solidFill>
          <a:latin typeface="Times New Roman" pitchFamily="18" charset="0"/>
        </a:defRPr>
      </a:lvl4pPr>
      <a:lvl5pPr algn="ctr" rtl="0" fontAlgn="base">
        <a:spcBef>
          <a:spcPct val="0"/>
        </a:spcBef>
        <a:spcAft>
          <a:spcPct val="0"/>
        </a:spcAft>
        <a:defRPr sz="3200" b="1">
          <a:solidFill>
            <a:schemeClr val="tx1"/>
          </a:solidFill>
          <a:latin typeface="Times New Roman" pitchFamily="18" charset="0"/>
        </a:defRPr>
      </a:lvl5pPr>
      <a:lvl6pPr marL="457200" algn="ctr" rtl="0" fontAlgn="base">
        <a:spcBef>
          <a:spcPct val="0"/>
        </a:spcBef>
        <a:spcAft>
          <a:spcPct val="0"/>
        </a:spcAft>
        <a:defRPr sz="3200" b="1">
          <a:solidFill>
            <a:schemeClr val="tx1"/>
          </a:solidFill>
          <a:latin typeface="Times New Roman" pitchFamily="18" charset="0"/>
        </a:defRPr>
      </a:lvl6pPr>
      <a:lvl7pPr marL="914400" algn="ctr" rtl="0" fontAlgn="base">
        <a:spcBef>
          <a:spcPct val="0"/>
        </a:spcBef>
        <a:spcAft>
          <a:spcPct val="0"/>
        </a:spcAft>
        <a:defRPr sz="3200" b="1">
          <a:solidFill>
            <a:schemeClr val="tx1"/>
          </a:solidFill>
          <a:latin typeface="Times New Roman" pitchFamily="18" charset="0"/>
        </a:defRPr>
      </a:lvl7pPr>
      <a:lvl8pPr marL="1371600" algn="ctr" rtl="0" fontAlgn="base">
        <a:spcBef>
          <a:spcPct val="0"/>
        </a:spcBef>
        <a:spcAft>
          <a:spcPct val="0"/>
        </a:spcAft>
        <a:defRPr sz="3200" b="1">
          <a:solidFill>
            <a:schemeClr val="tx1"/>
          </a:solidFill>
          <a:latin typeface="Times New Roman" pitchFamily="18" charset="0"/>
        </a:defRPr>
      </a:lvl8pPr>
      <a:lvl9pPr marL="1828800" algn="ctr" rtl="0" fontAlgn="base">
        <a:spcBef>
          <a:spcPct val="0"/>
        </a:spcBef>
        <a:spcAft>
          <a:spcPct val="0"/>
        </a:spcAft>
        <a:defRPr sz="3200" b="1">
          <a:solidFill>
            <a:schemeClr val="tx1"/>
          </a:solidFill>
          <a:latin typeface="Times New Roman" pitchFamily="18" charset="0"/>
        </a:defRPr>
      </a:lvl9pPr>
    </p:titleStyle>
    <p:bodyStyle>
      <a:lvl1pPr marL="342900" indent="-342900" algn="l" rtl="0" fontAlgn="base">
        <a:spcBef>
          <a:spcPct val="20000"/>
        </a:spcBef>
        <a:spcAft>
          <a:spcPct val="0"/>
        </a:spcAft>
        <a:buClrTx/>
        <a:buSzPct val="75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Tx/>
        <a:buSzPct val="75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Tx/>
        <a:buSzPct val="75000"/>
        <a:buFont typeface="Wingdings" pitchFamily="2" charset="2"/>
        <a:buChar char="n"/>
        <a:defRPr sz="2000">
          <a:solidFill>
            <a:schemeClr val="tx1"/>
          </a:solidFill>
          <a:latin typeface="+mn-lt"/>
        </a:defRPr>
      </a:lvl3pPr>
      <a:lvl4pPr marL="1600200" indent="-228600" algn="l" rtl="0" fontAlgn="base">
        <a:spcBef>
          <a:spcPct val="20000"/>
        </a:spcBef>
        <a:spcAft>
          <a:spcPct val="0"/>
        </a:spcAft>
        <a:buClrTx/>
        <a:buSzPct val="75000"/>
        <a:buFont typeface="Wingdings" pitchFamily="2" charset="2"/>
        <a:buChar char="n"/>
        <a:defRPr>
          <a:solidFill>
            <a:schemeClr val="tx1"/>
          </a:solidFill>
          <a:latin typeface="+mn-lt"/>
        </a:defRPr>
      </a:lvl4pPr>
      <a:lvl5pPr marL="2057400" indent="-228600" algn="l" rtl="0" fontAlgn="base">
        <a:spcBef>
          <a:spcPct val="20000"/>
        </a:spcBef>
        <a:spcAft>
          <a:spcPct val="0"/>
        </a:spcAft>
        <a:buClrTx/>
        <a:buSzPct val="75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75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75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75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75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36.xml"/><Relationship Id="rId4" Type="http://schemas.openxmlformats.org/officeDocument/2006/relationships/hyperlink" Target="https://images.techhive.com/images/idge/imported/article/itw/2013/10/23/programmers_hardest_tasks-600x700-100521914-orig.jpg"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5B773568-C4BA-4142-84DF-2B54E4459920}" type="slidenum">
              <a:rPr lang="en-US"/>
              <a:pPr/>
              <a:t>1</a:t>
            </a:fld>
            <a:endParaRPr lang="en-US"/>
          </a:p>
        </p:txBody>
      </p:sp>
      <p:sp>
        <p:nvSpPr>
          <p:cNvPr id="5"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322564" name="Rectangle 4"/>
          <p:cNvSpPr>
            <a:spLocks noChangeArrowheads="1"/>
          </p:cNvSpPr>
          <p:nvPr/>
        </p:nvSpPr>
        <p:spPr bwMode="auto">
          <a:xfrm>
            <a:off x="4191000" y="939800"/>
            <a:ext cx="4648200" cy="5308600"/>
          </a:xfrm>
          <a:prstGeom prst="rect">
            <a:avLst/>
          </a:prstGeom>
          <a:noFill/>
          <a:ln w="9525">
            <a:noFill/>
            <a:miter lim="800000"/>
            <a:headEnd/>
            <a:tailEnd/>
          </a:ln>
          <a:effectLst/>
        </p:spPr>
        <p:txBody>
          <a:bodyPr/>
          <a:lstStyle/>
          <a:p>
            <a:pPr marL="533400" indent="-533400" algn="l">
              <a:lnSpc>
                <a:spcPct val="80000"/>
              </a:lnSpc>
              <a:spcBef>
                <a:spcPct val="20000"/>
              </a:spcBef>
              <a:buClr>
                <a:schemeClr val="tx1"/>
              </a:buClr>
              <a:buFont typeface="Wingdings" pitchFamily="2" charset="2"/>
              <a:buAutoNum type="arabicPeriod" startAt="16"/>
            </a:pPr>
            <a:r>
              <a:rPr lang="en-US" sz="1650" u="none" dirty="0"/>
              <a:t>Setting the Value of a Variable</a:t>
            </a:r>
          </a:p>
          <a:p>
            <a:pPr marL="533400" indent="-533400" algn="l">
              <a:lnSpc>
                <a:spcPct val="80000"/>
              </a:lnSpc>
              <a:spcBef>
                <a:spcPct val="20000"/>
              </a:spcBef>
              <a:buClr>
                <a:schemeClr val="tx1"/>
              </a:buClr>
              <a:buFont typeface="Wingdings" pitchFamily="2" charset="2"/>
              <a:buAutoNum type="arabicPeriod" startAt="16"/>
            </a:pPr>
            <a:r>
              <a:rPr lang="en-US" sz="1650" u="none" dirty="0"/>
              <a:t>Variable Assignment</a:t>
            </a:r>
          </a:p>
          <a:p>
            <a:pPr marL="533400" indent="-533400" algn="l">
              <a:lnSpc>
                <a:spcPct val="70000"/>
              </a:lnSpc>
              <a:spcBef>
                <a:spcPct val="20000"/>
              </a:spcBef>
              <a:buClr>
                <a:schemeClr val="tx1"/>
              </a:buClr>
              <a:buFont typeface="Wingdings" pitchFamily="2" charset="2"/>
              <a:buAutoNum type="arabicPeriod" startAt="16"/>
            </a:pPr>
            <a:r>
              <a:rPr lang="en-US" sz="1650" u="none" dirty="0"/>
              <a:t>Variable Assignment Example</a:t>
            </a:r>
          </a:p>
          <a:p>
            <a:pPr marL="533400" indent="-533400" algn="l">
              <a:lnSpc>
                <a:spcPct val="70000"/>
              </a:lnSpc>
              <a:spcBef>
                <a:spcPct val="20000"/>
              </a:spcBef>
              <a:buClr>
                <a:schemeClr val="tx1"/>
              </a:buClr>
              <a:buFont typeface="Wingdings" pitchFamily="2" charset="2"/>
              <a:buAutoNum type="arabicPeriod" startAt="16"/>
            </a:pPr>
            <a:r>
              <a:rPr lang="en-US" sz="1650" u="none" dirty="0"/>
              <a:t>Variable Assignment Example Program #1</a:t>
            </a:r>
          </a:p>
          <a:p>
            <a:pPr marL="533400" indent="-533400" algn="l">
              <a:lnSpc>
                <a:spcPct val="70000"/>
              </a:lnSpc>
              <a:spcBef>
                <a:spcPct val="20000"/>
              </a:spcBef>
              <a:buClr>
                <a:schemeClr val="tx1"/>
              </a:buClr>
              <a:buFont typeface="Wingdings" pitchFamily="2" charset="2"/>
              <a:buAutoNum type="arabicPeriod" startAt="16"/>
            </a:pPr>
            <a:r>
              <a:rPr lang="en-US" sz="1650" u="none" dirty="0"/>
              <a:t>Variable Assignment Example Program #2</a:t>
            </a:r>
          </a:p>
          <a:p>
            <a:pPr marL="533400" indent="-533400" algn="l">
              <a:lnSpc>
                <a:spcPct val="70000"/>
              </a:lnSpc>
              <a:spcBef>
                <a:spcPct val="20000"/>
              </a:spcBef>
              <a:buClr>
                <a:schemeClr val="tx1"/>
              </a:buClr>
              <a:buFont typeface="Wingdings" pitchFamily="2" charset="2"/>
              <a:buAutoNum type="arabicPeriod" startAt="16"/>
            </a:pPr>
            <a:r>
              <a:rPr lang="en-US" sz="1650" u="none" dirty="0"/>
              <a:t>The Same Source Code without Comments</a:t>
            </a:r>
          </a:p>
          <a:p>
            <a:pPr marL="533400" indent="-533400" algn="l">
              <a:lnSpc>
                <a:spcPct val="70000"/>
              </a:lnSpc>
              <a:spcBef>
                <a:spcPct val="20000"/>
              </a:spcBef>
              <a:buClr>
                <a:schemeClr val="tx1"/>
              </a:buClr>
              <a:buFont typeface="Wingdings" pitchFamily="2" charset="2"/>
              <a:buAutoNum type="arabicPeriod" startAt="16"/>
            </a:pPr>
            <a:r>
              <a:rPr lang="en-US" sz="1650" u="none" dirty="0"/>
              <a:t>Assignment is an Action, NOT an Equation #1</a:t>
            </a:r>
          </a:p>
          <a:p>
            <a:pPr marL="533400" indent="-533400" algn="l">
              <a:lnSpc>
                <a:spcPct val="70000"/>
              </a:lnSpc>
              <a:spcBef>
                <a:spcPct val="20000"/>
              </a:spcBef>
              <a:buClr>
                <a:schemeClr val="tx1"/>
              </a:buClr>
              <a:buFont typeface="Wingdings" pitchFamily="2" charset="2"/>
              <a:buAutoNum type="arabicPeriod" startAt="16"/>
            </a:pPr>
            <a:r>
              <a:rPr lang="en-US" sz="1650" u="none" dirty="0"/>
              <a:t>Assignment is an Action, NOT an Equation #2</a:t>
            </a:r>
          </a:p>
          <a:p>
            <a:pPr marL="533400" indent="-533400" algn="l">
              <a:lnSpc>
                <a:spcPct val="70000"/>
              </a:lnSpc>
              <a:spcBef>
                <a:spcPct val="20000"/>
              </a:spcBef>
              <a:buClr>
                <a:schemeClr val="tx1"/>
              </a:buClr>
              <a:buFont typeface="Wingdings" pitchFamily="2" charset="2"/>
              <a:buAutoNum type="arabicPeriod" startAt="16"/>
            </a:pPr>
            <a:r>
              <a:rPr lang="en-US" sz="1650" u="none" dirty="0"/>
              <a:t>Assignment is an Action, NOT an Equation #3</a:t>
            </a:r>
          </a:p>
          <a:p>
            <a:pPr marL="533400" indent="-533400" algn="l">
              <a:lnSpc>
                <a:spcPct val="70000"/>
              </a:lnSpc>
              <a:spcBef>
                <a:spcPct val="20000"/>
              </a:spcBef>
              <a:buClr>
                <a:schemeClr val="tx1"/>
              </a:buClr>
              <a:buFont typeface="Wingdings" pitchFamily="2" charset="2"/>
              <a:buAutoNum type="arabicPeriod" startAt="16"/>
            </a:pPr>
            <a:r>
              <a:rPr lang="en-US" sz="1650" u="none" dirty="0"/>
              <a:t>Changing a Variable’s Contents</a:t>
            </a:r>
          </a:p>
          <a:p>
            <a:pPr marL="533400" indent="-533400" algn="l">
              <a:lnSpc>
                <a:spcPct val="70000"/>
              </a:lnSpc>
              <a:spcBef>
                <a:spcPct val="20000"/>
              </a:spcBef>
              <a:buClr>
                <a:schemeClr val="tx1"/>
              </a:buClr>
              <a:buFont typeface="Wingdings" pitchFamily="2" charset="2"/>
              <a:buAutoNum type="arabicPeriod" startAt="16"/>
            </a:pPr>
            <a:r>
              <a:rPr lang="en-US" sz="1650" u="none" dirty="0"/>
              <a:t>Changing a Variable’s Contents: Example #1</a:t>
            </a:r>
          </a:p>
          <a:p>
            <a:pPr marL="533400" indent="-533400" algn="l">
              <a:lnSpc>
                <a:spcPct val="70000"/>
              </a:lnSpc>
              <a:spcBef>
                <a:spcPct val="20000"/>
              </a:spcBef>
              <a:buClr>
                <a:schemeClr val="tx1"/>
              </a:buClr>
              <a:buFont typeface="Wingdings" pitchFamily="2" charset="2"/>
              <a:buAutoNum type="arabicPeriod" startAt="16"/>
            </a:pPr>
            <a:r>
              <a:rPr lang="en-US" sz="1650" u="none" dirty="0"/>
              <a:t>Changing a Variable’s Contents: Example #2</a:t>
            </a:r>
          </a:p>
          <a:p>
            <a:pPr marL="533400" indent="-533400" algn="l">
              <a:lnSpc>
                <a:spcPct val="70000"/>
              </a:lnSpc>
              <a:spcBef>
                <a:spcPct val="20000"/>
              </a:spcBef>
              <a:buClr>
                <a:schemeClr val="tx1"/>
              </a:buClr>
              <a:buFont typeface="Wingdings" pitchFamily="2" charset="2"/>
              <a:buAutoNum type="arabicPeriod" startAt="16"/>
            </a:pPr>
            <a:r>
              <a:rPr lang="en-US" sz="1650" u="none" dirty="0"/>
              <a:t>The Same Source Code without Comments</a:t>
            </a:r>
          </a:p>
          <a:p>
            <a:pPr marL="533400" indent="-533400" algn="l">
              <a:lnSpc>
                <a:spcPct val="70000"/>
              </a:lnSpc>
              <a:spcBef>
                <a:spcPct val="20000"/>
              </a:spcBef>
              <a:buClr>
                <a:schemeClr val="tx1"/>
              </a:buClr>
              <a:buFont typeface="Wingdings" pitchFamily="2" charset="2"/>
              <a:buAutoNum type="arabicPeriod" startAt="16"/>
            </a:pPr>
            <a:r>
              <a:rPr lang="en-US" sz="1650" u="none" dirty="0"/>
              <a:t>Setting the Value of a Variable</a:t>
            </a:r>
          </a:p>
          <a:p>
            <a:pPr marL="533400" indent="-533400" algn="l">
              <a:lnSpc>
                <a:spcPct val="70000"/>
              </a:lnSpc>
              <a:spcBef>
                <a:spcPct val="20000"/>
              </a:spcBef>
              <a:buClr>
                <a:schemeClr val="tx1"/>
              </a:buClr>
              <a:buFont typeface="Wingdings" pitchFamily="2" charset="2"/>
              <a:buAutoNum type="arabicPeriod" startAt="16"/>
            </a:pPr>
            <a:r>
              <a:rPr lang="en-US" sz="1650" u="none" dirty="0"/>
              <a:t>Variable Initialization</a:t>
            </a:r>
          </a:p>
          <a:p>
            <a:pPr marL="533400" indent="-533400" algn="l">
              <a:lnSpc>
                <a:spcPct val="70000"/>
              </a:lnSpc>
              <a:spcBef>
                <a:spcPct val="20000"/>
              </a:spcBef>
              <a:buClr>
                <a:schemeClr val="tx1"/>
              </a:buClr>
              <a:buFont typeface="Wingdings" pitchFamily="2" charset="2"/>
              <a:buAutoNum type="arabicPeriod" startAt="16"/>
            </a:pPr>
            <a:r>
              <a:rPr lang="en-US" sz="1650" u="none" dirty="0"/>
              <a:t>Variable Initialization Example #1</a:t>
            </a:r>
          </a:p>
          <a:p>
            <a:pPr marL="533400" indent="-533400" algn="l">
              <a:lnSpc>
                <a:spcPct val="70000"/>
              </a:lnSpc>
              <a:spcBef>
                <a:spcPct val="20000"/>
              </a:spcBef>
              <a:buClr>
                <a:schemeClr val="tx1"/>
              </a:buClr>
              <a:buFont typeface="Wingdings" pitchFamily="2" charset="2"/>
              <a:buAutoNum type="arabicPeriod" startAt="16"/>
            </a:pPr>
            <a:r>
              <a:rPr lang="en-US" sz="1650" u="none" dirty="0"/>
              <a:t>Variable Initialization Example #2</a:t>
            </a:r>
          </a:p>
          <a:p>
            <a:pPr marL="533400" indent="-533400" algn="l">
              <a:lnSpc>
                <a:spcPct val="70000"/>
              </a:lnSpc>
              <a:spcBef>
                <a:spcPct val="20000"/>
              </a:spcBef>
              <a:buClr>
                <a:schemeClr val="tx1"/>
              </a:buClr>
              <a:buFont typeface="Wingdings" pitchFamily="2" charset="2"/>
              <a:buAutoNum type="arabicPeriod" startAt="16"/>
            </a:pPr>
            <a:r>
              <a:rPr lang="en-US" sz="1650" u="none" dirty="0"/>
              <a:t>Initialize, Then Assign</a:t>
            </a:r>
          </a:p>
          <a:p>
            <a:pPr marL="533400" indent="-533400" algn="l">
              <a:lnSpc>
                <a:spcPct val="70000"/>
              </a:lnSpc>
              <a:spcBef>
                <a:spcPct val="20000"/>
              </a:spcBef>
              <a:buClr>
                <a:schemeClr val="tx1"/>
              </a:buClr>
              <a:buFont typeface="Wingdings" pitchFamily="2" charset="2"/>
              <a:buAutoNum type="arabicPeriod" startAt="16"/>
            </a:pPr>
            <a:r>
              <a:rPr lang="en-US" sz="1650" u="none" dirty="0"/>
              <a:t>The Same Source Code without Comments</a:t>
            </a:r>
          </a:p>
          <a:p>
            <a:pPr marL="533400" indent="-533400" algn="l">
              <a:lnSpc>
                <a:spcPct val="70000"/>
              </a:lnSpc>
              <a:spcBef>
                <a:spcPct val="20000"/>
              </a:spcBef>
              <a:buClr>
                <a:schemeClr val="tx1"/>
              </a:buClr>
              <a:buFont typeface="Wingdings" pitchFamily="2" charset="2"/>
              <a:buAutoNum type="arabicPeriod" startAt="16"/>
            </a:pPr>
            <a:r>
              <a:rPr lang="en-US" sz="1650" u="none" dirty="0"/>
              <a:t>C Variable Names</a:t>
            </a:r>
          </a:p>
          <a:p>
            <a:pPr marL="533400" indent="-533400" algn="l">
              <a:lnSpc>
                <a:spcPct val="70000"/>
              </a:lnSpc>
              <a:spcBef>
                <a:spcPct val="20000"/>
              </a:spcBef>
              <a:buClr>
                <a:schemeClr val="tx1"/>
              </a:buClr>
              <a:buFont typeface="Wingdings" pitchFamily="2" charset="2"/>
              <a:buAutoNum type="arabicPeriod" startAt="16"/>
            </a:pPr>
            <a:r>
              <a:rPr lang="en-US" sz="1650" u="none" dirty="0"/>
              <a:t>Favorite Professor Rule for Variable Names</a:t>
            </a:r>
          </a:p>
        </p:txBody>
      </p:sp>
      <p:sp>
        <p:nvSpPr>
          <p:cNvPr id="322563" name="Rectangle 3"/>
          <p:cNvSpPr>
            <a:spLocks noGrp="1" noChangeArrowheads="1"/>
          </p:cNvSpPr>
          <p:nvPr>
            <p:ph type="body" idx="1"/>
          </p:nvPr>
        </p:nvSpPr>
        <p:spPr>
          <a:xfrm>
            <a:off x="533400" y="939800"/>
            <a:ext cx="3810000" cy="5257800"/>
          </a:xfrm>
        </p:spPr>
        <p:txBody>
          <a:bodyPr/>
          <a:lstStyle/>
          <a:p>
            <a:pPr marL="381000" indent="-381000">
              <a:lnSpc>
                <a:spcPct val="80000"/>
              </a:lnSpc>
              <a:buClr>
                <a:schemeClr val="tx1"/>
              </a:buClr>
              <a:buSzTx/>
              <a:buFont typeface="Wingdings" pitchFamily="2" charset="2"/>
              <a:buAutoNum type="arabicPeriod"/>
            </a:pPr>
            <a:r>
              <a:rPr lang="en-US" sz="1650" dirty="0"/>
              <a:t>Variables Lesson Outline</a:t>
            </a:r>
          </a:p>
          <a:p>
            <a:pPr marL="381000" indent="-381000">
              <a:lnSpc>
                <a:spcPct val="80000"/>
              </a:lnSpc>
              <a:buClr>
                <a:schemeClr val="tx1"/>
              </a:buClr>
              <a:buSzTx/>
              <a:buFont typeface="Wingdings" pitchFamily="2" charset="2"/>
              <a:buAutoNum type="arabicPeriod"/>
            </a:pPr>
            <a:r>
              <a:rPr lang="en-US" sz="1650" dirty="0"/>
              <a:t>Data Types</a:t>
            </a:r>
          </a:p>
          <a:p>
            <a:pPr marL="381000" indent="-381000">
              <a:lnSpc>
                <a:spcPct val="80000"/>
              </a:lnSpc>
              <a:buClr>
                <a:schemeClr val="tx1"/>
              </a:buClr>
              <a:buSzTx/>
              <a:buFont typeface="Wingdings" pitchFamily="2" charset="2"/>
              <a:buAutoNum type="arabicPeriod"/>
            </a:pPr>
            <a:r>
              <a:rPr lang="en-US" sz="1650" dirty="0"/>
              <a:t>What is a Variable?</a:t>
            </a:r>
          </a:p>
          <a:p>
            <a:pPr marL="381000" indent="-381000">
              <a:lnSpc>
                <a:spcPct val="80000"/>
              </a:lnSpc>
              <a:buClr>
                <a:schemeClr val="tx1"/>
              </a:buClr>
              <a:buSzTx/>
              <a:buFont typeface="Wingdings" pitchFamily="2" charset="2"/>
              <a:buAutoNum type="arabicPeriod"/>
            </a:pPr>
            <a:r>
              <a:rPr lang="en-US" sz="1650" dirty="0"/>
              <a:t>What is a Variable? (With Examples)</a:t>
            </a:r>
          </a:p>
          <a:p>
            <a:pPr marL="381000" indent="-381000">
              <a:lnSpc>
                <a:spcPct val="80000"/>
              </a:lnSpc>
              <a:buClr>
                <a:schemeClr val="tx1"/>
              </a:buClr>
              <a:buSzTx/>
              <a:buFont typeface="Wingdings" pitchFamily="2" charset="2"/>
              <a:buAutoNum type="arabicPeriod"/>
            </a:pPr>
            <a:r>
              <a:rPr lang="en-US" sz="1650" dirty="0"/>
              <a:t>What Does a Variable Have?</a:t>
            </a:r>
          </a:p>
          <a:p>
            <a:pPr marL="381000" indent="-381000">
              <a:lnSpc>
                <a:spcPct val="80000"/>
              </a:lnSpc>
              <a:buClr>
                <a:schemeClr val="tx1"/>
              </a:buClr>
              <a:buSzTx/>
              <a:buFont typeface="Wingdings" pitchFamily="2" charset="2"/>
              <a:buAutoNum type="arabicPeriod"/>
            </a:pPr>
            <a:r>
              <a:rPr lang="en-US" sz="1650" dirty="0"/>
              <a:t>Who Chooses Each Variable Property?</a:t>
            </a:r>
          </a:p>
          <a:p>
            <a:pPr marL="381000" indent="-381000">
              <a:lnSpc>
                <a:spcPct val="80000"/>
              </a:lnSpc>
              <a:buClr>
                <a:schemeClr val="tx1"/>
              </a:buClr>
              <a:buSzTx/>
              <a:buFont typeface="Wingdings" pitchFamily="2" charset="2"/>
              <a:buAutoNum type="arabicPeriod"/>
            </a:pPr>
            <a:r>
              <a:rPr lang="en-US" sz="1650" dirty="0"/>
              <a:t>The Value of a Variable Can Vary</a:t>
            </a:r>
          </a:p>
          <a:p>
            <a:pPr marL="381000" indent="-381000">
              <a:lnSpc>
                <a:spcPct val="80000"/>
              </a:lnSpc>
              <a:buClr>
                <a:schemeClr val="tx1"/>
              </a:buClr>
              <a:buSzTx/>
              <a:buFont typeface="Wingdings" pitchFamily="2" charset="2"/>
              <a:buAutoNum type="arabicPeriod"/>
            </a:pPr>
            <a:r>
              <a:rPr lang="en-US" sz="1650" dirty="0"/>
              <a:t>Jargon: Compile Time and Runtime</a:t>
            </a:r>
          </a:p>
          <a:p>
            <a:pPr marL="381000" indent="-381000">
              <a:lnSpc>
                <a:spcPct val="80000"/>
              </a:lnSpc>
              <a:buClr>
                <a:schemeClr val="tx1"/>
              </a:buClr>
              <a:buSzTx/>
              <a:buFont typeface="Wingdings" pitchFamily="2" charset="2"/>
              <a:buAutoNum type="arabicPeriod"/>
            </a:pPr>
            <a:r>
              <a:rPr lang="en-US" sz="1650" dirty="0"/>
              <a:t>Variable Declaration: Name &amp; Data Type</a:t>
            </a:r>
          </a:p>
          <a:p>
            <a:pPr marL="381000" indent="-381000">
              <a:lnSpc>
                <a:spcPct val="80000"/>
              </a:lnSpc>
              <a:buClr>
                <a:schemeClr val="tx1"/>
              </a:buClr>
              <a:buSzTx/>
              <a:buFont typeface="Wingdings" pitchFamily="2" charset="2"/>
              <a:buAutoNum type="arabicPeriod"/>
            </a:pPr>
            <a:r>
              <a:rPr lang="en-US" sz="1650" dirty="0"/>
              <a:t>Variable Declaration: Address</a:t>
            </a:r>
          </a:p>
          <a:p>
            <a:pPr marL="381000" indent="-381000">
              <a:lnSpc>
                <a:spcPct val="80000"/>
              </a:lnSpc>
              <a:buClr>
                <a:schemeClr val="tx1"/>
              </a:buClr>
              <a:buSzTx/>
              <a:buFont typeface="Wingdings" pitchFamily="2" charset="2"/>
              <a:buAutoNum type="arabicPeriod"/>
            </a:pPr>
            <a:r>
              <a:rPr lang="en-US" sz="1650" dirty="0"/>
              <a:t>Variable Declaration: Initial Value #1</a:t>
            </a:r>
          </a:p>
          <a:p>
            <a:pPr marL="381000" indent="-381000">
              <a:lnSpc>
                <a:spcPct val="80000"/>
              </a:lnSpc>
              <a:buClr>
                <a:schemeClr val="tx1"/>
              </a:buClr>
              <a:buSzTx/>
              <a:buFont typeface="Wingdings" pitchFamily="2" charset="2"/>
              <a:buAutoNum type="arabicPeriod"/>
            </a:pPr>
            <a:r>
              <a:rPr lang="en-US" sz="1650" dirty="0"/>
              <a:t>Variable Declaration: Initial Value #2</a:t>
            </a:r>
          </a:p>
          <a:p>
            <a:pPr marL="381000" indent="-381000">
              <a:lnSpc>
                <a:spcPct val="80000"/>
              </a:lnSpc>
              <a:buClr>
                <a:schemeClr val="tx1"/>
              </a:buClr>
              <a:buSzTx/>
              <a:buFont typeface="Wingdings" pitchFamily="2" charset="2"/>
              <a:buAutoNum type="arabicPeriod"/>
            </a:pPr>
            <a:r>
              <a:rPr lang="en-US" sz="1650" dirty="0"/>
              <a:t>Variable Declaration: Initial Value #3</a:t>
            </a:r>
          </a:p>
          <a:p>
            <a:pPr marL="381000" indent="-381000">
              <a:lnSpc>
                <a:spcPct val="80000"/>
              </a:lnSpc>
              <a:buClr>
                <a:schemeClr val="tx1"/>
              </a:buClr>
              <a:buSzTx/>
              <a:buFont typeface="Wingdings" pitchFamily="2" charset="2"/>
              <a:buAutoNum type="arabicPeriod"/>
            </a:pPr>
            <a:r>
              <a:rPr lang="en-US" sz="1650" dirty="0"/>
              <a:t>Variable Garbage Value Exercise</a:t>
            </a:r>
          </a:p>
          <a:p>
            <a:pPr marL="381000" indent="-381000">
              <a:lnSpc>
                <a:spcPct val="80000"/>
              </a:lnSpc>
              <a:buClr>
                <a:schemeClr val="tx1"/>
              </a:buClr>
              <a:buSzTx/>
              <a:buFont typeface="Wingdings" pitchFamily="2" charset="2"/>
              <a:buAutoNum type="arabicPeriod"/>
            </a:pPr>
            <a:r>
              <a:rPr lang="en-US" sz="1650" dirty="0"/>
              <a:t>Declaration Section &amp; Execution Section</a:t>
            </a:r>
          </a:p>
        </p:txBody>
      </p:sp>
      <p:sp>
        <p:nvSpPr>
          <p:cNvPr id="322562" name="Rectangle 2"/>
          <p:cNvSpPr>
            <a:spLocks noGrp="1" noChangeArrowheads="1"/>
          </p:cNvSpPr>
          <p:nvPr>
            <p:ph type="title"/>
          </p:nvPr>
        </p:nvSpPr>
        <p:spPr/>
        <p:txBody>
          <a:bodyPr/>
          <a:lstStyle/>
          <a:p>
            <a:r>
              <a:rPr lang="en-US" dirty="0"/>
              <a:t>Variables Lesson Outline</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E3D6B9-A15B-4EB1-B464-A7A868CB3D5F}" type="slidenum">
              <a:rPr lang="en-US"/>
              <a:pPr/>
              <a:t>10</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21891" name="Rectangle 3"/>
          <p:cNvSpPr>
            <a:spLocks noGrp="1" noChangeArrowheads="1"/>
          </p:cNvSpPr>
          <p:nvPr>
            <p:ph type="body" idx="1"/>
          </p:nvPr>
        </p:nvSpPr>
        <p:spPr>
          <a:xfrm>
            <a:off x="533400" y="990600"/>
            <a:ext cx="8077200" cy="5257800"/>
          </a:xfrm>
        </p:spPr>
        <p:txBody>
          <a:bodyPr/>
          <a:lstStyle/>
          <a:p>
            <a:pPr algn="ctr">
              <a:buFont typeface="Wingdings" pitchFamily="2" charset="2"/>
              <a:buNone/>
            </a:pPr>
            <a:r>
              <a:rPr lang="en-US" dirty="0" err="1">
                <a:latin typeface="Courier New" pitchFamily="49" charset="0"/>
              </a:rPr>
              <a:t>int</a:t>
            </a:r>
            <a:r>
              <a:rPr lang="en-US" dirty="0">
                <a:latin typeface="Courier New" pitchFamily="49" charset="0"/>
              </a:rPr>
              <a:t> x;</a:t>
            </a:r>
          </a:p>
          <a:p>
            <a:pPr>
              <a:buFont typeface="Wingdings" pitchFamily="2" charset="2"/>
              <a:buNone/>
            </a:pPr>
            <a:r>
              <a:rPr lang="en-US" dirty="0"/>
              <a:t>The compiler might decide that</a:t>
            </a:r>
            <a:r>
              <a:rPr lang="en-US" dirty="0">
                <a:latin typeface="Courier New" panose="02070309020205020404" pitchFamily="49" charset="0"/>
                <a:cs typeface="Courier New" panose="02070309020205020404" pitchFamily="49" charset="0"/>
              </a:rPr>
              <a:t> </a:t>
            </a:r>
            <a:r>
              <a:rPr lang="en-US" dirty="0">
                <a:latin typeface="Courier New" pitchFamily="49" charset="0"/>
              </a:rPr>
              <a:t>x</a:t>
            </a:r>
            <a:r>
              <a:rPr lang="en-US" dirty="0">
                <a:latin typeface="Courier New" panose="02070309020205020404" pitchFamily="49" charset="0"/>
                <a:cs typeface="Courier New" panose="02070309020205020404" pitchFamily="49" charset="0"/>
              </a:rPr>
              <a:t> </a:t>
            </a:r>
            <a:r>
              <a:rPr lang="en-US" dirty="0"/>
              <a:t>will live at, say,         address</a:t>
            </a:r>
            <a:r>
              <a:rPr lang="en-US" dirty="0">
                <a:latin typeface="Courier New" panose="02070309020205020404" pitchFamily="49" charset="0"/>
                <a:cs typeface="Courier New" panose="02070309020205020404" pitchFamily="49" charset="0"/>
              </a:rPr>
              <a:t> </a:t>
            </a:r>
            <a:r>
              <a:rPr lang="en-US" dirty="0">
                <a:latin typeface="Courier New" pitchFamily="49" charset="0"/>
              </a:rPr>
              <a:t>3980</a:t>
            </a:r>
            <a:r>
              <a:rPr lang="en-US" dirty="0">
                <a:latin typeface="Courier New" panose="02070309020205020404" pitchFamily="49" charset="0"/>
                <a:cs typeface="Courier New" panose="02070309020205020404" pitchFamily="49" charset="0"/>
              </a:rPr>
              <a:t> </a:t>
            </a:r>
            <a:r>
              <a:rPr lang="en-US" dirty="0"/>
              <a:t>or address</a:t>
            </a:r>
            <a:r>
              <a:rPr lang="en-US" dirty="0">
                <a:latin typeface="Courier New" panose="02070309020205020404" pitchFamily="49" charset="0"/>
                <a:cs typeface="Courier New" panose="02070309020205020404" pitchFamily="49" charset="0"/>
              </a:rPr>
              <a:t> </a:t>
            </a:r>
            <a:r>
              <a:rPr lang="en-US" dirty="0">
                <a:latin typeface="Courier New" pitchFamily="49" charset="0"/>
              </a:rPr>
              <a:t>98234092</a:t>
            </a:r>
            <a:r>
              <a:rPr lang="en-US" dirty="0">
                <a:latin typeface="Courier New" panose="02070309020205020404" pitchFamily="49" charset="0"/>
                <a:cs typeface="Courier New" panose="02070309020205020404" pitchFamily="49" charset="0"/>
              </a:rPr>
              <a:t> </a:t>
            </a:r>
            <a:r>
              <a:rPr lang="en-US" dirty="0"/>
              <a:t>or address</a:t>
            </a:r>
            <a:r>
              <a:rPr lang="en-US" dirty="0">
                <a:latin typeface="Courier New" panose="02070309020205020404" pitchFamily="49" charset="0"/>
                <a:cs typeface="Courier New" panose="02070309020205020404" pitchFamily="49" charset="0"/>
              </a:rPr>
              <a:t> </a:t>
            </a:r>
            <a:r>
              <a:rPr lang="en-US" dirty="0">
                <a:latin typeface="Courier New" pitchFamily="49" charset="0"/>
              </a:rPr>
              <a:t>56436</a:t>
            </a:r>
            <a:r>
              <a:rPr lang="en-US" dirty="0"/>
              <a:t>.</a:t>
            </a:r>
          </a:p>
          <a:p>
            <a:pPr>
              <a:buFont typeface="Wingdings" pitchFamily="2" charset="2"/>
              <a:buNone/>
            </a:pPr>
            <a:r>
              <a:rPr lang="en-US" b="1" u="sng" dirty="0"/>
              <a:t>We don’t know, and don’t care, what address</a:t>
            </a:r>
            <a:r>
              <a:rPr lang="en-US" b="1" u="sng" dirty="0">
                <a:latin typeface="Courier New" panose="02070309020205020404" pitchFamily="49" charset="0"/>
                <a:cs typeface="Courier New" panose="02070309020205020404" pitchFamily="49" charset="0"/>
              </a:rPr>
              <a:t> </a:t>
            </a:r>
            <a:r>
              <a:rPr lang="en-US" b="1" u="sng" dirty="0">
                <a:latin typeface="Courier New" pitchFamily="49" charset="0"/>
              </a:rPr>
              <a:t>x</a:t>
            </a:r>
            <a:r>
              <a:rPr lang="en-US" b="1" u="sng" dirty="0">
                <a:latin typeface="Courier New" panose="02070309020205020404" pitchFamily="49" charset="0"/>
                <a:cs typeface="Courier New" panose="02070309020205020404" pitchFamily="49" charset="0"/>
              </a:rPr>
              <a:t> </a:t>
            </a:r>
            <a:r>
              <a:rPr lang="en-US" b="1" u="sng" dirty="0"/>
              <a:t>lives at</a:t>
            </a:r>
            <a:r>
              <a:rPr lang="en-US" dirty="0"/>
              <a:t>, because the compiler will keep track of that for us.</a:t>
            </a:r>
          </a:p>
          <a:p>
            <a:pPr>
              <a:buFont typeface="Wingdings" pitchFamily="2" charset="2"/>
              <a:buNone/>
            </a:pPr>
            <a:r>
              <a:rPr lang="en-US" dirty="0"/>
              <a:t>It’s enough to know that</a:t>
            </a:r>
            <a:r>
              <a:rPr lang="en-US" dirty="0">
                <a:latin typeface="Courier New" panose="02070309020205020404" pitchFamily="49" charset="0"/>
                <a:cs typeface="Courier New" panose="02070309020205020404" pitchFamily="49" charset="0"/>
              </a:rPr>
              <a:t> </a:t>
            </a:r>
            <a:r>
              <a:rPr lang="en-US" dirty="0">
                <a:latin typeface="Courier New" pitchFamily="49" charset="0"/>
              </a:rPr>
              <a:t>x</a:t>
            </a:r>
            <a:r>
              <a:rPr lang="en-US" dirty="0">
                <a:latin typeface="Courier New" panose="02070309020205020404" pitchFamily="49" charset="0"/>
                <a:cs typeface="Courier New" panose="02070309020205020404" pitchFamily="49" charset="0"/>
              </a:rPr>
              <a:t> </a:t>
            </a:r>
            <a:r>
              <a:rPr lang="en-US" dirty="0"/>
              <a:t>has an address and that                   the address of</a:t>
            </a:r>
            <a:r>
              <a:rPr lang="en-US" dirty="0">
                <a:latin typeface="Courier New" panose="02070309020205020404" pitchFamily="49" charset="0"/>
                <a:cs typeface="Courier New" panose="02070309020205020404" pitchFamily="49" charset="0"/>
              </a:rPr>
              <a:t> </a:t>
            </a:r>
            <a:r>
              <a:rPr lang="en-US" dirty="0">
                <a:latin typeface="Courier New" pitchFamily="49" charset="0"/>
              </a:rPr>
              <a:t>x</a:t>
            </a:r>
            <a:r>
              <a:rPr lang="en-US" dirty="0">
                <a:latin typeface="Courier New" panose="02070309020205020404" pitchFamily="49" charset="0"/>
                <a:cs typeface="Courier New" panose="02070309020205020404" pitchFamily="49" charset="0"/>
              </a:rPr>
              <a:t> </a:t>
            </a:r>
            <a:r>
              <a:rPr lang="en-US" dirty="0"/>
              <a:t>will stay the same throughout                        a given run of the program.</a:t>
            </a:r>
            <a:endParaRPr lang="en-US" dirty="0">
              <a:latin typeface="Courier New" pitchFamily="49" charset="0"/>
            </a:endParaRPr>
          </a:p>
        </p:txBody>
      </p:sp>
      <p:sp>
        <p:nvSpPr>
          <p:cNvPr id="421890" name="Rectangle 2"/>
          <p:cNvSpPr>
            <a:spLocks noGrp="1" noChangeArrowheads="1"/>
          </p:cNvSpPr>
          <p:nvPr>
            <p:ph type="title"/>
          </p:nvPr>
        </p:nvSpPr>
        <p:spPr/>
        <p:txBody>
          <a:bodyPr/>
          <a:lstStyle/>
          <a:p>
            <a:r>
              <a:rPr lang="en-US" sz="2800"/>
              <a:t>Variable Declaration: Address</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98BD2A8A-52D7-471D-8849-31D40706C1D0}" type="slidenum">
              <a:rPr lang="en-US"/>
              <a:pPr/>
              <a:t>11</a:t>
            </a:fld>
            <a:endParaRPr lang="en-US"/>
          </a:p>
        </p:txBody>
      </p:sp>
      <p:sp>
        <p:nvSpPr>
          <p:cNvPr id="10"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22915" name="Rectangle 3"/>
          <p:cNvSpPr>
            <a:spLocks noGrp="1" noChangeArrowheads="1"/>
          </p:cNvSpPr>
          <p:nvPr>
            <p:ph type="body" idx="1"/>
          </p:nvPr>
        </p:nvSpPr>
        <p:spPr>
          <a:xfrm>
            <a:off x="381000" y="1828800"/>
            <a:ext cx="8153400" cy="4419600"/>
          </a:xfrm>
        </p:spPr>
        <p:txBody>
          <a:bodyPr/>
          <a:lstStyle/>
          <a:p>
            <a:pPr>
              <a:buFont typeface="Wingdings" pitchFamily="2" charset="2"/>
              <a:buNone/>
            </a:pPr>
            <a:r>
              <a:rPr lang="en-US" dirty="0"/>
              <a:t>When</a:t>
            </a:r>
            <a:r>
              <a:rPr lang="en-US" dirty="0">
                <a:latin typeface="Courier New" panose="02070309020205020404" pitchFamily="49" charset="0"/>
                <a:cs typeface="Courier New" panose="02070309020205020404" pitchFamily="49" charset="0"/>
              </a:rPr>
              <a:t> </a:t>
            </a:r>
            <a:r>
              <a:rPr lang="en-US" dirty="0">
                <a:latin typeface="Courier New" pitchFamily="49" charset="0"/>
              </a:rPr>
              <a:t>x</a:t>
            </a:r>
            <a:r>
              <a:rPr lang="en-US" dirty="0">
                <a:latin typeface="Courier New" panose="02070309020205020404" pitchFamily="49" charset="0"/>
                <a:cs typeface="Courier New" panose="02070309020205020404" pitchFamily="49" charset="0"/>
              </a:rPr>
              <a:t> </a:t>
            </a:r>
            <a:r>
              <a:rPr lang="en-US" dirty="0"/>
              <a:t>is first declared, we don’t know what its value is, because we haven’t put anything into its memory location yet, so we say that its value is </a:t>
            </a:r>
            <a:r>
              <a:rPr lang="en-US" b="1" i="1" u="sng" dirty="0"/>
              <a:t>undefined</a:t>
            </a:r>
            <a:r>
              <a:rPr lang="en-US" dirty="0"/>
              <a:t>, or, informally, </a:t>
            </a:r>
            <a:r>
              <a:rPr lang="en-US" b="1" i="1" u="sng" dirty="0"/>
              <a:t>garbage</a:t>
            </a:r>
            <a:r>
              <a:rPr lang="en-US" dirty="0"/>
              <a:t>.</a:t>
            </a:r>
          </a:p>
          <a:p>
            <a:pPr>
              <a:buFont typeface="Wingdings" pitchFamily="2" charset="2"/>
              <a:buNone/>
            </a:pPr>
            <a:endParaRPr lang="en-US" dirty="0"/>
          </a:p>
          <a:p>
            <a:pPr>
              <a:buFont typeface="Wingdings" pitchFamily="2" charset="2"/>
              <a:buNone/>
            </a:pPr>
            <a:r>
              <a:rPr lang="en-US" dirty="0"/>
              <a:t>We’ll see in a moment how to put values into our variables.</a:t>
            </a:r>
          </a:p>
        </p:txBody>
      </p:sp>
      <p:grpSp>
        <p:nvGrpSpPr>
          <p:cNvPr id="422922" name="Group 10" descr="The declaration int x semicolon is shown as a box labeled x with question marks in it, and labeled as address 56436."/>
          <p:cNvGrpSpPr>
            <a:grpSpLocks/>
          </p:cNvGrpSpPr>
          <p:nvPr/>
        </p:nvGrpSpPr>
        <p:grpSpPr bwMode="auto">
          <a:xfrm>
            <a:off x="2209800" y="914400"/>
            <a:ext cx="4724400" cy="923925"/>
            <a:chOff x="1392" y="720"/>
            <a:chExt cx="2976" cy="582"/>
          </a:xfrm>
        </p:grpSpPr>
        <p:grpSp>
          <p:nvGrpSpPr>
            <p:cNvPr id="422920" name="Group 8"/>
            <p:cNvGrpSpPr>
              <a:grpSpLocks/>
            </p:cNvGrpSpPr>
            <p:nvPr/>
          </p:nvGrpSpPr>
          <p:grpSpPr bwMode="auto">
            <a:xfrm>
              <a:off x="1392" y="1008"/>
              <a:ext cx="2976" cy="294"/>
              <a:chOff x="1968" y="672"/>
              <a:chExt cx="2976" cy="294"/>
            </a:xfrm>
          </p:grpSpPr>
          <p:sp>
            <p:nvSpPr>
              <p:cNvPr id="422917" name="Text Box 5"/>
              <p:cNvSpPr txBox="1">
                <a:spLocks noChangeArrowheads="1"/>
              </p:cNvSpPr>
              <p:nvPr/>
            </p:nvSpPr>
            <p:spPr bwMode="auto">
              <a:xfrm>
                <a:off x="2304" y="672"/>
                <a:ext cx="1104" cy="294"/>
              </a:xfrm>
              <a:prstGeom prst="rect">
                <a:avLst/>
              </a:prstGeom>
              <a:noFill/>
              <a:ln w="9525">
                <a:solidFill>
                  <a:schemeClr val="tx1"/>
                </a:solidFill>
                <a:miter lim="800000"/>
                <a:headEnd/>
                <a:tailEnd/>
              </a:ln>
              <a:effectLst/>
            </p:spPr>
            <p:txBody>
              <a:bodyPr>
                <a:spAutoFit/>
              </a:bodyPr>
              <a:lstStyle/>
              <a:p>
                <a:pPr>
                  <a:spcBef>
                    <a:spcPct val="50000"/>
                  </a:spcBef>
                </a:pPr>
                <a:r>
                  <a:rPr lang="en-US" sz="2400" u="none">
                    <a:latin typeface="Courier New" pitchFamily="49" charset="0"/>
                  </a:rPr>
                  <a:t>????????</a:t>
                </a:r>
              </a:p>
            </p:txBody>
          </p:sp>
          <p:sp>
            <p:nvSpPr>
              <p:cNvPr id="422918" name="Text Box 6"/>
              <p:cNvSpPr txBox="1">
                <a:spLocks noChangeArrowheads="1"/>
              </p:cNvSpPr>
              <p:nvPr/>
            </p:nvSpPr>
            <p:spPr bwMode="auto">
              <a:xfrm>
                <a:off x="1968" y="672"/>
                <a:ext cx="336" cy="288"/>
              </a:xfrm>
              <a:prstGeom prst="rect">
                <a:avLst/>
              </a:prstGeom>
              <a:noFill/>
              <a:ln w="9525">
                <a:noFill/>
                <a:miter lim="800000"/>
                <a:headEnd/>
                <a:tailEnd/>
              </a:ln>
              <a:effectLst/>
            </p:spPr>
            <p:txBody>
              <a:bodyPr>
                <a:spAutoFit/>
              </a:bodyPr>
              <a:lstStyle/>
              <a:p>
                <a:pPr>
                  <a:spcBef>
                    <a:spcPct val="50000"/>
                  </a:spcBef>
                </a:pPr>
                <a:r>
                  <a:rPr lang="en-US" sz="2400" u="none">
                    <a:latin typeface="Courier New" pitchFamily="49" charset="0"/>
                  </a:rPr>
                  <a:t>x</a:t>
                </a:r>
                <a:r>
                  <a:rPr lang="en-US" sz="2400" u="none"/>
                  <a:t>:</a:t>
                </a:r>
              </a:p>
            </p:txBody>
          </p:sp>
          <p:sp>
            <p:nvSpPr>
              <p:cNvPr id="422919" name="Text Box 7"/>
              <p:cNvSpPr txBox="1">
                <a:spLocks noChangeArrowheads="1"/>
              </p:cNvSpPr>
              <p:nvPr/>
            </p:nvSpPr>
            <p:spPr bwMode="auto">
              <a:xfrm>
                <a:off x="3408" y="672"/>
                <a:ext cx="1536" cy="288"/>
              </a:xfrm>
              <a:prstGeom prst="rect">
                <a:avLst/>
              </a:prstGeom>
              <a:noFill/>
              <a:ln w="9525">
                <a:noFill/>
                <a:miter lim="800000"/>
                <a:headEnd/>
                <a:tailEnd/>
              </a:ln>
              <a:effectLst/>
            </p:spPr>
            <p:txBody>
              <a:bodyPr>
                <a:spAutoFit/>
              </a:bodyPr>
              <a:lstStyle/>
              <a:p>
                <a:pPr>
                  <a:spcBef>
                    <a:spcPct val="50000"/>
                  </a:spcBef>
                </a:pPr>
                <a:r>
                  <a:rPr lang="en-US" sz="2400" u="none" dirty="0"/>
                  <a:t>(address</a:t>
                </a:r>
                <a:r>
                  <a:rPr lang="en-US" sz="2400" u="none" dirty="0">
                    <a:latin typeface="Courier New" panose="02070309020205020404" pitchFamily="49" charset="0"/>
                    <a:cs typeface="Courier New" panose="02070309020205020404" pitchFamily="49" charset="0"/>
                  </a:rPr>
                  <a:t> </a:t>
                </a:r>
                <a:r>
                  <a:rPr lang="en-US" sz="2400" u="none" dirty="0">
                    <a:latin typeface="Courier New" pitchFamily="49" charset="0"/>
                  </a:rPr>
                  <a:t>56436</a:t>
                </a:r>
                <a:r>
                  <a:rPr lang="en-US" sz="2400" u="none" dirty="0"/>
                  <a:t>)</a:t>
                </a:r>
              </a:p>
            </p:txBody>
          </p:sp>
        </p:grpSp>
        <p:sp>
          <p:nvSpPr>
            <p:cNvPr id="422921" name="Text Box 9"/>
            <p:cNvSpPr txBox="1">
              <a:spLocks noChangeArrowheads="1"/>
            </p:cNvSpPr>
            <p:nvPr/>
          </p:nvSpPr>
          <p:spPr bwMode="auto">
            <a:xfrm>
              <a:off x="2448" y="720"/>
              <a:ext cx="864" cy="288"/>
            </a:xfrm>
            <a:prstGeom prst="rect">
              <a:avLst/>
            </a:prstGeom>
            <a:noFill/>
            <a:ln w="9525">
              <a:noFill/>
              <a:miter lim="800000"/>
              <a:headEnd/>
              <a:tailEnd/>
            </a:ln>
            <a:effectLst/>
          </p:spPr>
          <p:txBody>
            <a:bodyPr>
              <a:spAutoFit/>
            </a:bodyPr>
            <a:lstStyle/>
            <a:p>
              <a:pPr>
                <a:spcBef>
                  <a:spcPct val="50000"/>
                </a:spcBef>
              </a:pPr>
              <a:r>
                <a:rPr lang="en-US" sz="2400" u="none" dirty="0" err="1">
                  <a:latin typeface="Courier New" pitchFamily="49" charset="0"/>
                </a:rPr>
                <a:t>int</a:t>
              </a:r>
              <a:r>
                <a:rPr lang="en-US" sz="2400" u="none" dirty="0">
                  <a:latin typeface="Courier New" pitchFamily="49" charset="0"/>
                </a:rPr>
                <a:t> x;</a:t>
              </a:r>
            </a:p>
          </p:txBody>
        </p:sp>
      </p:grpSp>
      <p:sp>
        <p:nvSpPr>
          <p:cNvPr id="422914" name="Rectangle 2"/>
          <p:cNvSpPr>
            <a:spLocks noGrp="1" noChangeArrowheads="1"/>
          </p:cNvSpPr>
          <p:nvPr>
            <p:ph type="title"/>
          </p:nvPr>
        </p:nvSpPr>
        <p:spPr/>
        <p:txBody>
          <a:bodyPr/>
          <a:lstStyle/>
          <a:p>
            <a:r>
              <a:rPr lang="en-US" sz="2800"/>
              <a:t>Variable Declaration: Initial Value #1</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5B4C712-1D02-4EA1-A9AA-B26E02D3CD58}" type="slidenum">
              <a:rPr lang="en-US"/>
              <a:pPr/>
              <a:t>12</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23939" name="Rectangle 3"/>
          <p:cNvSpPr>
            <a:spLocks noGrp="1" noChangeArrowheads="1"/>
          </p:cNvSpPr>
          <p:nvPr>
            <p:ph type="body" idx="1"/>
          </p:nvPr>
        </p:nvSpPr>
        <p:spPr>
          <a:xfrm>
            <a:off x="381000" y="933450"/>
            <a:ext cx="8305800" cy="5486400"/>
          </a:xfrm>
        </p:spPr>
        <p:txBody>
          <a:bodyPr/>
          <a:lstStyle/>
          <a:p>
            <a:pPr>
              <a:buFont typeface="Wingdings" pitchFamily="2" charset="2"/>
              <a:buNone/>
            </a:pPr>
            <a:r>
              <a:rPr lang="en-US" dirty="0"/>
              <a:t>When</a:t>
            </a:r>
            <a:r>
              <a:rPr lang="en-US" dirty="0">
                <a:latin typeface="Courier New" panose="02070309020205020404" pitchFamily="49" charset="0"/>
                <a:cs typeface="Courier New" panose="02070309020205020404" pitchFamily="49" charset="0"/>
              </a:rPr>
              <a:t> </a:t>
            </a:r>
            <a:r>
              <a:rPr lang="en-US" dirty="0">
                <a:latin typeface="Courier New" pitchFamily="49" charset="0"/>
              </a:rPr>
              <a:t>x</a:t>
            </a:r>
            <a:r>
              <a:rPr lang="en-US" dirty="0">
                <a:latin typeface="Courier New" panose="02070309020205020404" pitchFamily="49" charset="0"/>
                <a:cs typeface="Courier New" panose="02070309020205020404" pitchFamily="49" charset="0"/>
              </a:rPr>
              <a:t> </a:t>
            </a:r>
            <a:r>
              <a:rPr lang="en-US" dirty="0"/>
              <a:t>is first declared, we don’t know what its value is,  because we haven’t put anything into its memory location yet, so we say that its value is </a:t>
            </a:r>
            <a:r>
              <a:rPr lang="en-US" b="1" i="1" u="sng" dirty="0"/>
              <a:t>undefined</a:t>
            </a:r>
            <a:r>
              <a:rPr lang="en-US" dirty="0"/>
              <a:t>, or, informally, </a:t>
            </a:r>
            <a:r>
              <a:rPr lang="en-US" b="1" i="1" u="sng" dirty="0"/>
              <a:t>garbage</a:t>
            </a:r>
            <a:r>
              <a:rPr lang="en-US" dirty="0"/>
              <a:t>.</a:t>
            </a:r>
          </a:p>
          <a:p>
            <a:pPr>
              <a:buFont typeface="Wingdings" pitchFamily="2" charset="2"/>
              <a:buNone/>
            </a:pPr>
            <a:r>
              <a:rPr lang="en-US" b="1" u="sng" dirty="0"/>
              <a:t>Note</a:t>
            </a:r>
            <a:r>
              <a:rPr lang="en-US" dirty="0"/>
              <a:t>: </a:t>
            </a:r>
            <a:r>
              <a:rPr lang="en-US" u="sng" dirty="0"/>
              <a:t>Some</a:t>
            </a:r>
            <a:r>
              <a:rPr lang="en-US" dirty="0"/>
              <a:t> compilers for </a:t>
            </a:r>
            <a:r>
              <a:rPr lang="en-US" u="sng" dirty="0"/>
              <a:t>some</a:t>
            </a:r>
            <a:r>
              <a:rPr lang="en-US" dirty="0"/>
              <a:t> languages automatically initialize newly declared variables to default values (for example,         all integers might get initialized to zero), but                                         </a:t>
            </a:r>
            <a:r>
              <a:rPr lang="en-US" b="1" u="sng" dirty="0"/>
              <a:t>not every compiler does automatic initialization.</a:t>
            </a:r>
          </a:p>
          <a:p>
            <a:pPr>
              <a:buFont typeface="Wingdings" pitchFamily="2" charset="2"/>
              <a:buNone/>
            </a:pPr>
            <a:r>
              <a:rPr lang="en-US" dirty="0"/>
              <a:t>You should </a:t>
            </a:r>
            <a:r>
              <a:rPr lang="en-US" b="1" u="sng" dirty="0"/>
              <a:t>NEVER </a:t>
            </a:r>
            <a:r>
              <a:rPr lang="en-US" b="1" u="sng" dirty="0" err="1"/>
              <a:t>NEVER</a:t>
            </a:r>
            <a:r>
              <a:rPr lang="en-US" b="1" u="sng" dirty="0"/>
              <a:t> </a:t>
            </a:r>
            <a:r>
              <a:rPr lang="en-US" b="1" u="sng" dirty="0" err="1"/>
              <a:t>NEVER</a:t>
            </a:r>
            <a:r>
              <a:rPr lang="en-US" b="1" dirty="0"/>
              <a:t> </a:t>
            </a:r>
            <a:r>
              <a:rPr lang="en-US" dirty="0"/>
              <a:t>assume that                   the compiler will initialize your variables for you.</a:t>
            </a:r>
          </a:p>
          <a:p>
            <a:pPr>
              <a:buFont typeface="Wingdings" pitchFamily="2" charset="2"/>
              <a:buNone/>
            </a:pPr>
            <a:r>
              <a:rPr lang="en-US" dirty="0"/>
              <a:t>You should </a:t>
            </a:r>
            <a:r>
              <a:rPr lang="en-US" b="1" u="sng" dirty="0"/>
              <a:t>ALWAYS </a:t>
            </a:r>
            <a:r>
              <a:rPr lang="en-US" b="1" u="sng" dirty="0" err="1"/>
              <a:t>ALWAYS</a:t>
            </a:r>
            <a:r>
              <a:rPr lang="en-US" b="1" u="sng" dirty="0"/>
              <a:t> </a:t>
            </a:r>
            <a:r>
              <a:rPr lang="en-US" b="1" u="sng" dirty="0" err="1"/>
              <a:t>ALWAYS</a:t>
            </a:r>
            <a:r>
              <a:rPr lang="en-US" b="1" dirty="0"/>
              <a:t>                  </a:t>
            </a:r>
            <a:r>
              <a:rPr lang="en-US" dirty="0"/>
              <a:t>explicitly give values to your variables                                     in the body of the program, as needed.</a:t>
            </a:r>
          </a:p>
        </p:txBody>
      </p:sp>
      <p:sp>
        <p:nvSpPr>
          <p:cNvPr id="423938" name="Rectangle 2"/>
          <p:cNvSpPr>
            <a:spLocks noGrp="1" noChangeArrowheads="1"/>
          </p:cNvSpPr>
          <p:nvPr>
            <p:ph type="title"/>
          </p:nvPr>
        </p:nvSpPr>
        <p:spPr/>
        <p:txBody>
          <a:bodyPr/>
          <a:lstStyle/>
          <a:p>
            <a:r>
              <a:rPr lang="en-US" sz="2800"/>
              <a:t>Variable Declaration: Initial Value #2</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4"/>
          <p:cNvSpPr>
            <a:spLocks noGrp="1"/>
          </p:cNvSpPr>
          <p:nvPr>
            <p:ph type="sldNum" sz="quarter" idx="11"/>
          </p:nvPr>
        </p:nvSpPr>
        <p:spPr/>
        <p:txBody>
          <a:bodyPr/>
          <a:lstStyle/>
          <a:p>
            <a:fld id="{2CCD8578-4710-4569-8459-F4B2897B5865}" type="slidenum">
              <a:rPr lang="en-US"/>
              <a:pPr/>
              <a:t>13</a:t>
            </a:fld>
            <a:endParaRPr lang="en-US"/>
          </a:p>
        </p:txBody>
      </p:sp>
      <p:sp>
        <p:nvSpPr>
          <p:cNvPr id="28"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78217" name="Text Box 9"/>
          <p:cNvSpPr txBox="1">
            <a:spLocks noChangeArrowheads="1"/>
          </p:cNvSpPr>
          <p:nvPr/>
        </p:nvSpPr>
        <p:spPr bwMode="auto">
          <a:xfrm>
            <a:off x="4191000" y="5334000"/>
            <a:ext cx="609600" cy="519113"/>
          </a:xfrm>
          <a:prstGeom prst="rect">
            <a:avLst/>
          </a:prstGeom>
          <a:noFill/>
          <a:ln w="9525">
            <a:noFill/>
            <a:miter lim="800000"/>
            <a:headEnd/>
            <a:tailEnd/>
          </a:ln>
          <a:effectLst/>
        </p:spPr>
        <p:txBody>
          <a:bodyPr>
            <a:spAutoFit/>
          </a:bodyPr>
          <a:lstStyle/>
          <a:p>
            <a:pPr>
              <a:spcBef>
                <a:spcPct val="50000"/>
              </a:spcBef>
            </a:pPr>
            <a:r>
              <a:rPr lang="en-US" sz="2800" u="none" dirty="0"/>
              <a:t>62</a:t>
            </a:r>
          </a:p>
        </p:txBody>
      </p:sp>
      <p:grpSp>
        <p:nvGrpSpPr>
          <p:cNvPr id="7" name="Group 6" descr="In this example diagram, step 1 is a box with the number 62 in it. In step 2, the number 5 is put into the box, which replaces the 62. In step 3, the box has the value 5 in it.">
            <a:extLst>
              <a:ext uri="{FF2B5EF4-FFF2-40B4-BE49-F238E27FC236}">
                <a16:creationId xmlns:a16="http://schemas.microsoft.com/office/drawing/2014/main" id="{E9E0939B-9369-974F-B299-9F8D4B38C973}"/>
              </a:ext>
            </a:extLst>
          </p:cNvPr>
          <p:cNvGrpSpPr/>
          <p:nvPr/>
        </p:nvGrpSpPr>
        <p:grpSpPr>
          <a:xfrm>
            <a:off x="457200" y="4191000"/>
            <a:ext cx="8153400" cy="2057400"/>
            <a:chOff x="457200" y="4191000"/>
            <a:chExt cx="8153400" cy="2057400"/>
          </a:xfrm>
        </p:grpSpPr>
        <p:grpSp>
          <p:nvGrpSpPr>
            <p:cNvPr id="6" name="Group 5" descr="In this example diagram, step 1 is a box with the number 62 in it. In step 2, the number 5 is put into the box, which replaces the 62. In step 3, the box has the value 5 in it.">
              <a:extLst>
                <a:ext uri="{FF2B5EF4-FFF2-40B4-BE49-F238E27FC236}">
                  <a16:creationId xmlns:a16="http://schemas.microsoft.com/office/drawing/2014/main" id="{28D6647C-BC7B-4229-D815-DFED248736D7}"/>
                </a:ext>
              </a:extLst>
            </p:cNvPr>
            <p:cNvGrpSpPr/>
            <p:nvPr/>
          </p:nvGrpSpPr>
          <p:grpSpPr>
            <a:xfrm>
              <a:off x="457200" y="4191000"/>
              <a:ext cx="8153400" cy="2057400"/>
              <a:chOff x="457200" y="4191000"/>
              <a:chExt cx="8153400" cy="2057400"/>
            </a:xfrm>
          </p:grpSpPr>
          <p:grpSp>
            <p:nvGrpSpPr>
              <p:cNvPr id="3" name="Group 2">
                <a:extLst>
                  <a:ext uri="{FF2B5EF4-FFF2-40B4-BE49-F238E27FC236}">
                    <a16:creationId xmlns:a16="http://schemas.microsoft.com/office/drawing/2014/main" id="{006157E9-092B-0029-E613-84029342F878}"/>
                  </a:ext>
                </a:extLst>
              </p:cNvPr>
              <p:cNvGrpSpPr/>
              <p:nvPr/>
            </p:nvGrpSpPr>
            <p:grpSpPr>
              <a:xfrm>
                <a:off x="457200" y="4343400"/>
                <a:ext cx="2133600" cy="1676400"/>
                <a:chOff x="457200" y="4343400"/>
                <a:chExt cx="2133600" cy="1676400"/>
              </a:xfrm>
            </p:grpSpPr>
            <p:grpSp>
              <p:nvGrpSpPr>
                <p:cNvPr id="478221" name="Group 13"/>
                <p:cNvGrpSpPr>
                  <a:grpSpLocks/>
                </p:cNvGrpSpPr>
                <p:nvPr/>
              </p:nvGrpSpPr>
              <p:grpSpPr bwMode="auto">
                <a:xfrm>
                  <a:off x="457200" y="4800600"/>
                  <a:ext cx="2133600" cy="1219200"/>
                  <a:chOff x="288" y="2736"/>
                  <a:chExt cx="1344" cy="768"/>
                </a:xfrm>
              </p:grpSpPr>
              <p:sp>
                <p:nvSpPr>
                  <p:cNvPr id="478212" name="AutoShape 4"/>
                  <p:cNvSpPr>
                    <a:spLocks noChangeArrowheads="1"/>
                  </p:cNvSpPr>
                  <p:nvPr/>
                </p:nvSpPr>
                <p:spPr bwMode="auto">
                  <a:xfrm>
                    <a:off x="288" y="2736"/>
                    <a:ext cx="1344" cy="768"/>
                  </a:xfrm>
                  <a:prstGeom prst="cube">
                    <a:avLst>
                      <a:gd name="adj" fmla="val 25000"/>
                    </a:avLst>
                  </a:prstGeom>
                  <a:noFill/>
                  <a:ln w="9525">
                    <a:solidFill>
                      <a:schemeClr val="tx1"/>
                    </a:solidFill>
                    <a:miter lim="800000"/>
                    <a:headEnd/>
                    <a:tailEnd/>
                  </a:ln>
                  <a:effectLst/>
                </p:spPr>
                <p:txBody>
                  <a:bodyPr wrap="none" anchor="ctr"/>
                  <a:lstStyle/>
                  <a:p>
                    <a:endParaRPr lang="en-US"/>
                  </a:p>
                </p:txBody>
              </p:sp>
              <p:sp>
                <p:nvSpPr>
                  <p:cNvPr id="478216" name="Text Box 8"/>
                  <p:cNvSpPr txBox="1">
                    <a:spLocks noChangeArrowheads="1"/>
                  </p:cNvSpPr>
                  <p:nvPr/>
                </p:nvSpPr>
                <p:spPr bwMode="auto">
                  <a:xfrm>
                    <a:off x="672" y="3072"/>
                    <a:ext cx="384" cy="327"/>
                  </a:xfrm>
                  <a:prstGeom prst="rect">
                    <a:avLst/>
                  </a:prstGeom>
                  <a:noFill/>
                  <a:ln w="9525">
                    <a:noFill/>
                    <a:miter lim="800000"/>
                    <a:headEnd/>
                    <a:tailEnd/>
                  </a:ln>
                  <a:effectLst/>
                </p:spPr>
                <p:txBody>
                  <a:bodyPr>
                    <a:spAutoFit/>
                  </a:bodyPr>
                  <a:lstStyle/>
                  <a:p>
                    <a:pPr>
                      <a:spcBef>
                        <a:spcPct val="50000"/>
                      </a:spcBef>
                    </a:pPr>
                    <a:r>
                      <a:rPr lang="en-US" sz="2800" u="none" dirty="0"/>
                      <a:t>62</a:t>
                    </a:r>
                  </a:p>
                </p:txBody>
              </p:sp>
            </p:grpSp>
            <p:sp>
              <p:nvSpPr>
                <p:cNvPr id="478245" name="Text Box 37"/>
                <p:cNvSpPr txBox="1">
                  <a:spLocks noChangeArrowheads="1"/>
                </p:cNvSpPr>
                <p:nvPr/>
              </p:nvSpPr>
              <p:spPr bwMode="auto">
                <a:xfrm>
                  <a:off x="1143000" y="4343400"/>
                  <a:ext cx="457200" cy="366713"/>
                </a:xfrm>
                <a:prstGeom prst="rect">
                  <a:avLst/>
                </a:prstGeom>
                <a:noFill/>
                <a:ln w="9525">
                  <a:noFill/>
                  <a:miter lim="800000"/>
                  <a:headEnd/>
                  <a:tailEnd/>
                </a:ln>
                <a:effectLst/>
              </p:spPr>
              <p:txBody>
                <a:bodyPr>
                  <a:spAutoFit/>
                </a:bodyPr>
                <a:lstStyle/>
                <a:p>
                  <a:pPr>
                    <a:spcBef>
                      <a:spcPct val="50000"/>
                    </a:spcBef>
                  </a:pPr>
                  <a:r>
                    <a:rPr lang="en-US" u="none"/>
                    <a:t>(1)</a:t>
                  </a:r>
                </a:p>
              </p:txBody>
            </p:sp>
          </p:grpSp>
          <p:grpSp>
            <p:nvGrpSpPr>
              <p:cNvPr id="5" name="Group 4">
                <a:extLst>
                  <a:ext uri="{FF2B5EF4-FFF2-40B4-BE49-F238E27FC236}">
                    <a16:creationId xmlns:a16="http://schemas.microsoft.com/office/drawing/2014/main" id="{AD269A86-AFC6-A357-7BD8-9A52F9ECA752}"/>
                  </a:ext>
                </a:extLst>
              </p:cNvPr>
              <p:cNvGrpSpPr/>
              <p:nvPr/>
            </p:nvGrpSpPr>
            <p:grpSpPr>
              <a:xfrm>
                <a:off x="2819400" y="4191000"/>
                <a:ext cx="5791200" cy="2057400"/>
                <a:chOff x="2819400" y="4191000"/>
                <a:chExt cx="5791200" cy="2057400"/>
              </a:xfrm>
            </p:grpSpPr>
            <p:grpSp>
              <p:nvGrpSpPr>
                <p:cNvPr id="4" name="Group 3">
                  <a:extLst>
                    <a:ext uri="{FF2B5EF4-FFF2-40B4-BE49-F238E27FC236}">
                      <a16:creationId xmlns:a16="http://schemas.microsoft.com/office/drawing/2014/main" id="{1D3A992A-61FC-23F7-7687-43C467B2C190}"/>
                    </a:ext>
                  </a:extLst>
                </p:cNvPr>
                <p:cNvGrpSpPr/>
                <p:nvPr/>
              </p:nvGrpSpPr>
              <p:grpSpPr>
                <a:xfrm>
                  <a:off x="3048000" y="4191000"/>
                  <a:ext cx="5562600" cy="2043113"/>
                  <a:chOff x="3048000" y="4191000"/>
                  <a:chExt cx="5562600" cy="2043113"/>
                </a:xfrm>
              </p:grpSpPr>
              <p:grpSp>
                <p:nvGrpSpPr>
                  <p:cNvPr id="478275" name="Group 67"/>
                  <p:cNvGrpSpPr>
                    <a:grpSpLocks/>
                  </p:cNvGrpSpPr>
                  <p:nvPr/>
                </p:nvGrpSpPr>
                <p:grpSpPr bwMode="auto">
                  <a:xfrm>
                    <a:off x="3657600" y="4191000"/>
                    <a:ext cx="4953000" cy="2043113"/>
                    <a:chOff x="2304" y="2640"/>
                    <a:chExt cx="3120" cy="1287"/>
                  </a:xfrm>
                </p:grpSpPr>
                <p:sp>
                  <p:nvSpPr>
                    <p:cNvPr id="478214" name="Line 6"/>
                    <p:cNvSpPr>
                      <a:spLocks noChangeShapeType="1"/>
                    </p:cNvSpPr>
                    <p:nvPr/>
                  </p:nvSpPr>
                  <p:spPr bwMode="auto">
                    <a:xfrm>
                      <a:off x="2496" y="3024"/>
                      <a:ext cx="1" cy="192"/>
                    </a:xfrm>
                    <a:prstGeom prst="line">
                      <a:avLst/>
                    </a:prstGeom>
                    <a:noFill/>
                    <a:ln w="9525">
                      <a:solidFill>
                        <a:schemeClr val="tx1"/>
                      </a:solidFill>
                      <a:prstDash val="sysDot"/>
                      <a:miter lim="800000"/>
                      <a:headEnd/>
                      <a:tailEnd/>
                    </a:ln>
                    <a:effectLst/>
                  </p:spPr>
                  <p:txBody>
                    <a:bodyPr wrap="none"/>
                    <a:lstStyle/>
                    <a:p>
                      <a:endParaRPr lang="en-US"/>
                    </a:p>
                  </p:txBody>
                </p:sp>
                <p:grpSp>
                  <p:nvGrpSpPr>
                    <p:cNvPr id="478274" name="Group 66"/>
                    <p:cNvGrpSpPr>
                      <a:grpSpLocks/>
                    </p:cNvGrpSpPr>
                    <p:nvPr/>
                  </p:nvGrpSpPr>
                  <p:grpSpPr bwMode="auto">
                    <a:xfrm>
                      <a:off x="2304" y="2640"/>
                      <a:ext cx="3120" cy="1287"/>
                      <a:chOff x="2304" y="2640"/>
                      <a:chExt cx="3120" cy="1287"/>
                    </a:xfrm>
                  </p:grpSpPr>
                  <p:sp>
                    <p:nvSpPr>
                      <p:cNvPr id="478213" name="AutoShape 5"/>
                      <p:cNvSpPr>
                        <a:spLocks noChangeArrowheads="1"/>
                      </p:cNvSpPr>
                      <p:nvPr/>
                    </p:nvSpPr>
                    <p:spPr bwMode="auto">
                      <a:xfrm>
                        <a:off x="2304" y="3024"/>
                        <a:ext cx="1344" cy="768"/>
                      </a:xfrm>
                      <a:prstGeom prst="cube">
                        <a:avLst>
                          <a:gd name="adj" fmla="val 25000"/>
                        </a:avLst>
                      </a:prstGeom>
                      <a:noFill/>
                      <a:ln w="9525">
                        <a:solidFill>
                          <a:schemeClr val="tx1"/>
                        </a:solidFill>
                        <a:miter lim="800000"/>
                        <a:headEnd/>
                        <a:tailEnd/>
                      </a:ln>
                      <a:effectLst/>
                    </p:spPr>
                    <p:txBody>
                      <a:bodyPr wrap="none" anchor="ctr"/>
                      <a:lstStyle/>
                      <a:p>
                        <a:endParaRPr lang="en-US"/>
                      </a:p>
                    </p:txBody>
                  </p:sp>
                  <p:sp>
                    <p:nvSpPr>
                      <p:cNvPr id="478215" name="Rectangle 7"/>
                      <p:cNvSpPr>
                        <a:spLocks noChangeArrowheads="1"/>
                      </p:cNvSpPr>
                      <p:nvPr/>
                    </p:nvSpPr>
                    <p:spPr bwMode="auto">
                      <a:xfrm>
                        <a:off x="2496" y="2640"/>
                        <a:ext cx="1152" cy="384"/>
                      </a:xfrm>
                      <a:prstGeom prst="rect">
                        <a:avLst/>
                      </a:prstGeom>
                      <a:noFill/>
                      <a:ln w="9525">
                        <a:solidFill>
                          <a:schemeClr val="tx1"/>
                        </a:solidFill>
                        <a:miter lim="800000"/>
                        <a:headEnd/>
                        <a:tailEnd/>
                      </a:ln>
                      <a:effectLst/>
                    </p:spPr>
                    <p:txBody>
                      <a:bodyPr wrap="none" anchor="ctr"/>
                      <a:lstStyle/>
                      <a:p>
                        <a:endParaRPr lang="en-US"/>
                      </a:p>
                    </p:txBody>
                  </p:sp>
                  <p:sp>
                    <p:nvSpPr>
                      <p:cNvPr id="478219" name="Text Box 11"/>
                      <p:cNvSpPr txBox="1">
                        <a:spLocks noChangeArrowheads="1"/>
                      </p:cNvSpPr>
                      <p:nvPr/>
                    </p:nvSpPr>
                    <p:spPr bwMode="auto">
                      <a:xfrm>
                        <a:off x="3648" y="3600"/>
                        <a:ext cx="384" cy="327"/>
                      </a:xfrm>
                      <a:prstGeom prst="rect">
                        <a:avLst/>
                      </a:prstGeom>
                      <a:noFill/>
                      <a:ln w="9525">
                        <a:noFill/>
                        <a:miter lim="800000"/>
                        <a:headEnd/>
                        <a:tailEnd/>
                      </a:ln>
                      <a:effectLst/>
                    </p:spPr>
                    <p:txBody>
                      <a:bodyPr>
                        <a:spAutoFit/>
                      </a:bodyPr>
                      <a:lstStyle/>
                      <a:p>
                        <a:pPr>
                          <a:spcBef>
                            <a:spcPct val="50000"/>
                          </a:spcBef>
                        </a:pPr>
                        <a:r>
                          <a:rPr lang="en-US" sz="2800" u="none"/>
                          <a:t>5</a:t>
                        </a:r>
                      </a:p>
                    </p:txBody>
                  </p:sp>
                  <p:grpSp>
                    <p:nvGrpSpPr>
                      <p:cNvPr id="478222" name="Group 14"/>
                      <p:cNvGrpSpPr>
                        <a:grpSpLocks/>
                      </p:cNvGrpSpPr>
                      <p:nvPr/>
                    </p:nvGrpSpPr>
                    <p:grpSpPr bwMode="auto">
                      <a:xfrm>
                        <a:off x="4080" y="3024"/>
                        <a:ext cx="1344" cy="768"/>
                        <a:chOff x="288" y="2736"/>
                        <a:chExt cx="1344" cy="768"/>
                      </a:xfrm>
                    </p:grpSpPr>
                    <p:sp>
                      <p:nvSpPr>
                        <p:cNvPr id="478223" name="AutoShape 15"/>
                        <p:cNvSpPr>
                          <a:spLocks noChangeArrowheads="1"/>
                        </p:cNvSpPr>
                        <p:nvPr/>
                      </p:nvSpPr>
                      <p:spPr bwMode="auto">
                        <a:xfrm>
                          <a:off x="288" y="2736"/>
                          <a:ext cx="1344" cy="768"/>
                        </a:xfrm>
                        <a:prstGeom prst="cube">
                          <a:avLst>
                            <a:gd name="adj" fmla="val 25000"/>
                          </a:avLst>
                        </a:prstGeom>
                        <a:noFill/>
                        <a:ln w="9525">
                          <a:solidFill>
                            <a:schemeClr val="tx1"/>
                          </a:solidFill>
                          <a:miter lim="800000"/>
                          <a:headEnd/>
                          <a:tailEnd/>
                        </a:ln>
                        <a:effectLst/>
                      </p:spPr>
                      <p:txBody>
                        <a:bodyPr wrap="none" anchor="ctr"/>
                        <a:lstStyle/>
                        <a:p>
                          <a:endParaRPr lang="en-US"/>
                        </a:p>
                      </p:txBody>
                    </p:sp>
                    <p:sp>
                      <p:nvSpPr>
                        <p:cNvPr id="478224" name="Text Box 16"/>
                        <p:cNvSpPr txBox="1">
                          <a:spLocks noChangeArrowheads="1"/>
                        </p:cNvSpPr>
                        <p:nvPr/>
                      </p:nvSpPr>
                      <p:spPr bwMode="auto">
                        <a:xfrm>
                          <a:off x="672" y="3072"/>
                          <a:ext cx="384" cy="327"/>
                        </a:xfrm>
                        <a:prstGeom prst="rect">
                          <a:avLst/>
                        </a:prstGeom>
                        <a:noFill/>
                        <a:ln w="9525">
                          <a:noFill/>
                          <a:miter lim="800000"/>
                          <a:headEnd/>
                          <a:tailEnd/>
                        </a:ln>
                        <a:effectLst/>
                      </p:spPr>
                      <p:txBody>
                        <a:bodyPr>
                          <a:spAutoFit/>
                        </a:bodyPr>
                        <a:lstStyle/>
                        <a:p>
                          <a:pPr>
                            <a:spcBef>
                              <a:spcPct val="50000"/>
                            </a:spcBef>
                          </a:pPr>
                          <a:r>
                            <a:rPr lang="en-US" sz="2800" u="none"/>
                            <a:t>5</a:t>
                          </a:r>
                        </a:p>
                      </p:txBody>
                    </p:sp>
                  </p:grpSp>
                  <p:sp>
                    <p:nvSpPr>
                      <p:cNvPr id="478240" name="Line 32"/>
                      <p:cNvSpPr>
                        <a:spLocks noChangeShapeType="1"/>
                      </p:cNvSpPr>
                      <p:nvPr/>
                    </p:nvSpPr>
                    <p:spPr bwMode="auto">
                      <a:xfrm flipV="1">
                        <a:off x="3840" y="3024"/>
                        <a:ext cx="0" cy="528"/>
                      </a:xfrm>
                      <a:prstGeom prst="line">
                        <a:avLst/>
                      </a:prstGeom>
                      <a:noFill/>
                      <a:ln w="9525">
                        <a:solidFill>
                          <a:schemeClr val="tx1"/>
                        </a:solidFill>
                        <a:miter lim="800000"/>
                        <a:headEnd/>
                        <a:tailEnd/>
                      </a:ln>
                      <a:effectLst/>
                    </p:spPr>
                    <p:txBody>
                      <a:bodyPr wrap="none"/>
                      <a:lstStyle/>
                      <a:p>
                        <a:endParaRPr lang="en-US"/>
                      </a:p>
                    </p:txBody>
                  </p:sp>
                  <p:sp>
                    <p:nvSpPr>
                      <p:cNvPr id="478243" name="Line 35"/>
                      <p:cNvSpPr>
                        <a:spLocks noChangeShapeType="1"/>
                      </p:cNvSpPr>
                      <p:nvPr/>
                    </p:nvSpPr>
                    <p:spPr bwMode="auto">
                      <a:xfrm flipH="1" flipV="1">
                        <a:off x="3408" y="2832"/>
                        <a:ext cx="432" cy="192"/>
                      </a:xfrm>
                      <a:prstGeom prst="line">
                        <a:avLst/>
                      </a:prstGeom>
                      <a:noFill/>
                      <a:ln w="9525">
                        <a:solidFill>
                          <a:schemeClr val="tx1"/>
                        </a:solidFill>
                        <a:miter lim="800000"/>
                        <a:headEnd/>
                        <a:tailEnd/>
                      </a:ln>
                      <a:effectLst/>
                    </p:spPr>
                    <p:txBody>
                      <a:bodyPr wrap="none"/>
                      <a:lstStyle/>
                      <a:p>
                        <a:endParaRPr lang="en-US"/>
                      </a:p>
                    </p:txBody>
                  </p:sp>
                  <p:sp>
                    <p:nvSpPr>
                      <p:cNvPr id="478244" name="Line 36"/>
                      <p:cNvSpPr>
                        <a:spLocks noChangeShapeType="1"/>
                      </p:cNvSpPr>
                      <p:nvPr/>
                    </p:nvSpPr>
                    <p:spPr bwMode="auto">
                      <a:xfrm flipH="1">
                        <a:off x="3072" y="2832"/>
                        <a:ext cx="336" cy="336"/>
                      </a:xfrm>
                      <a:prstGeom prst="line">
                        <a:avLst/>
                      </a:prstGeom>
                      <a:noFill/>
                      <a:ln w="9525">
                        <a:solidFill>
                          <a:schemeClr val="tx1"/>
                        </a:solidFill>
                        <a:miter lim="800000"/>
                        <a:headEnd/>
                        <a:tailEnd type="triangle" w="lg" len="lg"/>
                      </a:ln>
                      <a:effectLst/>
                    </p:spPr>
                    <p:txBody>
                      <a:bodyPr wrap="none"/>
                      <a:lstStyle/>
                      <a:p>
                        <a:endParaRPr lang="en-US"/>
                      </a:p>
                    </p:txBody>
                  </p:sp>
                </p:grpSp>
              </p:grpSp>
              <p:sp>
                <p:nvSpPr>
                  <p:cNvPr id="478246" name="Text Box 38"/>
                  <p:cNvSpPr txBox="1">
                    <a:spLocks noChangeArrowheads="1"/>
                  </p:cNvSpPr>
                  <p:nvPr/>
                </p:nvSpPr>
                <p:spPr bwMode="auto">
                  <a:xfrm>
                    <a:off x="3048000" y="4343400"/>
                    <a:ext cx="457200" cy="366713"/>
                  </a:xfrm>
                  <a:prstGeom prst="rect">
                    <a:avLst/>
                  </a:prstGeom>
                  <a:noFill/>
                  <a:ln w="9525">
                    <a:noFill/>
                    <a:miter lim="800000"/>
                    <a:headEnd/>
                    <a:tailEnd/>
                  </a:ln>
                  <a:effectLst/>
                </p:spPr>
                <p:txBody>
                  <a:bodyPr>
                    <a:spAutoFit/>
                  </a:bodyPr>
                  <a:lstStyle/>
                  <a:p>
                    <a:pPr>
                      <a:spcBef>
                        <a:spcPct val="50000"/>
                      </a:spcBef>
                    </a:pPr>
                    <a:r>
                      <a:rPr lang="en-US" u="none"/>
                      <a:t>(2)</a:t>
                    </a:r>
                  </a:p>
                </p:txBody>
              </p:sp>
              <p:sp>
                <p:nvSpPr>
                  <p:cNvPr id="478247" name="Text Box 39"/>
                  <p:cNvSpPr txBox="1">
                    <a:spLocks noChangeArrowheads="1"/>
                  </p:cNvSpPr>
                  <p:nvPr/>
                </p:nvSpPr>
                <p:spPr bwMode="auto">
                  <a:xfrm>
                    <a:off x="7239000" y="4343400"/>
                    <a:ext cx="457200" cy="366713"/>
                  </a:xfrm>
                  <a:prstGeom prst="rect">
                    <a:avLst/>
                  </a:prstGeom>
                  <a:noFill/>
                  <a:ln w="9525">
                    <a:noFill/>
                    <a:miter lim="800000"/>
                    <a:headEnd/>
                    <a:tailEnd/>
                  </a:ln>
                  <a:effectLst/>
                </p:spPr>
                <p:txBody>
                  <a:bodyPr>
                    <a:spAutoFit/>
                  </a:bodyPr>
                  <a:lstStyle/>
                  <a:p>
                    <a:pPr>
                      <a:spcBef>
                        <a:spcPct val="50000"/>
                      </a:spcBef>
                    </a:pPr>
                    <a:r>
                      <a:rPr lang="en-US" u="none"/>
                      <a:t>(3)</a:t>
                    </a:r>
                  </a:p>
                </p:txBody>
              </p:sp>
            </p:grpSp>
            <p:sp>
              <p:nvSpPr>
                <p:cNvPr id="478300" name="Line 92"/>
                <p:cNvSpPr>
                  <a:spLocks noChangeShapeType="1"/>
                </p:cNvSpPr>
                <p:nvPr/>
              </p:nvSpPr>
              <p:spPr bwMode="auto">
                <a:xfrm>
                  <a:off x="6324600" y="4343400"/>
                  <a:ext cx="0" cy="1828800"/>
                </a:xfrm>
                <a:prstGeom prst="line">
                  <a:avLst/>
                </a:prstGeom>
                <a:noFill/>
                <a:ln w="9525">
                  <a:solidFill>
                    <a:schemeClr val="tx1"/>
                  </a:solidFill>
                  <a:miter lim="800000"/>
                  <a:headEnd/>
                  <a:tailEnd/>
                </a:ln>
                <a:effectLst/>
              </p:spPr>
              <p:txBody>
                <a:bodyPr wrap="none"/>
                <a:lstStyle/>
                <a:p>
                  <a:endParaRPr lang="en-US"/>
                </a:p>
              </p:txBody>
            </p:sp>
            <p:sp>
              <p:nvSpPr>
                <p:cNvPr id="478301" name="Line 93"/>
                <p:cNvSpPr>
                  <a:spLocks noChangeShapeType="1"/>
                </p:cNvSpPr>
                <p:nvPr/>
              </p:nvSpPr>
              <p:spPr bwMode="auto">
                <a:xfrm>
                  <a:off x="2819400" y="4419600"/>
                  <a:ext cx="0" cy="1828800"/>
                </a:xfrm>
                <a:prstGeom prst="line">
                  <a:avLst/>
                </a:prstGeom>
                <a:noFill/>
                <a:ln w="9525">
                  <a:solidFill>
                    <a:schemeClr val="tx1"/>
                  </a:solidFill>
                  <a:miter lim="800000"/>
                  <a:headEnd/>
                  <a:tailEnd/>
                </a:ln>
                <a:effectLst/>
              </p:spPr>
              <p:txBody>
                <a:bodyPr wrap="none"/>
                <a:lstStyle/>
                <a:p>
                  <a:endParaRPr lang="en-US"/>
                </a:p>
              </p:txBody>
            </p:sp>
          </p:grpSp>
        </p:grpSp>
        <p:cxnSp>
          <p:nvCxnSpPr>
            <p:cNvPr id="31" name="Straight Connector 30"/>
            <p:cNvCxnSpPr/>
            <p:nvPr/>
          </p:nvCxnSpPr>
          <p:spPr bwMode="auto">
            <a:xfrm>
              <a:off x="4267200" y="5410200"/>
              <a:ext cx="457200" cy="3048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32" name="Straight Connector 31"/>
            <p:cNvCxnSpPr/>
            <p:nvPr/>
          </p:nvCxnSpPr>
          <p:spPr bwMode="auto">
            <a:xfrm flipV="1">
              <a:off x="4267200" y="5410200"/>
              <a:ext cx="457200" cy="3810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grpSp>
      <p:sp>
        <p:nvSpPr>
          <p:cNvPr id="478211" name="Rectangle 3"/>
          <p:cNvSpPr>
            <a:spLocks noGrp="1" noChangeArrowheads="1"/>
          </p:cNvSpPr>
          <p:nvPr>
            <p:ph type="body" idx="1"/>
          </p:nvPr>
        </p:nvSpPr>
        <p:spPr>
          <a:xfrm>
            <a:off x="304800" y="868680"/>
            <a:ext cx="8458200" cy="5257800"/>
          </a:xfrm>
        </p:spPr>
        <p:txBody>
          <a:bodyPr/>
          <a:lstStyle/>
          <a:p>
            <a:pPr>
              <a:spcBef>
                <a:spcPts val="0"/>
              </a:spcBef>
              <a:buFont typeface="Wingdings" pitchFamily="2" charset="2"/>
              <a:buNone/>
            </a:pPr>
            <a:r>
              <a:rPr lang="en-US" dirty="0"/>
              <a:t>You can think of a variable’s </a:t>
            </a:r>
            <a:r>
              <a:rPr lang="en-US" b="1" u="sng" dirty="0"/>
              <a:t>memory location</a:t>
            </a:r>
            <a:r>
              <a:rPr lang="en-US" dirty="0"/>
              <a:t> as                           </a:t>
            </a:r>
            <a:r>
              <a:rPr lang="en-US" b="1" u="sng" dirty="0"/>
              <a:t>a box that always contains                                               EXACTLY ONE THING AT A TIME</a:t>
            </a:r>
            <a:r>
              <a:rPr lang="en-US" dirty="0"/>
              <a:t>.</a:t>
            </a:r>
            <a:endParaRPr lang="en-US" sz="1800" dirty="0"/>
          </a:p>
          <a:p>
            <a:pPr>
              <a:spcBef>
                <a:spcPts val="0"/>
              </a:spcBef>
              <a:buFont typeface="Wingdings" pitchFamily="2" charset="2"/>
              <a:buNone/>
            </a:pPr>
            <a:r>
              <a:rPr lang="en-US" dirty="0"/>
              <a:t>So, if you haven’t put anything into the box yet, then                    the contents of that box is </a:t>
            </a:r>
            <a:r>
              <a:rPr lang="en-US" b="1" u="sng" dirty="0"/>
              <a:t>whatever was left in it</a:t>
            </a:r>
            <a:r>
              <a:rPr lang="en-US" dirty="0"/>
              <a:t>                 when the previous user finished with it.</a:t>
            </a:r>
          </a:p>
          <a:p>
            <a:pPr>
              <a:spcBef>
                <a:spcPts val="0"/>
              </a:spcBef>
              <a:buFont typeface="Wingdings" pitchFamily="2" charset="2"/>
              <a:buNone/>
            </a:pPr>
            <a:r>
              <a:rPr lang="en-US" dirty="0"/>
              <a:t>You don’t know what that value meant, so to you it’s </a:t>
            </a:r>
            <a:r>
              <a:rPr lang="en-US" b="1" u="sng" dirty="0"/>
              <a:t>garbage</a:t>
            </a:r>
            <a:r>
              <a:rPr lang="en-US" dirty="0"/>
              <a:t>.</a:t>
            </a:r>
          </a:p>
          <a:p>
            <a:pPr>
              <a:spcBef>
                <a:spcPts val="0"/>
              </a:spcBef>
              <a:buFont typeface="Wingdings" pitchFamily="2" charset="2"/>
              <a:buNone/>
            </a:pPr>
            <a:r>
              <a:rPr lang="en-US" dirty="0"/>
              <a:t>When you put your value into that box, the new value </a:t>
            </a:r>
            <a:r>
              <a:rPr lang="en-US" b="1" i="1" u="sng" dirty="0"/>
              <a:t>overwrites</a:t>
            </a:r>
            <a:r>
              <a:rPr lang="en-US" dirty="0"/>
              <a:t> (or </a:t>
            </a:r>
            <a:r>
              <a:rPr lang="en-US" b="1" i="1" u="sng" dirty="0"/>
              <a:t>clobbers</a:t>
            </a:r>
            <a:r>
              <a:rPr lang="en-US" dirty="0"/>
              <a:t>, meaning replaces) what was previously there.</a:t>
            </a:r>
          </a:p>
        </p:txBody>
      </p:sp>
      <p:sp>
        <p:nvSpPr>
          <p:cNvPr id="478210" name="Rectangle 2"/>
          <p:cNvSpPr>
            <a:spLocks noGrp="1" noChangeArrowheads="1"/>
          </p:cNvSpPr>
          <p:nvPr>
            <p:ph type="title"/>
          </p:nvPr>
        </p:nvSpPr>
        <p:spPr/>
        <p:txBody>
          <a:bodyPr/>
          <a:lstStyle/>
          <a:p>
            <a:r>
              <a:rPr lang="en-US" sz="2800"/>
              <a:t>Variable Declaration: Initial Value #3</a:t>
            </a: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99F145C-10F1-454E-894A-C401B12E8A83}"/>
              </a:ext>
            </a:extLst>
          </p:cNvPr>
          <p:cNvSpPr>
            <a:spLocks noGrp="1"/>
          </p:cNvSpPr>
          <p:nvPr>
            <p:ph type="sldNum" sz="quarter" idx="11"/>
          </p:nvPr>
        </p:nvSpPr>
        <p:spPr/>
        <p:txBody>
          <a:bodyPr/>
          <a:lstStyle/>
          <a:p>
            <a:fld id="{AE3E344C-0067-4E92-9EFF-B6C8C20E6666}" type="slidenum">
              <a:rPr lang="en-US" smtClean="0"/>
              <a:pPr/>
              <a:t>14</a:t>
            </a:fld>
            <a:endParaRPr lang="en-US" dirty="0"/>
          </a:p>
        </p:txBody>
      </p:sp>
      <p:sp>
        <p:nvSpPr>
          <p:cNvPr id="4" name="Footer Placeholder 3">
            <a:extLst>
              <a:ext uri="{FF2B5EF4-FFF2-40B4-BE49-F238E27FC236}">
                <a16:creationId xmlns:a16="http://schemas.microsoft.com/office/drawing/2014/main" id="{B9C70562-FB28-4FB5-A4AA-E8BE8AEE4D83}"/>
              </a:ext>
            </a:extLst>
          </p:cNvPr>
          <p:cNvSpPr>
            <a:spLocks noGrp="1"/>
          </p:cNvSpPr>
          <p:nvPr>
            <p:ph type="ftr" sz="quarter" idx="10"/>
          </p:nvPr>
        </p:nvSpPr>
        <p:spPr/>
        <p:txBody>
          <a:bodyPr/>
          <a:lstStyle/>
          <a:p>
            <a:r>
              <a:rPr lang="en-US" dirty="0"/>
              <a:t>Variables Lesson</a:t>
            </a:r>
          </a:p>
          <a:p>
            <a:r>
              <a:rPr lang="en-US" dirty="0"/>
              <a:t>CS1313 Fall 2024</a:t>
            </a:r>
          </a:p>
        </p:txBody>
      </p:sp>
      <p:sp>
        <p:nvSpPr>
          <p:cNvPr id="3" name="Content Placeholder 2">
            <a:extLst>
              <a:ext uri="{FF2B5EF4-FFF2-40B4-BE49-F238E27FC236}">
                <a16:creationId xmlns:a16="http://schemas.microsoft.com/office/drawing/2014/main" id="{FC17A509-0220-4124-8851-7591DA0E1A1D}"/>
              </a:ext>
            </a:extLst>
          </p:cNvPr>
          <p:cNvSpPr>
            <a:spLocks noGrp="1"/>
          </p:cNvSpPr>
          <p:nvPr>
            <p:ph idx="1"/>
          </p:nvPr>
        </p:nvSpPr>
        <p:spPr>
          <a:xfrm>
            <a:off x="381000" y="990600"/>
            <a:ext cx="8458200" cy="5257800"/>
          </a:xfrm>
        </p:spPr>
        <p:txBody>
          <a:bodyPr/>
          <a:lstStyle/>
          <a:p>
            <a:r>
              <a:rPr lang="en-US" dirty="0"/>
              <a:t>Think of an integer between 0 and 100 that is meaningful to you (for example, how many siblings you have, or your dog’s age,  or whatever).</a:t>
            </a:r>
          </a:p>
          <a:p>
            <a:r>
              <a:rPr lang="en-US" dirty="0"/>
              <a:t>Take out a blank sheet of notebook paper                                     (or share from a neighbor).</a:t>
            </a:r>
          </a:p>
          <a:p>
            <a:r>
              <a:rPr lang="en-US" dirty="0"/>
              <a:t>Cut that sheet of paper in half, and then cut it in half again.    (You can share the leftover quarter sheets with your neighbors.)</a:t>
            </a:r>
          </a:p>
          <a:p>
            <a:r>
              <a:rPr lang="en-US" dirty="0"/>
              <a:t>On your quarter sheet of paper, write the integer you thought of.</a:t>
            </a:r>
          </a:p>
          <a:p>
            <a:r>
              <a:rPr lang="en-US" dirty="0"/>
              <a:t>Fold your quarter sheet in half, and then fold it in half again.</a:t>
            </a:r>
          </a:p>
          <a:p>
            <a:r>
              <a:rPr lang="en-US" dirty="0"/>
              <a:t>When everyone is ready, hand your </a:t>
            </a:r>
            <a:r>
              <a:rPr lang="en-US" dirty="0" err="1"/>
              <a:t>foler</a:t>
            </a:r>
            <a:r>
              <a:rPr lang="en-US" dirty="0"/>
              <a:t> quarter sheet to             the person sitting to your left, but don’t say anything.</a:t>
            </a:r>
          </a:p>
          <a:p>
            <a:r>
              <a:rPr lang="en-US" dirty="0"/>
              <a:t>Let’s see what happens!</a:t>
            </a:r>
          </a:p>
        </p:txBody>
      </p:sp>
      <p:sp>
        <p:nvSpPr>
          <p:cNvPr id="2" name="Title 1">
            <a:extLst>
              <a:ext uri="{FF2B5EF4-FFF2-40B4-BE49-F238E27FC236}">
                <a16:creationId xmlns:a16="http://schemas.microsoft.com/office/drawing/2014/main" id="{69187414-1BB4-4BA7-AEB3-9766E6E38283}"/>
              </a:ext>
            </a:extLst>
          </p:cNvPr>
          <p:cNvSpPr>
            <a:spLocks noGrp="1"/>
          </p:cNvSpPr>
          <p:nvPr>
            <p:ph type="title"/>
          </p:nvPr>
        </p:nvSpPr>
        <p:spPr/>
        <p:txBody>
          <a:bodyPr/>
          <a:lstStyle/>
          <a:p>
            <a:r>
              <a:rPr lang="en-US" dirty="0"/>
              <a:t>Variable Garbage Value Exercise</a:t>
            </a:r>
          </a:p>
        </p:txBody>
      </p:sp>
    </p:spTree>
    <p:extLst>
      <p:ext uri="{BB962C8B-B14F-4D97-AF65-F5344CB8AC3E}">
        <p14:creationId xmlns:p14="http://schemas.microsoft.com/office/powerpoint/2010/main" val="752339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ED2DE656-9944-4C95-B2E0-C0E4B71A69DF}" type="slidenum">
              <a:rPr lang="en-US"/>
              <a:pPr/>
              <a:t>15</a:t>
            </a:fld>
            <a:endParaRPr lang="en-US"/>
          </a:p>
        </p:txBody>
      </p:sp>
      <p:sp>
        <p:nvSpPr>
          <p:cNvPr id="11" name="Footer Placeholder 3"/>
          <p:cNvSpPr>
            <a:spLocks noGrp="1"/>
          </p:cNvSpPr>
          <p:nvPr>
            <p:ph type="ftr" sz="quarter" idx="10"/>
          </p:nvPr>
        </p:nvSpPr>
        <p:spPr/>
        <p:txBody>
          <a:bodyPr/>
          <a:lstStyle/>
          <a:p>
            <a:r>
              <a:rPr lang="en-US" dirty="0"/>
              <a:t>Variables Lesson</a:t>
            </a:r>
          </a:p>
          <a:p>
            <a:r>
              <a:rPr lang="en-US" sz="1200" dirty="0"/>
              <a:t>CS1313 Fall 2024</a:t>
            </a:r>
          </a:p>
        </p:txBody>
      </p:sp>
      <p:grpSp>
        <p:nvGrpSpPr>
          <p:cNvPr id="2" name="Group 1" descr="There is a label Body pointing to the executable statements height_in_cm single equals sign 160 semicolon followed by printf open parenthesis double quote My height is percent d c m period backslash n double quote comma height_in_cm close parenthesis semicolon.">
            <a:extLst>
              <a:ext uri="{FF2B5EF4-FFF2-40B4-BE49-F238E27FC236}">
                <a16:creationId xmlns:a16="http://schemas.microsoft.com/office/drawing/2014/main" id="{2997962D-9000-FFB7-6E8F-3DF4751974A4}"/>
              </a:ext>
            </a:extLst>
          </p:cNvPr>
          <p:cNvGrpSpPr/>
          <p:nvPr/>
        </p:nvGrpSpPr>
        <p:grpSpPr>
          <a:xfrm>
            <a:off x="67645" y="4397765"/>
            <a:ext cx="907397" cy="366713"/>
            <a:chOff x="67645" y="4397765"/>
            <a:chExt cx="907397" cy="366713"/>
          </a:xfrm>
        </p:grpSpPr>
        <p:grpSp>
          <p:nvGrpSpPr>
            <p:cNvPr id="438297" name="Group 25"/>
            <p:cNvGrpSpPr>
              <a:grpSpLocks/>
            </p:cNvGrpSpPr>
            <p:nvPr/>
          </p:nvGrpSpPr>
          <p:grpSpPr bwMode="auto">
            <a:xfrm>
              <a:off x="822642" y="4452080"/>
              <a:ext cx="152400" cy="304800"/>
              <a:chOff x="1200" y="3888"/>
              <a:chExt cx="96" cy="192"/>
            </a:xfrm>
          </p:grpSpPr>
          <p:sp>
            <p:nvSpPr>
              <p:cNvPr id="438295" name="Line 23"/>
              <p:cNvSpPr>
                <a:spLocks noChangeShapeType="1"/>
              </p:cNvSpPr>
              <p:nvPr/>
            </p:nvSpPr>
            <p:spPr bwMode="auto">
              <a:xfrm flipH="1">
                <a:off x="1200" y="3888"/>
                <a:ext cx="96" cy="96"/>
              </a:xfrm>
              <a:prstGeom prst="line">
                <a:avLst/>
              </a:prstGeom>
              <a:noFill/>
              <a:ln w="9525">
                <a:solidFill>
                  <a:schemeClr val="tx1"/>
                </a:solidFill>
                <a:miter lim="800000"/>
                <a:headEnd/>
                <a:tailEnd/>
              </a:ln>
              <a:effectLst/>
            </p:spPr>
            <p:txBody>
              <a:bodyPr wrap="none"/>
              <a:lstStyle/>
              <a:p>
                <a:endParaRPr lang="en-US"/>
              </a:p>
            </p:txBody>
          </p:sp>
          <p:sp>
            <p:nvSpPr>
              <p:cNvPr id="438296" name="Line 24"/>
              <p:cNvSpPr>
                <a:spLocks noChangeShapeType="1"/>
              </p:cNvSpPr>
              <p:nvPr/>
            </p:nvSpPr>
            <p:spPr bwMode="auto">
              <a:xfrm>
                <a:off x="1200" y="3984"/>
                <a:ext cx="96" cy="96"/>
              </a:xfrm>
              <a:prstGeom prst="line">
                <a:avLst/>
              </a:prstGeom>
              <a:noFill/>
              <a:ln w="9525">
                <a:solidFill>
                  <a:schemeClr val="tx1"/>
                </a:solidFill>
                <a:miter lim="800000"/>
                <a:headEnd/>
                <a:tailEnd/>
              </a:ln>
              <a:effectLst/>
            </p:spPr>
            <p:txBody>
              <a:bodyPr wrap="none"/>
              <a:lstStyle/>
              <a:p>
                <a:endParaRPr lang="en-US"/>
              </a:p>
            </p:txBody>
          </p:sp>
        </p:grpSp>
        <p:sp>
          <p:nvSpPr>
            <p:cNvPr id="438298" name="Text Box 26"/>
            <p:cNvSpPr txBox="1">
              <a:spLocks noChangeArrowheads="1"/>
            </p:cNvSpPr>
            <p:nvPr/>
          </p:nvSpPr>
          <p:spPr bwMode="auto">
            <a:xfrm>
              <a:off x="67645" y="4397765"/>
              <a:ext cx="838200" cy="366713"/>
            </a:xfrm>
            <a:prstGeom prst="rect">
              <a:avLst/>
            </a:prstGeom>
            <a:noFill/>
            <a:ln w="9525">
              <a:noFill/>
              <a:miter lim="800000"/>
              <a:headEnd/>
              <a:tailEnd/>
            </a:ln>
            <a:effectLst/>
          </p:spPr>
          <p:txBody>
            <a:bodyPr>
              <a:spAutoFit/>
            </a:bodyPr>
            <a:lstStyle/>
            <a:p>
              <a:pPr algn="r">
                <a:spcBef>
                  <a:spcPct val="50000"/>
                </a:spcBef>
              </a:pPr>
              <a:r>
                <a:rPr lang="en-US" b="1" u="none" dirty="0"/>
                <a:t>Body</a:t>
              </a:r>
            </a:p>
          </p:txBody>
        </p:sp>
      </p:grpSp>
      <p:grpSp>
        <p:nvGrpSpPr>
          <p:cNvPr id="438336" name="Group 64" descr="The declaration statement int heigh_in_cm semicolon is labeled as the Declaration Section of this program."/>
          <p:cNvGrpSpPr>
            <a:grpSpLocks/>
          </p:cNvGrpSpPr>
          <p:nvPr/>
        </p:nvGrpSpPr>
        <p:grpSpPr bwMode="auto">
          <a:xfrm>
            <a:off x="3876675" y="3858017"/>
            <a:ext cx="3276600" cy="366713"/>
            <a:chOff x="2496" y="1995"/>
            <a:chExt cx="2064" cy="231"/>
          </a:xfrm>
        </p:grpSpPr>
        <p:sp>
          <p:nvSpPr>
            <p:cNvPr id="438293" name="Text Box 21"/>
            <p:cNvSpPr txBox="1">
              <a:spLocks noChangeArrowheads="1"/>
            </p:cNvSpPr>
            <p:nvPr/>
          </p:nvSpPr>
          <p:spPr bwMode="auto">
            <a:xfrm>
              <a:off x="3168" y="1995"/>
              <a:ext cx="1392" cy="231"/>
            </a:xfrm>
            <a:prstGeom prst="rect">
              <a:avLst/>
            </a:prstGeom>
            <a:noFill/>
            <a:ln w="9525">
              <a:noFill/>
              <a:miter lim="800000"/>
              <a:headEnd/>
              <a:tailEnd/>
            </a:ln>
            <a:effectLst/>
          </p:spPr>
          <p:txBody>
            <a:bodyPr>
              <a:spAutoFit/>
            </a:bodyPr>
            <a:lstStyle/>
            <a:p>
              <a:pPr algn="l">
                <a:spcBef>
                  <a:spcPct val="50000"/>
                </a:spcBef>
              </a:pPr>
              <a:r>
                <a:rPr lang="en-US" b="1" u="none" dirty="0"/>
                <a:t>Declaration Section</a:t>
              </a:r>
            </a:p>
          </p:txBody>
        </p:sp>
        <p:sp>
          <p:nvSpPr>
            <p:cNvPr id="438294" name="Line 22"/>
            <p:cNvSpPr>
              <a:spLocks noChangeShapeType="1"/>
            </p:cNvSpPr>
            <p:nvPr/>
          </p:nvSpPr>
          <p:spPr bwMode="auto">
            <a:xfrm flipH="1">
              <a:off x="2496" y="2112"/>
              <a:ext cx="672"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438275" name="Rectangle 3"/>
          <p:cNvSpPr>
            <a:spLocks noGrp="1" noChangeArrowheads="1"/>
          </p:cNvSpPr>
          <p:nvPr>
            <p:ph type="body" idx="1"/>
          </p:nvPr>
        </p:nvSpPr>
        <p:spPr>
          <a:xfrm>
            <a:off x="304800" y="990600"/>
            <a:ext cx="8382000" cy="5257800"/>
          </a:xfrm>
        </p:spPr>
        <p:txBody>
          <a:bodyPr/>
          <a:lstStyle/>
          <a:p>
            <a:pPr>
              <a:buFont typeface="Wingdings" pitchFamily="2" charset="2"/>
              <a:buNone/>
            </a:pPr>
            <a:r>
              <a:rPr lang="en-US" dirty="0"/>
              <a:t>The </a:t>
            </a:r>
            <a:r>
              <a:rPr lang="en-US" b="1" i="1" u="sng" dirty="0"/>
              <a:t>declaration section</a:t>
            </a:r>
            <a:r>
              <a:rPr lang="en-US" dirty="0"/>
              <a:t> of a program is the section of the program that contains all of the program’s declarations.</a:t>
            </a:r>
          </a:p>
          <a:p>
            <a:pPr>
              <a:lnSpc>
                <a:spcPct val="90000"/>
              </a:lnSpc>
              <a:buFont typeface="Wingdings" pitchFamily="2" charset="2"/>
              <a:buNone/>
            </a:pPr>
            <a:r>
              <a:rPr lang="en-US" dirty="0"/>
              <a:t>The declaration section is always                                                         at the </a:t>
            </a:r>
            <a:r>
              <a:rPr lang="en-US" b="1" u="sng" dirty="0"/>
              <a:t>beginning</a:t>
            </a:r>
            <a:r>
              <a:rPr lang="en-US" dirty="0"/>
              <a:t> of the program,                                                 just after the </a:t>
            </a:r>
            <a:r>
              <a:rPr lang="en-US" b="1" u="sng" dirty="0"/>
              <a:t>block open</a:t>
            </a:r>
            <a:r>
              <a:rPr lang="en-US" dirty="0"/>
              <a:t> that follows the main function header:</a:t>
            </a:r>
          </a:p>
          <a:p>
            <a:pPr>
              <a:lnSpc>
                <a:spcPct val="90000"/>
              </a:lnSpc>
              <a:buFont typeface="Wingdings" pitchFamily="2" charset="2"/>
              <a:buNone/>
            </a:pPr>
            <a:endParaRPr lang="en-US" sz="1200" dirty="0"/>
          </a:p>
          <a:p>
            <a:pPr>
              <a:lnSpc>
                <a:spcPct val="80000"/>
              </a:lnSpc>
              <a:buFont typeface="Wingdings" pitchFamily="2" charset="2"/>
              <a:buNone/>
            </a:pPr>
            <a:r>
              <a:rPr lang="en-US" sz="2000" dirty="0">
                <a:latin typeface="Courier New" pitchFamily="49" charset="0"/>
              </a:rPr>
              <a:t>#include &lt;</a:t>
            </a:r>
            <a:r>
              <a:rPr lang="en-US" sz="2000" dirty="0" err="1">
                <a:latin typeface="Courier New" pitchFamily="49" charset="0"/>
              </a:rPr>
              <a:t>stdio.h</a:t>
            </a:r>
            <a:r>
              <a:rPr lang="en-US" sz="2000" dirty="0">
                <a:latin typeface="Courier New" pitchFamily="49" charset="0"/>
              </a:rPr>
              <a:t>&gt;</a:t>
            </a:r>
          </a:p>
          <a:p>
            <a:pPr>
              <a:lnSpc>
                <a:spcPct val="40000"/>
              </a:lnSpc>
              <a:buFont typeface="Wingdings" pitchFamily="2" charset="2"/>
              <a:buNone/>
            </a:pPr>
            <a:endParaRPr lang="en-US" sz="2000" dirty="0">
              <a:latin typeface="Courier New" pitchFamily="49" charset="0"/>
            </a:endParaRPr>
          </a:p>
          <a:p>
            <a:pPr>
              <a:lnSpc>
                <a:spcPct val="30000"/>
              </a:lnSpc>
              <a:buFont typeface="Wingdings" pitchFamily="2" charset="2"/>
              <a:buNone/>
            </a:pPr>
            <a:r>
              <a:rPr lang="en-US" sz="2000" dirty="0" err="1">
                <a:latin typeface="Courier New" pitchFamily="49" charset="0"/>
              </a:rPr>
              <a:t>int</a:t>
            </a:r>
            <a:r>
              <a:rPr lang="en-US" sz="2000" dirty="0">
                <a:latin typeface="Courier New" pitchFamily="49" charset="0"/>
              </a:rPr>
              <a:t> main ()</a:t>
            </a:r>
          </a:p>
          <a:p>
            <a:pPr>
              <a:lnSpc>
                <a:spcPct val="70000"/>
              </a:lnSpc>
              <a:buFont typeface="Wingdings" pitchFamily="2" charset="2"/>
              <a:buNone/>
            </a:pPr>
            <a:r>
              <a:rPr lang="en-US" sz="2000" dirty="0">
                <a:latin typeface="Courier New" pitchFamily="49" charset="0"/>
              </a:rPr>
              <a:t>{ /* main */</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int</a:t>
            </a: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a:t>
            </a:r>
          </a:p>
          <a:p>
            <a:pPr>
              <a:lnSpc>
                <a:spcPct val="20000"/>
              </a:lnSpc>
              <a:buFont typeface="Wingdings" pitchFamily="2" charset="2"/>
              <a:buNone/>
            </a:pPr>
            <a:endParaRPr lang="en-US" sz="2000" dirty="0">
              <a:latin typeface="Courier New" pitchFamily="49" charset="0"/>
            </a:endParaRPr>
          </a:p>
          <a:p>
            <a:pPr>
              <a:lnSpc>
                <a:spcPct val="70000"/>
              </a:lnSpc>
              <a:buFont typeface="Wingdings" pitchFamily="2" charset="2"/>
              <a:buNone/>
            </a:pP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 = 160;</a:t>
            </a:r>
          </a:p>
          <a:p>
            <a:pPr>
              <a:lnSpc>
                <a:spcPct val="8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("My height is %d cm.\n", </a:t>
            </a:r>
            <a:r>
              <a:rPr lang="en-US" sz="2000" dirty="0" err="1">
                <a:latin typeface="Courier New" pitchFamily="49" charset="0"/>
              </a:rPr>
              <a:t>height_in_cm</a:t>
            </a:r>
            <a:r>
              <a:rPr lang="en-US" sz="2000" dirty="0">
                <a:latin typeface="Courier New" pitchFamily="49" charset="0"/>
              </a:rPr>
              <a:t>);</a:t>
            </a:r>
          </a:p>
          <a:p>
            <a:pPr>
              <a:lnSpc>
                <a:spcPct val="70000"/>
              </a:lnSpc>
              <a:buFont typeface="Wingdings" pitchFamily="2" charset="2"/>
              <a:buNone/>
            </a:pPr>
            <a:r>
              <a:rPr lang="en-US" sz="2000" dirty="0">
                <a:latin typeface="Courier New" pitchFamily="49" charset="0"/>
              </a:rPr>
              <a:t>} /* main */</a:t>
            </a:r>
          </a:p>
          <a:p>
            <a:pPr>
              <a:lnSpc>
                <a:spcPct val="70000"/>
              </a:lnSpc>
              <a:buFont typeface="Wingdings" pitchFamily="2" charset="2"/>
              <a:buNone/>
            </a:pPr>
            <a:endParaRPr lang="en-US" sz="2000" dirty="0">
              <a:latin typeface="Courier New" pitchFamily="49" charset="0"/>
            </a:endParaRPr>
          </a:p>
          <a:p>
            <a:pPr>
              <a:lnSpc>
                <a:spcPct val="90000"/>
              </a:lnSpc>
              <a:buFont typeface="Wingdings" pitchFamily="2" charset="2"/>
              <a:buNone/>
            </a:pPr>
            <a:r>
              <a:rPr lang="en-US" dirty="0"/>
              <a:t>The </a:t>
            </a:r>
            <a:r>
              <a:rPr lang="en-US" b="1" i="1" u="sng" dirty="0"/>
              <a:t>execution section</a:t>
            </a:r>
            <a:r>
              <a:rPr lang="en-US" dirty="0"/>
              <a:t>, also known as the </a:t>
            </a:r>
            <a:r>
              <a:rPr lang="en-US" b="1" i="1" u="sng" dirty="0"/>
              <a:t>body</a:t>
            </a:r>
            <a:r>
              <a:rPr lang="en-US" dirty="0"/>
              <a:t>,                      comes </a:t>
            </a:r>
            <a:r>
              <a:rPr lang="en-US" b="1" u="sng" dirty="0"/>
              <a:t>after</a:t>
            </a:r>
            <a:r>
              <a:rPr lang="en-US" dirty="0"/>
              <a:t> the declaration section.</a:t>
            </a:r>
          </a:p>
        </p:txBody>
      </p:sp>
      <p:sp>
        <p:nvSpPr>
          <p:cNvPr id="438274" name="Rectangle 2"/>
          <p:cNvSpPr>
            <a:spLocks noGrp="1" noChangeArrowheads="1"/>
          </p:cNvSpPr>
          <p:nvPr>
            <p:ph type="title"/>
          </p:nvPr>
        </p:nvSpPr>
        <p:spPr/>
        <p:txBody>
          <a:bodyPr/>
          <a:lstStyle/>
          <a:p>
            <a:r>
              <a:rPr lang="en-US" sz="2800"/>
              <a:t>Declaration Section &amp; Execution Section</a:t>
            </a: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30E6074-D9BE-49F5-B0AC-387C16DA3130}" type="slidenum">
              <a:rPr lang="en-US"/>
              <a:pPr/>
              <a:t>16</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79235" name="Rectangle 3"/>
          <p:cNvSpPr>
            <a:spLocks noGrp="1" noChangeArrowheads="1"/>
          </p:cNvSpPr>
          <p:nvPr>
            <p:ph type="body" idx="1"/>
          </p:nvPr>
        </p:nvSpPr>
        <p:spPr/>
        <p:txBody>
          <a:bodyPr/>
          <a:lstStyle/>
          <a:p>
            <a:pPr>
              <a:buFont typeface="Wingdings" pitchFamily="2" charset="2"/>
              <a:buNone/>
            </a:pPr>
            <a:r>
              <a:rPr lang="en-US"/>
              <a:t>There are three ways to set the value of a variable:</a:t>
            </a:r>
          </a:p>
          <a:p>
            <a:r>
              <a:rPr lang="en-US"/>
              <a:t>assignment;</a:t>
            </a:r>
          </a:p>
          <a:p>
            <a:r>
              <a:rPr lang="en-US"/>
              <a:t>initialization;</a:t>
            </a:r>
          </a:p>
          <a:p>
            <a:r>
              <a:rPr lang="en-US"/>
              <a:t>input.</a:t>
            </a:r>
          </a:p>
        </p:txBody>
      </p:sp>
      <p:sp>
        <p:nvSpPr>
          <p:cNvPr id="479234" name="Rectangle 2"/>
          <p:cNvSpPr>
            <a:spLocks noGrp="1" noChangeArrowheads="1"/>
          </p:cNvSpPr>
          <p:nvPr>
            <p:ph type="title"/>
          </p:nvPr>
        </p:nvSpPr>
        <p:spPr/>
        <p:txBody>
          <a:bodyPr/>
          <a:lstStyle/>
          <a:p>
            <a:r>
              <a:rPr lang="en-US" sz="2800"/>
              <a:t>Setting the Value of a Variable</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4"/>
          <p:cNvSpPr>
            <a:spLocks noGrp="1"/>
          </p:cNvSpPr>
          <p:nvPr>
            <p:ph type="sldNum" sz="quarter" idx="11"/>
          </p:nvPr>
        </p:nvSpPr>
        <p:spPr/>
        <p:txBody>
          <a:bodyPr/>
          <a:lstStyle/>
          <a:p>
            <a:fld id="{80F7AF00-2B59-4F33-96D2-A4EBA4890A23}" type="slidenum">
              <a:rPr lang="en-US"/>
              <a:pPr/>
              <a:t>17</a:t>
            </a:fld>
            <a:endParaRPr lang="en-US"/>
          </a:p>
        </p:txBody>
      </p:sp>
      <p:sp>
        <p:nvSpPr>
          <p:cNvPr id="21" name="Footer Placeholder 3"/>
          <p:cNvSpPr>
            <a:spLocks noGrp="1"/>
          </p:cNvSpPr>
          <p:nvPr>
            <p:ph type="ftr" sz="quarter" idx="10"/>
          </p:nvPr>
        </p:nvSpPr>
        <p:spPr/>
        <p:txBody>
          <a:bodyPr/>
          <a:lstStyle/>
          <a:p>
            <a:r>
              <a:rPr lang="en-US" dirty="0"/>
              <a:t>Variables Lesson</a:t>
            </a:r>
          </a:p>
          <a:p>
            <a:r>
              <a:rPr lang="en-US" sz="1200" dirty="0"/>
              <a:t>CS1313 Fall 2024</a:t>
            </a:r>
          </a:p>
        </p:txBody>
      </p:sp>
      <p:grpSp>
        <p:nvGrpSpPr>
          <p:cNvPr id="5" name="Group 4" descr="In this example diagram, there’s a box, and in step 1 the box has an unknown value in it, but the value 5 gets put into the box, so in step 2, the box has the value 5 in it.">
            <a:extLst>
              <a:ext uri="{FF2B5EF4-FFF2-40B4-BE49-F238E27FC236}">
                <a16:creationId xmlns:a16="http://schemas.microsoft.com/office/drawing/2014/main" id="{F4C29F3C-43C6-9C0D-FBFB-A1E7FC1F11A3}"/>
              </a:ext>
            </a:extLst>
          </p:cNvPr>
          <p:cNvGrpSpPr/>
          <p:nvPr/>
        </p:nvGrpSpPr>
        <p:grpSpPr>
          <a:xfrm>
            <a:off x="1905000" y="4376738"/>
            <a:ext cx="5257800" cy="1943100"/>
            <a:chOff x="1905000" y="4376738"/>
            <a:chExt cx="5257800" cy="1943100"/>
          </a:xfrm>
        </p:grpSpPr>
        <p:grpSp>
          <p:nvGrpSpPr>
            <p:cNvPr id="4" name="Group 3">
              <a:extLst>
                <a:ext uri="{FF2B5EF4-FFF2-40B4-BE49-F238E27FC236}">
                  <a16:creationId xmlns:a16="http://schemas.microsoft.com/office/drawing/2014/main" id="{8C81EA06-60FF-29B3-A2C0-9D58153C0CE9}"/>
                </a:ext>
              </a:extLst>
            </p:cNvPr>
            <p:cNvGrpSpPr/>
            <p:nvPr/>
          </p:nvGrpSpPr>
          <p:grpSpPr>
            <a:xfrm>
              <a:off x="5029200" y="4495800"/>
              <a:ext cx="2133600" cy="1709738"/>
              <a:chOff x="5029200" y="4495800"/>
              <a:chExt cx="2133600" cy="1709738"/>
            </a:xfrm>
          </p:grpSpPr>
          <p:grpSp>
            <p:nvGrpSpPr>
              <p:cNvPr id="425053" name="Group 93"/>
              <p:cNvGrpSpPr>
                <a:grpSpLocks/>
              </p:cNvGrpSpPr>
              <p:nvPr/>
            </p:nvGrpSpPr>
            <p:grpSpPr bwMode="auto">
              <a:xfrm>
                <a:off x="5029200" y="4986338"/>
                <a:ext cx="2133600" cy="1219200"/>
                <a:chOff x="288" y="2736"/>
                <a:chExt cx="1344" cy="768"/>
              </a:xfrm>
            </p:grpSpPr>
            <p:sp>
              <p:nvSpPr>
                <p:cNvPr id="425054" name="AutoShape 94"/>
                <p:cNvSpPr>
                  <a:spLocks noChangeArrowheads="1"/>
                </p:cNvSpPr>
                <p:nvPr/>
              </p:nvSpPr>
              <p:spPr bwMode="auto">
                <a:xfrm>
                  <a:off x="288" y="2736"/>
                  <a:ext cx="1344" cy="768"/>
                </a:xfrm>
                <a:prstGeom prst="cube">
                  <a:avLst>
                    <a:gd name="adj" fmla="val 25000"/>
                  </a:avLst>
                </a:prstGeom>
                <a:noFill/>
                <a:ln w="9525">
                  <a:solidFill>
                    <a:schemeClr val="tx1"/>
                  </a:solidFill>
                  <a:miter lim="800000"/>
                  <a:headEnd/>
                  <a:tailEnd/>
                </a:ln>
                <a:effectLst/>
              </p:spPr>
              <p:txBody>
                <a:bodyPr wrap="none" anchor="ctr"/>
                <a:lstStyle/>
                <a:p>
                  <a:endParaRPr lang="en-US"/>
                </a:p>
              </p:txBody>
            </p:sp>
            <p:sp>
              <p:nvSpPr>
                <p:cNvPr id="425055" name="Text Box 95"/>
                <p:cNvSpPr txBox="1">
                  <a:spLocks noChangeArrowheads="1"/>
                </p:cNvSpPr>
                <p:nvPr/>
              </p:nvSpPr>
              <p:spPr bwMode="auto">
                <a:xfrm>
                  <a:off x="722" y="2868"/>
                  <a:ext cx="384" cy="327"/>
                </a:xfrm>
                <a:prstGeom prst="rect">
                  <a:avLst/>
                </a:prstGeom>
                <a:noFill/>
                <a:ln w="9525">
                  <a:noFill/>
                  <a:miter lim="800000"/>
                  <a:headEnd/>
                  <a:tailEnd/>
                </a:ln>
                <a:effectLst/>
              </p:spPr>
              <p:txBody>
                <a:bodyPr>
                  <a:spAutoFit/>
                </a:bodyPr>
                <a:lstStyle/>
                <a:p>
                  <a:pPr>
                    <a:spcBef>
                      <a:spcPct val="50000"/>
                    </a:spcBef>
                  </a:pPr>
                  <a:r>
                    <a:rPr lang="en-US" sz="2800" u="none" dirty="0"/>
                    <a:t>5</a:t>
                  </a:r>
                </a:p>
              </p:txBody>
            </p:sp>
          </p:grpSp>
          <p:sp>
            <p:nvSpPr>
              <p:cNvPr id="425086" name="Text Box 126"/>
              <p:cNvSpPr txBox="1">
                <a:spLocks noChangeArrowheads="1"/>
              </p:cNvSpPr>
              <p:nvPr/>
            </p:nvSpPr>
            <p:spPr bwMode="auto">
              <a:xfrm>
                <a:off x="5257800" y="4495800"/>
                <a:ext cx="457200" cy="366713"/>
              </a:xfrm>
              <a:prstGeom prst="rect">
                <a:avLst/>
              </a:prstGeom>
              <a:noFill/>
              <a:ln w="9525">
                <a:noFill/>
                <a:miter lim="800000"/>
                <a:headEnd/>
                <a:tailEnd/>
              </a:ln>
              <a:effectLst/>
            </p:spPr>
            <p:txBody>
              <a:bodyPr>
                <a:spAutoFit/>
              </a:bodyPr>
              <a:lstStyle/>
              <a:p>
                <a:pPr>
                  <a:spcBef>
                    <a:spcPct val="50000"/>
                  </a:spcBef>
                </a:pPr>
                <a:r>
                  <a:rPr lang="en-US" u="none"/>
                  <a:t>(2)</a:t>
                </a:r>
              </a:p>
            </p:txBody>
          </p:sp>
        </p:grpSp>
        <p:sp>
          <p:nvSpPr>
            <p:cNvPr id="425087" name="Line 127"/>
            <p:cNvSpPr>
              <a:spLocks noChangeShapeType="1"/>
            </p:cNvSpPr>
            <p:nvPr/>
          </p:nvSpPr>
          <p:spPr bwMode="auto">
            <a:xfrm>
              <a:off x="4876800" y="4419600"/>
              <a:ext cx="0" cy="1828800"/>
            </a:xfrm>
            <a:prstGeom prst="line">
              <a:avLst/>
            </a:prstGeom>
            <a:noFill/>
            <a:ln w="9525">
              <a:solidFill>
                <a:schemeClr val="tx1"/>
              </a:solidFill>
              <a:miter lim="800000"/>
              <a:headEnd/>
              <a:tailEnd/>
            </a:ln>
            <a:effectLst/>
          </p:spPr>
          <p:txBody>
            <a:bodyPr wrap="none"/>
            <a:lstStyle/>
            <a:p>
              <a:endParaRPr lang="en-US"/>
            </a:p>
          </p:txBody>
        </p:sp>
        <p:grpSp>
          <p:nvGrpSpPr>
            <p:cNvPr id="3" name="Group 2">
              <a:extLst>
                <a:ext uri="{FF2B5EF4-FFF2-40B4-BE49-F238E27FC236}">
                  <a16:creationId xmlns:a16="http://schemas.microsoft.com/office/drawing/2014/main" id="{83790549-74D8-2602-5288-B2D8D47EBD40}"/>
                </a:ext>
              </a:extLst>
            </p:cNvPr>
            <p:cNvGrpSpPr/>
            <p:nvPr/>
          </p:nvGrpSpPr>
          <p:grpSpPr>
            <a:xfrm>
              <a:off x="1905000" y="4376738"/>
              <a:ext cx="3048000" cy="1943100"/>
              <a:chOff x="1905000" y="4376738"/>
              <a:chExt cx="3048000" cy="1943100"/>
            </a:xfrm>
          </p:grpSpPr>
          <p:sp>
            <p:nvSpPr>
              <p:cNvPr id="425050" name="AutoShape 90"/>
              <p:cNvSpPr>
                <a:spLocks noChangeArrowheads="1"/>
              </p:cNvSpPr>
              <p:nvPr/>
            </p:nvSpPr>
            <p:spPr bwMode="auto">
              <a:xfrm>
                <a:off x="2209800" y="4986338"/>
                <a:ext cx="2133600" cy="1219200"/>
              </a:xfrm>
              <a:prstGeom prst="cube">
                <a:avLst>
                  <a:gd name="adj" fmla="val 25000"/>
                </a:avLst>
              </a:prstGeom>
              <a:noFill/>
              <a:ln w="9525">
                <a:solidFill>
                  <a:schemeClr val="tx1"/>
                </a:solidFill>
                <a:miter lim="800000"/>
                <a:headEnd/>
                <a:tailEnd/>
              </a:ln>
              <a:effectLst/>
            </p:spPr>
            <p:txBody>
              <a:bodyPr wrap="none" anchor="ctr"/>
              <a:lstStyle/>
              <a:p>
                <a:endParaRPr lang="en-US"/>
              </a:p>
            </p:txBody>
          </p:sp>
          <p:sp>
            <p:nvSpPr>
              <p:cNvPr id="425051" name="Rectangle 91"/>
              <p:cNvSpPr>
                <a:spLocks noChangeArrowheads="1"/>
              </p:cNvSpPr>
              <p:nvPr/>
            </p:nvSpPr>
            <p:spPr bwMode="auto">
              <a:xfrm>
                <a:off x="2514600" y="4376738"/>
                <a:ext cx="1828800" cy="609600"/>
              </a:xfrm>
              <a:prstGeom prst="rect">
                <a:avLst/>
              </a:prstGeom>
              <a:noFill/>
              <a:ln w="9525">
                <a:solidFill>
                  <a:schemeClr val="tx1"/>
                </a:solidFill>
                <a:miter lim="800000"/>
                <a:headEnd/>
                <a:tailEnd/>
              </a:ln>
              <a:effectLst/>
            </p:spPr>
            <p:txBody>
              <a:bodyPr wrap="none" anchor="ctr"/>
              <a:lstStyle/>
              <a:p>
                <a:endParaRPr lang="en-US"/>
              </a:p>
            </p:txBody>
          </p:sp>
          <p:sp>
            <p:nvSpPr>
              <p:cNvPr id="425052" name="Text Box 92"/>
              <p:cNvSpPr txBox="1">
                <a:spLocks noChangeArrowheads="1"/>
              </p:cNvSpPr>
              <p:nvPr/>
            </p:nvSpPr>
            <p:spPr bwMode="auto">
              <a:xfrm>
                <a:off x="4343400" y="5800725"/>
                <a:ext cx="609600" cy="519113"/>
              </a:xfrm>
              <a:prstGeom prst="rect">
                <a:avLst/>
              </a:prstGeom>
              <a:noFill/>
              <a:ln w="9525">
                <a:noFill/>
                <a:miter lim="800000"/>
                <a:headEnd/>
                <a:tailEnd/>
              </a:ln>
              <a:effectLst/>
            </p:spPr>
            <p:txBody>
              <a:bodyPr>
                <a:spAutoFit/>
              </a:bodyPr>
              <a:lstStyle/>
              <a:p>
                <a:pPr>
                  <a:spcBef>
                    <a:spcPct val="50000"/>
                  </a:spcBef>
                </a:pPr>
                <a:r>
                  <a:rPr lang="en-US" sz="2800" u="none"/>
                  <a:t>5</a:t>
                </a:r>
              </a:p>
            </p:txBody>
          </p:sp>
          <p:sp>
            <p:nvSpPr>
              <p:cNvPr id="425056" name="Line 96"/>
              <p:cNvSpPr>
                <a:spLocks noChangeShapeType="1"/>
              </p:cNvSpPr>
              <p:nvPr/>
            </p:nvSpPr>
            <p:spPr bwMode="auto">
              <a:xfrm flipV="1">
                <a:off x="4648200" y="4986338"/>
                <a:ext cx="0" cy="838200"/>
              </a:xfrm>
              <a:prstGeom prst="line">
                <a:avLst/>
              </a:prstGeom>
              <a:noFill/>
              <a:ln w="9525">
                <a:solidFill>
                  <a:schemeClr val="tx1"/>
                </a:solidFill>
                <a:miter lim="800000"/>
                <a:headEnd/>
                <a:tailEnd/>
              </a:ln>
              <a:effectLst/>
            </p:spPr>
            <p:txBody>
              <a:bodyPr wrap="none"/>
              <a:lstStyle/>
              <a:p>
                <a:endParaRPr lang="en-US"/>
              </a:p>
            </p:txBody>
          </p:sp>
          <p:sp>
            <p:nvSpPr>
              <p:cNvPr id="425057" name="Line 97"/>
              <p:cNvSpPr>
                <a:spLocks noChangeShapeType="1"/>
              </p:cNvSpPr>
              <p:nvPr/>
            </p:nvSpPr>
            <p:spPr bwMode="auto">
              <a:xfrm flipH="1" flipV="1">
                <a:off x="3962400" y="4681538"/>
                <a:ext cx="685800" cy="304800"/>
              </a:xfrm>
              <a:prstGeom prst="line">
                <a:avLst/>
              </a:prstGeom>
              <a:noFill/>
              <a:ln w="9525">
                <a:solidFill>
                  <a:schemeClr val="tx1"/>
                </a:solidFill>
                <a:miter lim="800000"/>
                <a:headEnd/>
                <a:tailEnd/>
              </a:ln>
              <a:effectLst/>
            </p:spPr>
            <p:txBody>
              <a:bodyPr wrap="none"/>
              <a:lstStyle/>
              <a:p>
                <a:endParaRPr lang="en-US"/>
              </a:p>
            </p:txBody>
          </p:sp>
          <p:sp>
            <p:nvSpPr>
              <p:cNvPr id="425058" name="Line 98"/>
              <p:cNvSpPr>
                <a:spLocks noChangeShapeType="1"/>
              </p:cNvSpPr>
              <p:nvPr/>
            </p:nvSpPr>
            <p:spPr bwMode="auto">
              <a:xfrm flipH="1">
                <a:off x="3429000" y="4681538"/>
                <a:ext cx="5334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425085" name="Text Box 125"/>
              <p:cNvSpPr txBox="1">
                <a:spLocks noChangeArrowheads="1"/>
              </p:cNvSpPr>
              <p:nvPr/>
            </p:nvSpPr>
            <p:spPr bwMode="auto">
              <a:xfrm>
                <a:off x="1905000" y="4495800"/>
                <a:ext cx="457200" cy="366713"/>
              </a:xfrm>
              <a:prstGeom prst="rect">
                <a:avLst/>
              </a:prstGeom>
              <a:noFill/>
              <a:ln w="9525">
                <a:noFill/>
                <a:miter lim="800000"/>
                <a:headEnd/>
                <a:tailEnd/>
              </a:ln>
              <a:effectLst/>
            </p:spPr>
            <p:txBody>
              <a:bodyPr>
                <a:spAutoFit/>
              </a:bodyPr>
              <a:lstStyle/>
              <a:p>
                <a:pPr>
                  <a:spcBef>
                    <a:spcPct val="50000"/>
                  </a:spcBef>
                </a:pPr>
                <a:r>
                  <a:rPr lang="en-US" u="none"/>
                  <a:t>(1)</a:t>
                </a:r>
              </a:p>
            </p:txBody>
          </p:sp>
          <p:sp>
            <p:nvSpPr>
              <p:cNvPr id="23" name="Text Box 95">
                <a:extLst>
                  <a:ext uri="{FF2B5EF4-FFF2-40B4-BE49-F238E27FC236}">
                    <a16:creationId xmlns:a16="http://schemas.microsoft.com/office/drawing/2014/main" id="{4A11A398-6397-41BD-BBA8-7957EA5AA729}"/>
                  </a:ext>
                </a:extLst>
              </p:cNvPr>
              <p:cNvSpPr txBox="1">
                <a:spLocks noChangeArrowheads="1"/>
              </p:cNvSpPr>
              <p:nvPr/>
            </p:nvSpPr>
            <p:spPr bwMode="auto">
              <a:xfrm>
                <a:off x="2438400" y="5205741"/>
                <a:ext cx="1676400" cy="523220"/>
              </a:xfrm>
              <a:prstGeom prst="rect">
                <a:avLst/>
              </a:prstGeom>
              <a:noFill/>
              <a:ln w="9525">
                <a:noFill/>
                <a:miter lim="800000"/>
                <a:headEnd/>
                <a:tailEnd/>
              </a:ln>
              <a:effectLst/>
            </p:spPr>
            <p:txBody>
              <a:bodyPr wrap="square">
                <a:spAutoFit/>
              </a:bodyPr>
              <a:lstStyle/>
              <a:p>
                <a:pPr>
                  <a:spcBef>
                    <a:spcPct val="50000"/>
                  </a:spcBef>
                </a:pPr>
                <a:r>
                  <a:rPr lang="en-US" sz="2800" u="none" dirty="0"/>
                  <a:t>Garbage</a:t>
                </a:r>
              </a:p>
            </p:txBody>
          </p:sp>
        </p:grpSp>
      </p:grpSp>
      <p:grpSp>
        <p:nvGrpSpPr>
          <p:cNvPr id="425059" name="Group 99" descr="The box labeled x and address 56436 has contents 5."/>
          <p:cNvGrpSpPr>
            <a:grpSpLocks/>
          </p:cNvGrpSpPr>
          <p:nvPr/>
        </p:nvGrpSpPr>
        <p:grpSpPr bwMode="auto">
          <a:xfrm>
            <a:off x="2362200" y="3429000"/>
            <a:ext cx="4724400" cy="466725"/>
            <a:chOff x="1488" y="2352"/>
            <a:chExt cx="2976" cy="294"/>
          </a:xfrm>
        </p:grpSpPr>
        <p:sp>
          <p:nvSpPr>
            <p:cNvPr id="424966" name="Text Box 6"/>
            <p:cNvSpPr txBox="1">
              <a:spLocks noChangeArrowheads="1"/>
            </p:cNvSpPr>
            <p:nvPr/>
          </p:nvSpPr>
          <p:spPr bwMode="auto">
            <a:xfrm>
              <a:off x="1824" y="2352"/>
              <a:ext cx="1104" cy="294"/>
            </a:xfrm>
            <a:prstGeom prst="rect">
              <a:avLst/>
            </a:prstGeom>
            <a:noFill/>
            <a:ln w="9525">
              <a:solidFill>
                <a:schemeClr val="tx1"/>
              </a:solidFill>
              <a:miter lim="800000"/>
              <a:headEnd/>
              <a:tailEnd/>
            </a:ln>
            <a:effectLst/>
          </p:spPr>
          <p:txBody>
            <a:bodyPr>
              <a:spAutoFit/>
            </a:bodyPr>
            <a:lstStyle/>
            <a:p>
              <a:pPr>
                <a:spcBef>
                  <a:spcPct val="50000"/>
                </a:spcBef>
              </a:pPr>
              <a:r>
                <a:rPr lang="en-US" sz="2400" u="none">
                  <a:latin typeface="Courier New" pitchFamily="49" charset="0"/>
                </a:rPr>
                <a:t>5</a:t>
              </a:r>
            </a:p>
          </p:txBody>
        </p:sp>
        <p:sp>
          <p:nvSpPr>
            <p:cNvPr id="424967" name="Text Box 7"/>
            <p:cNvSpPr txBox="1">
              <a:spLocks noChangeArrowheads="1"/>
            </p:cNvSpPr>
            <p:nvPr/>
          </p:nvSpPr>
          <p:spPr bwMode="auto">
            <a:xfrm>
              <a:off x="1488" y="2352"/>
              <a:ext cx="336" cy="288"/>
            </a:xfrm>
            <a:prstGeom prst="rect">
              <a:avLst/>
            </a:prstGeom>
            <a:noFill/>
            <a:ln w="9525">
              <a:noFill/>
              <a:miter lim="800000"/>
              <a:headEnd/>
              <a:tailEnd/>
            </a:ln>
            <a:effectLst/>
          </p:spPr>
          <p:txBody>
            <a:bodyPr>
              <a:spAutoFit/>
            </a:bodyPr>
            <a:lstStyle/>
            <a:p>
              <a:pPr>
                <a:spcBef>
                  <a:spcPct val="50000"/>
                </a:spcBef>
              </a:pPr>
              <a:r>
                <a:rPr lang="en-US" sz="2400" u="none">
                  <a:latin typeface="Courier New" pitchFamily="49" charset="0"/>
                </a:rPr>
                <a:t>x</a:t>
              </a:r>
              <a:r>
                <a:rPr lang="en-US" sz="2400" u="none"/>
                <a:t>:</a:t>
              </a:r>
            </a:p>
          </p:txBody>
        </p:sp>
        <p:sp>
          <p:nvSpPr>
            <p:cNvPr id="424968" name="Text Box 8"/>
            <p:cNvSpPr txBox="1">
              <a:spLocks noChangeArrowheads="1"/>
            </p:cNvSpPr>
            <p:nvPr/>
          </p:nvSpPr>
          <p:spPr bwMode="auto">
            <a:xfrm>
              <a:off x="2928" y="2352"/>
              <a:ext cx="1536" cy="288"/>
            </a:xfrm>
            <a:prstGeom prst="rect">
              <a:avLst/>
            </a:prstGeom>
            <a:noFill/>
            <a:ln w="9525">
              <a:noFill/>
              <a:miter lim="800000"/>
              <a:headEnd/>
              <a:tailEnd/>
            </a:ln>
            <a:effectLst/>
          </p:spPr>
          <p:txBody>
            <a:bodyPr>
              <a:spAutoFit/>
            </a:bodyPr>
            <a:lstStyle/>
            <a:p>
              <a:pPr>
                <a:spcBef>
                  <a:spcPct val="50000"/>
                </a:spcBef>
              </a:pPr>
              <a:r>
                <a:rPr lang="en-US" sz="2400" u="none" dirty="0"/>
                <a:t>(address</a:t>
              </a:r>
              <a:r>
                <a:rPr lang="en-US" sz="2400" u="none" dirty="0">
                  <a:latin typeface="Courier New" panose="02070309020205020404" pitchFamily="49" charset="0"/>
                  <a:cs typeface="Courier New" panose="02070309020205020404" pitchFamily="49" charset="0"/>
                </a:rPr>
                <a:t> </a:t>
              </a:r>
              <a:r>
                <a:rPr lang="en-US" sz="2400" u="none" dirty="0">
                  <a:latin typeface="Courier New" pitchFamily="49" charset="0"/>
                </a:rPr>
                <a:t>56436</a:t>
              </a:r>
              <a:r>
                <a:rPr lang="en-US" sz="2400" u="none" dirty="0"/>
                <a:t>)</a:t>
              </a:r>
            </a:p>
          </p:txBody>
        </p:sp>
      </p:grpSp>
      <p:sp>
        <p:nvSpPr>
          <p:cNvPr id="424963" name="Rectangle 3"/>
          <p:cNvSpPr>
            <a:spLocks noGrp="1" noChangeArrowheads="1"/>
          </p:cNvSpPr>
          <p:nvPr>
            <p:ph type="body" idx="1"/>
          </p:nvPr>
        </p:nvSpPr>
        <p:spPr/>
        <p:txBody>
          <a:bodyPr/>
          <a:lstStyle/>
          <a:p>
            <a:pPr>
              <a:buFont typeface="Wingdings" pitchFamily="2" charset="2"/>
              <a:buNone/>
            </a:pPr>
            <a:r>
              <a:rPr lang="en-US" dirty="0"/>
              <a:t>An </a:t>
            </a:r>
            <a:r>
              <a:rPr lang="en-US" b="1" i="1" u="sng" dirty="0"/>
              <a:t>assignment</a:t>
            </a:r>
            <a:r>
              <a:rPr lang="en-US" i="1" dirty="0"/>
              <a:t> </a:t>
            </a:r>
            <a:r>
              <a:rPr lang="en-US" dirty="0"/>
              <a:t>statement sets the contents of a specific variable to a specific value:</a:t>
            </a:r>
          </a:p>
          <a:p>
            <a:pPr algn="ctr">
              <a:spcBef>
                <a:spcPts val="0"/>
              </a:spcBef>
              <a:buFont typeface="Wingdings" pitchFamily="2" charset="2"/>
              <a:buNone/>
            </a:pPr>
            <a:r>
              <a:rPr lang="en-US" dirty="0">
                <a:latin typeface="Courier New" pitchFamily="49" charset="0"/>
              </a:rPr>
              <a:t>x = 5;</a:t>
            </a:r>
          </a:p>
          <a:p>
            <a:pPr>
              <a:buFont typeface="Wingdings" pitchFamily="2" charset="2"/>
              <a:buNone/>
            </a:pPr>
            <a:r>
              <a:rPr lang="en-US" dirty="0"/>
              <a:t>This statement tells the compiler to put the integer value </a:t>
            </a:r>
            <a:r>
              <a:rPr lang="en-US" dirty="0">
                <a:latin typeface="Courier New" pitchFamily="49" charset="0"/>
              </a:rPr>
              <a:t>5</a:t>
            </a:r>
            <a:r>
              <a:rPr lang="en-US" dirty="0"/>
              <a:t> into the memory location named</a:t>
            </a:r>
            <a:r>
              <a:rPr lang="en-US" dirty="0">
                <a:latin typeface="Courier New" panose="02070309020205020404" pitchFamily="49" charset="0"/>
                <a:cs typeface="Courier New" panose="02070309020205020404" pitchFamily="49" charset="0"/>
              </a:rPr>
              <a:t> </a:t>
            </a:r>
            <a:r>
              <a:rPr lang="en-US" dirty="0">
                <a:latin typeface="Courier New" pitchFamily="49" charset="0"/>
              </a:rPr>
              <a:t>x</a:t>
            </a:r>
            <a:r>
              <a:rPr lang="en-US" dirty="0"/>
              <a:t>, like so:</a:t>
            </a:r>
          </a:p>
          <a:p>
            <a:pPr>
              <a:buFont typeface="Wingdings" pitchFamily="2" charset="2"/>
              <a:buNone/>
            </a:pPr>
            <a:r>
              <a:rPr lang="en-US" dirty="0"/>
              <a:t>We say “</a:t>
            </a:r>
            <a:r>
              <a:rPr lang="en-US" dirty="0">
                <a:latin typeface="Courier New" pitchFamily="49" charset="0"/>
              </a:rPr>
              <a:t>x</a:t>
            </a:r>
            <a:r>
              <a:rPr lang="en-US" dirty="0">
                <a:latin typeface="Courier New" panose="02070309020205020404" pitchFamily="49" charset="0"/>
                <a:cs typeface="Courier New" panose="02070309020205020404" pitchFamily="49" charset="0"/>
              </a:rPr>
              <a:t> </a:t>
            </a:r>
            <a:r>
              <a:rPr lang="en-US" dirty="0"/>
              <a:t>is assigned five” or “</a:t>
            </a:r>
            <a:r>
              <a:rPr lang="en-US" dirty="0">
                <a:latin typeface="Courier New" pitchFamily="49" charset="0"/>
              </a:rPr>
              <a:t>x</a:t>
            </a:r>
            <a:r>
              <a:rPr lang="en-US" dirty="0">
                <a:latin typeface="Courier New" panose="02070309020205020404" pitchFamily="49" charset="0"/>
                <a:cs typeface="Courier New" panose="02070309020205020404" pitchFamily="49" charset="0"/>
              </a:rPr>
              <a:t> </a:t>
            </a:r>
            <a:r>
              <a:rPr lang="en-US" dirty="0"/>
              <a:t>gets five.”</a:t>
            </a:r>
          </a:p>
        </p:txBody>
      </p:sp>
      <p:sp>
        <p:nvSpPr>
          <p:cNvPr id="424962" name="Rectangle 2"/>
          <p:cNvSpPr>
            <a:spLocks noGrp="1" noChangeArrowheads="1"/>
          </p:cNvSpPr>
          <p:nvPr>
            <p:ph type="title"/>
          </p:nvPr>
        </p:nvSpPr>
        <p:spPr/>
        <p:txBody>
          <a:bodyPr/>
          <a:lstStyle/>
          <a:p>
            <a:r>
              <a:rPr lang="en-US" sz="2800"/>
              <a:t>Variable Assignment</a:t>
            </a:r>
          </a:p>
        </p:txBody>
      </p:sp>
      <p:sp>
        <p:nvSpPr>
          <p:cNvPr id="425060" name="Line 100" descr="In this example diagram, there’s a box, and in step 1 the box has an unknown value in it represented by a question mark, but the value 5 gets put into the box, so in step 2, the box has the value 5 in it."/>
          <p:cNvSpPr>
            <a:spLocks noChangeShapeType="1"/>
          </p:cNvSpPr>
          <p:nvPr/>
        </p:nvSpPr>
        <p:spPr bwMode="auto">
          <a:xfrm>
            <a:off x="2514600" y="4972049"/>
            <a:ext cx="25396" cy="916991"/>
          </a:xfrm>
          <a:prstGeom prst="line">
            <a:avLst/>
          </a:prstGeom>
          <a:noFill/>
          <a:ln w="9525">
            <a:solidFill>
              <a:schemeClr val="tx1"/>
            </a:solidFill>
            <a:prstDash val="sysDot"/>
            <a:miter lim="800000"/>
            <a:headEnd/>
            <a:tailEnd/>
          </a:ln>
          <a:effectLst/>
        </p:spPr>
        <p:txBody>
          <a:bodyPr wrap="none"/>
          <a:lstStyle/>
          <a:p>
            <a:endParaRPr lang="en-US"/>
          </a:p>
        </p:txBody>
      </p:sp>
      <p:sp>
        <p:nvSpPr>
          <p:cNvPr id="2" name="Line 100" descr="In this example diagram, there’s a box, and in step 1 the box has an unknown value in it represented by a question mark, but the value 5 gets put into the box, so in step 2, the box has the value 5 in it.">
            <a:extLst>
              <a:ext uri="{FF2B5EF4-FFF2-40B4-BE49-F238E27FC236}">
                <a16:creationId xmlns:a16="http://schemas.microsoft.com/office/drawing/2014/main" id="{001E4141-E486-F514-1EB4-0DCAE4EA73E2}"/>
              </a:ext>
            </a:extLst>
          </p:cNvPr>
          <p:cNvSpPr>
            <a:spLocks noChangeShapeType="1"/>
          </p:cNvSpPr>
          <p:nvPr/>
        </p:nvSpPr>
        <p:spPr bwMode="auto">
          <a:xfrm flipH="1">
            <a:off x="2209798" y="5889040"/>
            <a:ext cx="330197" cy="316498"/>
          </a:xfrm>
          <a:prstGeom prst="line">
            <a:avLst/>
          </a:prstGeom>
          <a:noFill/>
          <a:ln w="9525">
            <a:solidFill>
              <a:schemeClr val="tx1"/>
            </a:solidFill>
            <a:prstDash val="sysDot"/>
            <a:miter lim="800000"/>
            <a:headEnd/>
            <a:tailEnd/>
          </a:ln>
          <a:effectLst/>
        </p:spPr>
        <p:txBody>
          <a:bodyPr wrap="none"/>
          <a:lstStyle/>
          <a:p>
            <a:endParaRPr lang="en-US"/>
          </a:p>
        </p:txBody>
      </p:sp>
      <p:sp>
        <p:nvSpPr>
          <p:cNvPr id="6" name="Line 100" descr="In this example diagram, there’s a box, and in step 1 the box has an unknown value in it represented by a question mark, but the value 5 gets put into the box, so in step 2, the box has the value 5 in it.">
            <a:extLst>
              <a:ext uri="{FF2B5EF4-FFF2-40B4-BE49-F238E27FC236}">
                <a16:creationId xmlns:a16="http://schemas.microsoft.com/office/drawing/2014/main" id="{654188B0-1CFC-A6B2-B07C-9E182C15CE02}"/>
              </a:ext>
            </a:extLst>
          </p:cNvPr>
          <p:cNvSpPr>
            <a:spLocks noChangeShapeType="1"/>
          </p:cNvSpPr>
          <p:nvPr/>
        </p:nvSpPr>
        <p:spPr bwMode="auto">
          <a:xfrm flipH="1">
            <a:off x="2514600" y="5889041"/>
            <a:ext cx="1828798" cy="9525"/>
          </a:xfrm>
          <a:prstGeom prst="line">
            <a:avLst/>
          </a:prstGeom>
          <a:noFill/>
          <a:ln w="9525">
            <a:solidFill>
              <a:schemeClr val="tx1"/>
            </a:solidFill>
            <a:prstDash val="sysDot"/>
            <a:miter lim="800000"/>
            <a:headEnd/>
            <a:tailEnd/>
          </a:ln>
          <a:effectLst/>
        </p:spPr>
        <p:txBody>
          <a:bodyPr wrap="none"/>
          <a:lstStyle/>
          <a:p>
            <a:endParaRPr lang="en-US"/>
          </a:p>
        </p:txBody>
      </p:sp>
      <p:sp>
        <p:nvSpPr>
          <p:cNvPr id="9" name="Line 100" descr="In this example diagram, there’s a box, and in step 1 the box has an unknown value in it represented by a question mark, but the value 5 gets put into the box, so in step 2, the box has the value 5 in it.">
            <a:extLst>
              <a:ext uri="{FF2B5EF4-FFF2-40B4-BE49-F238E27FC236}">
                <a16:creationId xmlns:a16="http://schemas.microsoft.com/office/drawing/2014/main" id="{39E4DECE-A4A1-3CB3-6CF3-05DDC3289D92}"/>
              </a:ext>
            </a:extLst>
          </p:cNvPr>
          <p:cNvSpPr>
            <a:spLocks noChangeShapeType="1"/>
          </p:cNvSpPr>
          <p:nvPr/>
        </p:nvSpPr>
        <p:spPr bwMode="auto">
          <a:xfrm flipH="1">
            <a:off x="5336541" y="4986338"/>
            <a:ext cx="22857" cy="929342"/>
          </a:xfrm>
          <a:prstGeom prst="line">
            <a:avLst/>
          </a:prstGeom>
          <a:noFill/>
          <a:ln w="9525">
            <a:solidFill>
              <a:schemeClr val="tx1"/>
            </a:solidFill>
            <a:prstDash val="sysDot"/>
            <a:miter lim="800000"/>
            <a:headEnd/>
            <a:tailEnd/>
          </a:ln>
          <a:effectLst/>
        </p:spPr>
        <p:txBody>
          <a:bodyPr wrap="none"/>
          <a:lstStyle/>
          <a:p>
            <a:endParaRPr lang="en-US"/>
          </a:p>
        </p:txBody>
      </p:sp>
      <p:sp>
        <p:nvSpPr>
          <p:cNvPr id="10" name="Line 100" descr="In this example diagram, there’s a box, and in step 1 the box has an unknown value in it represented by a question mark, but the value 5 gets put into the box, so in step 2, the box has the value 5 in it.">
            <a:extLst>
              <a:ext uri="{FF2B5EF4-FFF2-40B4-BE49-F238E27FC236}">
                <a16:creationId xmlns:a16="http://schemas.microsoft.com/office/drawing/2014/main" id="{1273639C-9031-230E-72EA-A0329A7B1656}"/>
              </a:ext>
            </a:extLst>
          </p:cNvPr>
          <p:cNvSpPr>
            <a:spLocks noChangeShapeType="1"/>
          </p:cNvSpPr>
          <p:nvPr/>
        </p:nvSpPr>
        <p:spPr bwMode="auto">
          <a:xfrm flipH="1">
            <a:off x="5054597" y="5915680"/>
            <a:ext cx="256547" cy="304145"/>
          </a:xfrm>
          <a:prstGeom prst="line">
            <a:avLst/>
          </a:prstGeom>
          <a:noFill/>
          <a:ln w="9525">
            <a:solidFill>
              <a:schemeClr val="tx1"/>
            </a:solidFill>
            <a:prstDash val="sysDot"/>
            <a:miter lim="800000"/>
            <a:headEnd/>
            <a:tailEnd/>
          </a:ln>
          <a:effectLst/>
        </p:spPr>
        <p:txBody>
          <a:bodyPr wrap="none"/>
          <a:lstStyle/>
          <a:p>
            <a:endParaRPr lang="en-US"/>
          </a:p>
        </p:txBody>
      </p:sp>
      <p:sp>
        <p:nvSpPr>
          <p:cNvPr id="11" name="Line 100" descr="In this example diagram, there’s a box, and in step 1 the box has an unknown value in it represented by a question mark, but the value 5 gets put into the box, so in step 2, the box has the value 5 in it.">
            <a:extLst>
              <a:ext uri="{FF2B5EF4-FFF2-40B4-BE49-F238E27FC236}">
                <a16:creationId xmlns:a16="http://schemas.microsoft.com/office/drawing/2014/main" id="{CC6B249E-33E9-8712-A150-7BAA41B99D95}"/>
              </a:ext>
            </a:extLst>
          </p:cNvPr>
          <p:cNvSpPr>
            <a:spLocks noChangeShapeType="1"/>
          </p:cNvSpPr>
          <p:nvPr/>
        </p:nvSpPr>
        <p:spPr bwMode="auto">
          <a:xfrm flipH="1">
            <a:off x="5311145" y="5906156"/>
            <a:ext cx="1828798" cy="9525"/>
          </a:xfrm>
          <a:prstGeom prst="line">
            <a:avLst/>
          </a:prstGeom>
          <a:noFill/>
          <a:ln w="9525">
            <a:solidFill>
              <a:schemeClr val="tx1"/>
            </a:solidFill>
            <a:prstDash val="sysDot"/>
            <a:miter lim="800000"/>
            <a:headEnd/>
            <a:tailEnd/>
          </a:ln>
          <a:effectLst/>
        </p:spPr>
        <p:txBody>
          <a:bodyPr wrap="none"/>
          <a:lstStyle/>
          <a:p>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4"/>
          <p:cNvSpPr>
            <a:spLocks noGrp="1"/>
          </p:cNvSpPr>
          <p:nvPr>
            <p:ph type="sldNum" sz="quarter" idx="11"/>
          </p:nvPr>
        </p:nvSpPr>
        <p:spPr/>
        <p:txBody>
          <a:bodyPr/>
          <a:lstStyle/>
          <a:p>
            <a:fld id="{837AEAF6-A365-40D3-80BD-13694C5F80D5}" type="slidenum">
              <a:rPr lang="en-US"/>
              <a:pPr/>
              <a:t>18</a:t>
            </a:fld>
            <a:endParaRPr lang="en-US"/>
          </a:p>
        </p:txBody>
      </p:sp>
      <p:sp>
        <p:nvSpPr>
          <p:cNvPr id="19"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2" name="Text Box 15">
            <a:extLst>
              <a:ext uri="{FF2B5EF4-FFF2-40B4-BE49-F238E27FC236}">
                <a16:creationId xmlns:a16="http://schemas.microsoft.com/office/drawing/2014/main" id="{B2212AD0-9E59-43A2-9FB5-195F4328618A}"/>
              </a:ext>
            </a:extLst>
          </p:cNvPr>
          <p:cNvSpPr txBox="1">
            <a:spLocks noChangeArrowheads="1"/>
          </p:cNvSpPr>
          <p:nvPr/>
        </p:nvSpPr>
        <p:spPr bwMode="auto">
          <a:xfrm>
            <a:off x="304800" y="4495800"/>
            <a:ext cx="8610600" cy="861774"/>
          </a:xfrm>
          <a:prstGeom prst="rect">
            <a:avLst/>
          </a:prstGeom>
          <a:noFill/>
          <a:ln w="9525">
            <a:noFill/>
            <a:miter lim="800000"/>
            <a:headEnd/>
            <a:tailEnd/>
          </a:ln>
          <a:effectLst/>
        </p:spPr>
        <p:txBody>
          <a:bodyPr wrap="square">
            <a:spAutoFit/>
          </a:bodyPr>
          <a:lstStyle/>
          <a:p>
            <a:pPr>
              <a:spcBef>
                <a:spcPct val="50000"/>
              </a:spcBef>
            </a:pPr>
            <a:r>
              <a:rPr lang="en-US" sz="2000" u="none" dirty="0">
                <a:latin typeface="Courier New" pitchFamily="49" charset="0"/>
              </a:rPr>
              <a:t>x =  5; /* We say "x gets  5" or "x is assigned  5." */</a:t>
            </a:r>
          </a:p>
          <a:p>
            <a:pPr>
              <a:spcBef>
                <a:spcPct val="50000"/>
              </a:spcBef>
            </a:pPr>
            <a:r>
              <a:rPr lang="en-US" sz="2000" u="none" dirty="0">
                <a:latin typeface="Courier New" pitchFamily="49" charset="0"/>
              </a:rPr>
              <a:t>x = 12; /* We say "x gets 12" or "x is assigned 12." */</a:t>
            </a:r>
          </a:p>
        </p:txBody>
      </p:sp>
      <p:sp>
        <p:nvSpPr>
          <p:cNvPr id="5" name="TextBox 4">
            <a:extLst>
              <a:ext uri="{FF2B5EF4-FFF2-40B4-BE49-F238E27FC236}">
                <a16:creationId xmlns:a16="http://schemas.microsoft.com/office/drawing/2014/main" id="{8B96E0A8-D770-C121-EA1A-781A6186CD19}"/>
              </a:ext>
            </a:extLst>
          </p:cNvPr>
          <p:cNvSpPr txBox="1"/>
          <p:nvPr/>
        </p:nvSpPr>
        <p:spPr>
          <a:xfrm>
            <a:off x="1447800" y="3748302"/>
            <a:ext cx="6667500" cy="430887"/>
          </a:xfrm>
          <a:prstGeom prst="rect">
            <a:avLst/>
          </a:prstGeom>
          <a:noFill/>
        </p:spPr>
        <p:txBody>
          <a:bodyPr wrap="square" rtlCol="0">
            <a:spAutoFit/>
          </a:bodyPr>
          <a:lstStyle/>
          <a:p>
            <a:r>
              <a:rPr lang="en-US" sz="1100" u="none" dirty="0">
                <a:solidFill>
                  <a:schemeClr val="bg1"/>
                </a:solidFill>
              </a:rPr>
              <a:t>After then executing the assignment statement x = 12; (pronounced “x gets 12” or “x is assigned 12”), x has the value 12.</a:t>
            </a:r>
          </a:p>
        </p:txBody>
      </p:sp>
      <p:sp>
        <p:nvSpPr>
          <p:cNvPr id="4" name="TextBox 3">
            <a:extLst>
              <a:ext uri="{FF2B5EF4-FFF2-40B4-BE49-F238E27FC236}">
                <a16:creationId xmlns:a16="http://schemas.microsoft.com/office/drawing/2014/main" id="{08C19F14-F395-C68E-3AB3-ADEDD4204BED}"/>
              </a:ext>
            </a:extLst>
          </p:cNvPr>
          <p:cNvSpPr txBox="1"/>
          <p:nvPr/>
        </p:nvSpPr>
        <p:spPr>
          <a:xfrm>
            <a:off x="1257300" y="2710190"/>
            <a:ext cx="6858000" cy="261610"/>
          </a:xfrm>
          <a:prstGeom prst="rect">
            <a:avLst/>
          </a:prstGeom>
          <a:noFill/>
        </p:spPr>
        <p:txBody>
          <a:bodyPr wrap="square" rtlCol="0">
            <a:spAutoFit/>
          </a:bodyPr>
          <a:lstStyle/>
          <a:p>
            <a:r>
              <a:rPr lang="en-US" sz="1100" u="none" dirty="0">
                <a:solidFill>
                  <a:schemeClr val="bg1"/>
                </a:solidFill>
              </a:rPr>
              <a:t>After executing the assignment statement x = 5; (pronounced “x gets 5” or “x is assigned 5”), x has the </a:t>
            </a:r>
            <a:r>
              <a:rPr lang="en-US" sz="1100" u="none" dirty="0" err="1">
                <a:solidFill>
                  <a:schemeClr val="bg1"/>
                </a:solidFill>
              </a:rPr>
              <a:t>vaule</a:t>
            </a:r>
            <a:r>
              <a:rPr lang="en-US" sz="1100" u="none" dirty="0">
                <a:solidFill>
                  <a:schemeClr val="bg1"/>
                </a:solidFill>
              </a:rPr>
              <a:t> 5.</a:t>
            </a:r>
          </a:p>
        </p:txBody>
      </p:sp>
      <p:sp>
        <p:nvSpPr>
          <p:cNvPr id="3" name="TextBox 2">
            <a:extLst>
              <a:ext uri="{FF2B5EF4-FFF2-40B4-BE49-F238E27FC236}">
                <a16:creationId xmlns:a16="http://schemas.microsoft.com/office/drawing/2014/main" id="{070EF22E-B36E-E82D-0FD9-268B9BD1D348}"/>
              </a:ext>
            </a:extLst>
          </p:cNvPr>
          <p:cNvSpPr txBox="1"/>
          <p:nvPr/>
        </p:nvSpPr>
        <p:spPr>
          <a:xfrm>
            <a:off x="1104900" y="1517348"/>
            <a:ext cx="7010400" cy="261610"/>
          </a:xfrm>
          <a:prstGeom prst="rect">
            <a:avLst/>
          </a:prstGeom>
          <a:noFill/>
        </p:spPr>
        <p:txBody>
          <a:bodyPr wrap="square" rtlCol="0">
            <a:spAutoFit/>
          </a:bodyPr>
          <a:lstStyle/>
          <a:p>
            <a:r>
              <a:rPr lang="en-US" sz="1100" u="none" dirty="0">
                <a:solidFill>
                  <a:schemeClr val="bg1"/>
                </a:solidFill>
              </a:rPr>
              <a:t>After x is declared, x has an undefined (garbage) value.</a:t>
            </a:r>
          </a:p>
        </p:txBody>
      </p:sp>
      <p:grpSp>
        <p:nvGrpSpPr>
          <p:cNvPr id="6" name="Group 5">
            <a:extLst>
              <a:ext uri="{FF2B5EF4-FFF2-40B4-BE49-F238E27FC236}">
                <a16:creationId xmlns:a16="http://schemas.microsoft.com/office/drawing/2014/main" id="{0692E353-FC6A-4C14-9BBC-39D476386E5B}"/>
              </a:ext>
            </a:extLst>
          </p:cNvPr>
          <p:cNvGrpSpPr/>
          <p:nvPr/>
        </p:nvGrpSpPr>
        <p:grpSpPr>
          <a:xfrm>
            <a:off x="2362200" y="3200400"/>
            <a:ext cx="4724400" cy="923925"/>
            <a:chOff x="2362200" y="3200400"/>
            <a:chExt cx="4724400" cy="923925"/>
          </a:xfrm>
        </p:grpSpPr>
        <p:grpSp>
          <p:nvGrpSpPr>
            <p:cNvPr id="426001" name="Group 17" descr="After the assignment statement x single equals sign 12 semicolon, the box labeled x has the value 12 in it."/>
            <p:cNvGrpSpPr>
              <a:grpSpLocks/>
            </p:cNvGrpSpPr>
            <p:nvPr/>
          </p:nvGrpSpPr>
          <p:grpSpPr bwMode="auto">
            <a:xfrm>
              <a:off x="2362200" y="3657600"/>
              <a:ext cx="4724400" cy="466725"/>
              <a:chOff x="1968" y="672"/>
              <a:chExt cx="2976" cy="294"/>
            </a:xfrm>
          </p:grpSpPr>
          <p:sp>
            <p:nvSpPr>
              <p:cNvPr id="426002" name="Text Box 18"/>
              <p:cNvSpPr txBox="1">
                <a:spLocks noChangeArrowheads="1"/>
              </p:cNvSpPr>
              <p:nvPr/>
            </p:nvSpPr>
            <p:spPr bwMode="auto">
              <a:xfrm>
                <a:off x="2304" y="672"/>
                <a:ext cx="1104" cy="294"/>
              </a:xfrm>
              <a:prstGeom prst="rect">
                <a:avLst/>
              </a:prstGeom>
              <a:noFill/>
              <a:ln w="9525">
                <a:solidFill>
                  <a:schemeClr val="tx1"/>
                </a:solidFill>
                <a:miter lim="800000"/>
                <a:headEnd/>
                <a:tailEnd/>
              </a:ln>
              <a:effectLst/>
            </p:spPr>
            <p:txBody>
              <a:bodyPr>
                <a:spAutoFit/>
              </a:bodyPr>
              <a:lstStyle/>
              <a:p>
                <a:pPr>
                  <a:spcBef>
                    <a:spcPct val="50000"/>
                  </a:spcBef>
                </a:pPr>
                <a:r>
                  <a:rPr lang="en-US" sz="2400" u="none">
                    <a:latin typeface="Courier New" pitchFamily="49" charset="0"/>
                  </a:rPr>
                  <a:t>12</a:t>
                </a:r>
              </a:p>
            </p:txBody>
          </p:sp>
          <p:sp>
            <p:nvSpPr>
              <p:cNvPr id="426003" name="Text Box 19"/>
              <p:cNvSpPr txBox="1">
                <a:spLocks noChangeArrowheads="1"/>
              </p:cNvSpPr>
              <p:nvPr/>
            </p:nvSpPr>
            <p:spPr bwMode="auto">
              <a:xfrm>
                <a:off x="1968" y="672"/>
                <a:ext cx="336" cy="288"/>
              </a:xfrm>
              <a:prstGeom prst="rect">
                <a:avLst/>
              </a:prstGeom>
              <a:noFill/>
              <a:ln w="9525">
                <a:noFill/>
                <a:miter lim="800000"/>
                <a:headEnd/>
                <a:tailEnd/>
              </a:ln>
              <a:effectLst/>
            </p:spPr>
            <p:txBody>
              <a:bodyPr>
                <a:spAutoFit/>
              </a:bodyPr>
              <a:lstStyle/>
              <a:p>
                <a:pPr>
                  <a:spcBef>
                    <a:spcPct val="50000"/>
                  </a:spcBef>
                </a:pPr>
                <a:r>
                  <a:rPr lang="en-US" sz="2400" u="none">
                    <a:latin typeface="Courier New" pitchFamily="49" charset="0"/>
                  </a:rPr>
                  <a:t>x</a:t>
                </a:r>
                <a:r>
                  <a:rPr lang="en-US" sz="2400" u="none"/>
                  <a:t>:</a:t>
                </a:r>
              </a:p>
            </p:txBody>
          </p:sp>
          <p:sp>
            <p:nvSpPr>
              <p:cNvPr id="426004" name="Text Box 20"/>
              <p:cNvSpPr txBox="1">
                <a:spLocks noChangeArrowheads="1"/>
              </p:cNvSpPr>
              <p:nvPr/>
            </p:nvSpPr>
            <p:spPr bwMode="auto">
              <a:xfrm>
                <a:off x="3408" y="672"/>
                <a:ext cx="1536" cy="288"/>
              </a:xfrm>
              <a:prstGeom prst="rect">
                <a:avLst/>
              </a:prstGeom>
              <a:noFill/>
              <a:ln w="9525">
                <a:noFill/>
                <a:miter lim="800000"/>
                <a:headEnd/>
                <a:tailEnd/>
              </a:ln>
              <a:effectLst/>
            </p:spPr>
            <p:txBody>
              <a:bodyPr>
                <a:spAutoFit/>
              </a:bodyPr>
              <a:lstStyle/>
              <a:p>
                <a:pPr>
                  <a:spcBef>
                    <a:spcPct val="50000"/>
                  </a:spcBef>
                </a:pPr>
                <a:r>
                  <a:rPr lang="en-US" sz="2400" u="none" dirty="0"/>
                  <a:t>(address</a:t>
                </a:r>
                <a:r>
                  <a:rPr lang="en-US" sz="2400" u="none" dirty="0">
                    <a:latin typeface="Courier New" panose="02070309020205020404" pitchFamily="49" charset="0"/>
                    <a:cs typeface="Courier New" panose="02070309020205020404" pitchFamily="49" charset="0"/>
                  </a:rPr>
                  <a:t> </a:t>
                </a:r>
                <a:r>
                  <a:rPr lang="en-US" sz="2400" u="none" dirty="0">
                    <a:latin typeface="Courier New" pitchFamily="49" charset="0"/>
                  </a:rPr>
                  <a:t>56436</a:t>
                </a:r>
                <a:r>
                  <a:rPr lang="en-US" sz="2400" u="none" dirty="0"/>
                  <a:t>)</a:t>
                </a:r>
              </a:p>
            </p:txBody>
          </p:sp>
        </p:grpSp>
        <p:sp>
          <p:nvSpPr>
            <p:cNvPr id="426005" name="Text Box 21"/>
            <p:cNvSpPr txBox="1">
              <a:spLocks noChangeArrowheads="1"/>
            </p:cNvSpPr>
            <p:nvPr/>
          </p:nvSpPr>
          <p:spPr bwMode="auto">
            <a:xfrm>
              <a:off x="4081463" y="3200400"/>
              <a:ext cx="1524000" cy="457200"/>
            </a:xfrm>
            <a:prstGeom prst="rect">
              <a:avLst/>
            </a:prstGeom>
            <a:noFill/>
            <a:ln w="9525">
              <a:noFill/>
              <a:miter lim="800000"/>
              <a:headEnd/>
              <a:tailEnd/>
            </a:ln>
            <a:effectLst/>
          </p:spPr>
          <p:txBody>
            <a:bodyPr>
              <a:spAutoFit/>
            </a:bodyPr>
            <a:lstStyle/>
            <a:p>
              <a:pPr>
                <a:spcBef>
                  <a:spcPct val="50000"/>
                </a:spcBef>
              </a:pPr>
              <a:r>
                <a:rPr lang="en-US" sz="2400" u="none">
                  <a:latin typeface="Courier New" pitchFamily="49" charset="0"/>
                </a:rPr>
                <a:t>x = 12;</a:t>
              </a:r>
            </a:p>
          </p:txBody>
        </p:sp>
      </p:grpSp>
      <p:grpSp>
        <p:nvGrpSpPr>
          <p:cNvPr id="7" name="Group 6">
            <a:extLst>
              <a:ext uri="{FF2B5EF4-FFF2-40B4-BE49-F238E27FC236}">
                <a16:creationId xmlns:a16="http://schemas.microsoft.com/office/drawing/2014/main" id="{5C54ACDE-632A-6E5F-7A27-00C20F132778}"/>
              </a:ext>
            </a:extLst>
          </p:cNvPr>
          <p:cNvGrpSpPr/>
          <p:nvPr/>
        </p:nvGrpSpPr>
        <p:grpSpPr>
          <a:xfrm>
            <a:off x="2362200" y="2133600"/>
            <a:ext cx="4724400" cy="923925"/>
            <a:chOff x="2362200" y="2133600"/>
            <a:chExt cx="4724400" cy="923925"/>
          </a:xfrm>
        </p:grpSpPr>
        <p:grpSp>
          <p:nvGrpSpPr>
            <p:cNvPr id="425995" name="Group 11" descr="After the assignment statement x single equals sign 5 semicolon, the box for x has the value 5 in it."/>
            <p:cNvGrpSpPr>
              <a:grpSpLocks/>
            </p:cNvGrpSpPr>
            <p:nvPr/>
          </p:nvGrpSpPr>
          <p:grpSpPr bwMode="auto">
            <a:xfrm>
              <a:off x="2362200" y="2590800"/>
              <a:ext cx="4724400" cy="466725"/>
              <a:chOff x="1968" y="672"/>
              <a:chExt cx="2976" cy="294"/>
            </a:xfrm>
          </p:grpSpPr>
          <p:sp>
            <p:nvSpPr>
              <p:cNvPr id="425996" name="Text Box 12"/>
              <p:cNvSpPr txBox="1">
                <a:spLocks noChangeArrowheads="1"/>
              </p:cNvSpPr>
              <p:nvPr/>
            </p:nvSpPr>
            <p:spPr bwMode="auto">
              <a:xfrm>
                <a:off x="2304" y="672"/>
                <a:ext cx="1104" cy="294"/>
              </a:xfrm>
              <a:prstGeom prst="rect">
                <a:avLst/>
              </a:prstGeom>
              <a:noFill/>
              <a:ln w="9525">
                <a:solidFill>
                  <a:schemeClr val="tx1"/>
                </a:solidFill>
                <a:miter lim="800000"/>
                <a:headEnd/>
                <a:tailEnd/>
              </a:ln>
              <a:effectLst/>
            </p:spPr>
            <p:txBody>
              <a:bodyPr>
                <a:spAutoFit/>
              </a:bodyPr>
              <a:lstStyle/>
              <a:p>
                <a:pPr>
                  <a:spcBef>
                    <a:spcPct val="50000"/>
                  </a:spcBef>
                </a:pPr>
                <a:r>
                  <a:rPr lang="en-US" sz="2400" u="none">
                    <a:latin typeface="Courier New" pitchFamily="49" charset="0"/>
                  </a:rPr>
                  <a:t>5</a:t>
                </a:r>
              </a:p>
            </p:txBody>
          </p:sp>
          <p:sp>
            <p:nvSpPr>
              <p:cNvPr id="425997" name="Text Box 13"/>
              <p:cNvSpPr txBox="1">
                <a:spLocks noChangeArrowheads="1"/>
              </p:cNvSpPr>
              <p:nvPr/>
            </p:nvSpPr>
            <p:spPr bwMode="auto">
              <a:xfrm>
                <a:off x="1968" y="672"/>
                <a:ext cx="336" cy="288"/>
              </a:xfrm>
              <a:prstGeom prst="rect">
                <a:avLst/>
              </a:prstGeom>
              <a:noFill/>
              <a:ln w="9525">
                <a:noFill/>
                <a:miter lim="800000"/>
                <a:headEnd/>
                <a:tailEnd/>
              </a:ln>
              <a:effectLst/>
            </p:spPr>
            <p:txBody>
              <a:bodyPr>
                <a:spAutoFit/>
              </a:bodyPr>
              <a:lstStyle/>
              <a:p>
                <a:pPr>
                  <a:spcBef>
                    <a:spcPct val="50000"/>
                  </a:spcBef>
                </a:pPr>
                <a:r>
                  <a:rPr lang="en-US" sz="2400" u="none">
                    <a:latin typeface="Courier New" pitchFamily="49" charset="0"/>
                  </a:rPr>
                  <a:t>x</a:t>
                </a:r>
                <a:r>
                  <a:rPr lang="en-US" sz="2400" u="none"/>
                  <a:t>:</a:t>
                </a:r>
              </a:p>
            </p:txBody>
          </p:sp>
          <p:sp>
            <p:nvSpPr>
              <p:cNvPr id="425998" name="Text Box 14"/>
              <p:cNvSpPr txBox="1">
                <a:spLocks noChangeArrowheads="1"/>
              </p:cNvSpPr>
              <p:nvPr/>
            </p:nvSpPr>
            <p:spPr bwMode="auto">
              <a:xfrm>
                <a:off x="3408" y="672"/>
                <a:ext cx="1536" cy="288"/>
              </a:xfrm>
              <a:prstGeom prst="rect">
                <a:avLst/>
              </a:prstGeom>
              <a:noFill/>
              <a:ln w="9525">
                <a:noFill/>
                <a:miter lim="800000"/>
                <a:headEnd/>
                <a:tailEnd/>
              </a:ln>
              <a:effectLst/>
            </p:spPr>
            <p:txBody>
              <a:bodyPr>
                <a:spAutoFit/>
              </a:bodyPr>
              <a:lstStyle/>
              <a:p>
                <a:pPr>
                  <a:spcBef>
                    <a:spcPct val="50000"/>
                  </a:spcBef>
                </a:pPr>
                <a:r>
                  <a:rPr lang="en-US" sz="2400" u="none" dirty="0"/>
                  <a:t>(address</a:t>
                </a:r>
                <a:r>
                  <a:rPr lang="en-US" sz="2400" u="none" dirty="0">
                    <a:latin typeface="Courier New" panose="02070309020205020404" pitchFamily="49" charset="0"/>
                    <a:cs typeface="Courier New" panose="02070309020205020404" pitchFamily="49" charset="0"/>
                  </a:rPr>
                  <a:t> </a:t>
                </a:r>
                <a:r>
                  <a:rPr lang="en-US" sz="2400" u="none" dirty="0">
                    <a:latin typeface="Courier New" pitchFamily="49" charset="0"/>
                  </a:rPr>
                  <a:t>56436</a:t>
                </a:r>
                <a:r>
                  <a:rPr lang="en-US" sz="2400" u="none" dirty="0"/>
                  <a:t>)</a:t>
                </a:r>
              </a:p>
            </p:txBody>
          </p:sp>
        </p:grpSp>
        <p:sp>
          <p:nvSpPr>
            <p:cNvPr id="425999" name="Text Box 15"/>
            <p:cNvSpPr txBox="1">
              <a:spLocks noChangeArrowheads="1"/>
            </p:cNvSpPr>
            <p:nvPr/>
          </p:nvSpPr>
          <p:spPr bwMode="auto">
            <a:xfrm>
              <a:off x="4038600" y="2133600"/>
              <a:ext cx="1371600" cy="457200"/>
            </a:xfrm>
            <a:prstGeom prst="rect">
              <a:avLst/>
            </a:prstGeom>
            <a:noFill/>
            <a:ln w="9525">
              <a:noFill/>
              <a:miter lim="800000"/>
              <a:headEnd/>
              <a:tailEnd/>
            </a:ln>
            <a:effectLst/>
          </p:spPr>
          <p:txBody>
            <a:bodyPr>
              <a:spAutoFit/>
            </a:bodyPr>
            <a:lstStyle/>
            <a:p>
              <a:pPr>
                <a:spcBef>
                  <a:spcPct val="50000"/>
                </a:spcBef>
              </a:pPr>
              <a:r>
                <a:rPr lang="en-US" sz="2400" u="none" dirty="0">
                  <a:latin typeface="Courier New" pitchFamily="49" charset="0"/>
                </a:rPr>
                <a:t>x = 5;</a:t>
              </a:r>
            </a:p>
          </p:txBody>
        </p:sp>
      </p:grpSp>
      <p:grpSp>
        <p:nvGrpSpPr>
          <p:cNvPr id="425988" name="Group 4" descr="The declaration statement int x semicolon is shown as a box labeled x and address 56436 with contents just question marks."/>
          <p:cNvGrpSpPr>
            <a:grpSpLocks/>
          </p:cNvGrpSpPr>
          <p:nvPr/>
        </p:nvGrpSpPr>
        <p:grpSpPr bwMode="auto">
          <a:xfrm>
            <a:off x="2209800" y="914400"/>
            <a:ext cx="4724400" cy="923925"/>
            <a:chOff x="1392" y="720"/>
            <a:chExt cx="2976" cy="582"/>
          </a:xfrm>
        </p:grpSpPr>
        <p:grpSp>
          <p:nvGrpSpPr>
            <p:cNvPr id="425989" name="Group 5"/>
            <p:cNvGrpSpPr>
              <a:grpSpLocks/>
            </p:cNvGrpSpPr>
            <p:nvPr/>
          </p:nvGrpSpPr>
          <p:grpSpPr bwMode="auto">
            <a:xfrm>
              <a:off x="1392" y="1008"/>
              <a:ext cx="2976" cy="294"/>
              <a:chOff x="1968" y="672"/>
              <a:chExt cx="2976" cy="294"/>
            </a:xfrm>
          </p:grpSpPr>
          <p:sp>
            <p:nvSpPr>
              <p:cNvPr id="425990" name="Text Box 6"/>
              <p:cNvSpPr txBox="1">
                <a:spLocks noChangeArrowheads="1"/>
              </p:cNvSpPr>
              <p:nvPr/>
            </p:nvSpPr>
            <p:spPr bwMode="auto">
              <a:xfrm>
                <a:off x="2304" y="672"/>
                <a:ext cx="1104" cy="294"/>
              </a:xfrm>
              <a:prstGeom prst="rect">
                <a:avLst/>
              </a:prstGeom>
              <a:noFill/>
              <a:ln w="9525">
                <a:solidFill>
                  <a:schemeClr val="tx1"/>
                </a:solidFill>
                <a:miter lim="800000"/>
                <a:headEnd/>
                <a:tailEnd/>
              </a:ln>
              <a:effectLst/>
            </p:spPr>
            <p:txBody>
              <a:bodyPr>
                <a:spAutoFit/>
              </a:bodyPr>
              <a:lstStyle/>
              <a:p>
                <a:pPr>
                  <a:spcBef>
                    <a:spcPct val="50000"/>
                  </a:spcBef>
                </a:pPr>
                <a:r>
                  <a:rPr lang="en-US" sz="2400" u="none">
                    <a:latin typeface="Courier New" pitchFamily="49" charset="0"/>
                  </a:rPr>
                  <a:t>????????</a:t>
                </a:r>
              </a:p>
            </p:txBody>
          </p:sp>
          <p:sp>
            <p:nvSpPr>
              <p:cNvPr id="425991" name="Text Box 7"/>
              <p:cNvSpPr txBox="1">
                <a:spLocks noChangeArrowheads="1"/>
              </p:cNvSpPr>
              <p:nvPr/>
            </p:nvSpPr>
            <p:spPr bwMode="auto">
              <a:xfrm>
                <a:off x="1968" y="672"/>
                <a:ext cx="336" cy="288"/>
              </a:xfrm>
              <a:prstGeom prst="rect">
                <a:avLst/>
              </a:prstGeom>
              <a:noFill/>
              <a:ln w="9525">
                <a:noFill/>
                <a:miter lim="800000"/>
                <a:headEnd/>
                <a:tailEnd/>
              </a:ln>
              <a:effectLst/>
            </p:spPr>
            <p:txBody>
              <a:bodyPr>
                <a:spAutoFit/>
              </a:bodyPr>
              <a:lstStyle/>
              <a:p>
                <a:pPr>
                  <a:spcBef>
                    <a:spcPct val="50000"/>
                  </a:spcBef>
                </a:pPr>
                <a:r>
                  <a:rPr lang="en-US" sz="2400" u="none">
                    <a:latin typeface="Courier New" pitchFamily="49" charset="0"/>
                  </a:rPr>
                  <a:t>x</a:t>
                </a:r>
                <a:r>
                  <a:rPr lang="en-US" sz="2400" u="none"/>
                  <a:t>:</a:t>
                </a:r>
              </a:p>
            </p:txBody>
          </p:sp>
          <p:sp>
            <p:nvSpPr>
              <p:cNvPr id="425992" name="Text Box 8"/>
              <p:cNvSpPr txBox="1">
                <a:spLocks noChangeArrowheads="1"/>
              </p:cNvSpPr>
              <p:nvPr/>
            </p:nvSpPr>
            <p:spPr bwMode="auto">
              <a:xfrm>
                <a:off x="3408" y="672"/>
                <a:ext cx="1536" cy="288"/>
              </a:xfrm>
              <a:prstGeom prst="rect">
                <a:avLst/>
              </a:prstGeom>
              <a:noFill/>
              <a:ln w="9525">
                <a:noFill/>
                <a:miter lim="800000"/>
                <a:headEnd/>
                <a:tailEnd/>
              </a:ln>
              <a:effectLst/>
            </p:spPr>
            <p:txBody>
              <a:bodyPr>
                <a:spAutoFit/>
              </a:bodyPr>
              <a:lstStyle/>
              <a:p>
                <a:pPr>
                  <a:spcBef>
                    <a:spcPct val="50000"/>
                  </a:spcBef>
                </a:pPr>
                <a:r>
                  <a:rPr lang="en-US" sz="2400" u="none" dirty="0"/>
                  <a:t>(address</a:t>
                </a:r>
                <a:r>
                  <a:rPr lang="en-US" sz="2400" u="none" dirty="0">
                    <a:latin typeface="Courier New" panose="02070309020205020404" pitchFamily="49" charset="0"/>
                    <a:cs typeface="Courier New" panose="02070309020205020404" pitchFamily="49" charset="0"/>
                  </a:rPr>
                  <a:t> </a:t>
                </a:r>
                <a:r>
                  <a:rPr lang="en-US" sz="2400" u="none" dirty="0">
                    <a:latin typeface="Courier New" pitchFamily="49" charset="0"/>
                  </a:rPr>
                  <a:t>56436</a:t>
                </a:r>
                <a:r>
                  <a:rPr lang="en-US" sz="2400" u="none" dirty="0"/>
                  <a:t>)</a:t>
                </a:r>
              </a:p>
            </p:txBody>
          </p:sp>
        </p:grpSp>
        <p:sp>
          <p:nvSpPr>
            <p:cNvPr id="425993" name="Text Box 9"/>
            <p:cNvSpPr txBox="1">
              <a:spLocks noChangeArrowheads="1"/>
            </p:cNvSpPr>
            <p:nvPr/>
          </p:nvSpPr>
          <p:spPr bwMode="auto">
            <a:xfrm>
              <a:off x="2448" y="720"/>
              <a:ext cx="864" cy="288"/>
            </a:xfrm>
            <a:prstGeom prst="rect">
              <a:avLst/>
            </a:prstGeom>
            <a:noFill/>
            <a:ln w="9525">
              <a:noFill/>
              <a:miter lim="800000"/>
              <a:headEnd/>
              <a:tailEnd/>
            </a:ln>
            <a:effectLst/>
          </p:spPr>
          <p:txBody>
            <a:bodyPr>
              <a:spAutoFit/>
            </a:bodyPr>
            <a:lstStyle/>
            <a:p>
              <a:pPr>
                <a:spcBef>
                  <a:spcPct val="50000"/>
                </a:spcBef>
              </a:pPr>
              <a:r>
                <a:rPr lang="en-US" sz="2400" u="none">
                  <a:latin typeface="Courier New" pitchFamily="49" charset="0"/>
                </a:rPr>
                <a:t>int x;</a:t>
              </a:r>
            </a:p>
          </p:txBody>
        </p:sp>
      </p:grpSp>
      <p:sp>
        <p:nvSpPr>
          <p:cNvPr id="425986" name="Rectangle 2"/>
          <p:cNvSpPr>
            <a:spLocks noGrp="1" noChangeArrowheads="1"/>
          </p:cNvSpPr>
          <p:nvPr>
            <p:ph type="title"/>
          </p:nvPr>
        </p:nvSpPr>
        <p:spPr/>
        <p:txBody>
          <a:bodyPr/>
          <a:lstStyle/>
          <a:p>
            <a:r>
              <a:rPr lang="en-US" sz="2800"/>
              <a:t>Variable Assignment Example</a:t>
            </a: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AFE939-A955-448D-A4E6-55E794A7E09D}" type="slidenum">
              <a:rPr lang="en-US"/>
              <a:pPr/>
              <a:t>19</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27011" name="Rectangle 3"/>
          <p:cNvSpPr>
            <a:spLocks noGrp="1" noChangeArrowheads="1"/>
          </p:cNvSpPr>
          <p:nvPr>
            <p:ph type="body" idx="1"/>
          </p:nvPr>
        </p:nvSpPr>
        <p:spPr/>
        <p:txBody>
          <a:bodyPr/>
          <a:lstStyle/>
          <a:p>
            <a:pPr>
              <a:lnSpc>
                <a:spcPct val="60000"/>
              </a:lnSpc>
              <a:buFont typeface="Wingdings" pitchFamily="2" charset="2"/>
              <a:buNone/>
            </a:pPr>
            <a:r>
              <a:rPr lang="en-US" sz="1600" dirty="0">
                <a:latin typeface="Courier New" pitchFamily="49" charset="0"/>
              </a:rPr>
              <a:t>% </a:t>
            </a:r>
            <a:r>
              <a:rPr lang="en-US" sz="1600" b="1" dirty="0">
                <a:latin typeface="Courier New" pitchFamily="49" charset="0"/>
              </a:rPr>
              <a:t>cat </a:t>
            </a:r>
            <a:r>
              <a:rPr lang="en-US" sz="1600" b="1" dirty="0" err="1">
                <a:latin typeface="Courier New" pitchFamily="49" charset="0"/>
              </a:rPr>
              <a:t>assign.c</a:t>
            </a:r>
            <a:endParaRPr lang="en-US" sz="1600" b="1" dirty="0">
              <a:latin typeface="Courier New" pitchFamily="49" charset="0"/>
            </a:endParaRPr>
          </a:p>
          <a:p>
            <a:pPr>
              <a:lnSpc>
                <a:spcPct val="50000"/>
              </a:lnSpc>
              <a:buFont typeface="Wingdings" pitchFamily="2" charset="2"/>
              <a:buNone/>
            </a:pPr>
            <a:r>
              <a:rPr lang="en-US" sz="1600" dirty="0">
                <a:latin typeface="Courier New" pitchFamily="49" charset="0"/>
              </a:rPr>
              <a:t>/*</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Program: assign                       ***</a:t>
            </a:r>
          </a:p>
          <a:p>
            <a:pPr>
              <a:lnSpc>
                <a:spcPct val="60000"/>
              </a:lnSpc>
              <a:buFont typeface="Wingdings" pitchFamily="2" charset="2"/>
              <a:buNone/>
            </a:pPr>
            <a:r>
              <a:rPr lang="en-US" sz="1600" dirty="0">
                <a:latin typeface="Courier New" pitchFamily="49" charset="0"/>
              </a:rPr>
              <a:t> *** Author: Henry Neeman (hneeman@ou.edu) ***</a:t>
            </a:r>
          </a:p>
          <a:p>
            <a:pPr>
              <a:lnSpc>
                <a:spcPct val="60000"/>
              </a:lnSpc>
              <a:buFont typeface="Wingdings" pitchFamily="2" charset="2"/>
              <a:buNone/>
            </a:pPr>
            <a:r>
              <a:rPr lang="en-US" sz="1600" dirty="0">
                <a:latin typeface="Courier New" pitchFamily="49" charset="0"/>
              </a:rPr>
              <a:t> *** Course: CS 1313 010 Fall 2024         ***</a:t>
            </a:r>
          </a:p>
          <a:p>
            <a:pPr>
              <a:lnSpc>
                <a:spcPct val="60000"/>
              </a:lnSpc>
              <a:buFont typeface="Wingdings" pitchFamily="2" charset="2"/>
              <a:buNone/>
            </a:pPr>
            <a:r>
              <a:rPr lang="en-US" sz="1600" dirty="0">
                <a:latin typeface="Courier New" pitchFamily="49" charset="0"/>
              </a:rPr>
              <a:t> *** Lab: Sec 014 Fridays 1:00pm           ***</a:t>
            </a:r>
          </a:p>
          <a:p>
            <a:pPr>
              <a:lnSpc>
                <a:spcPct val="60000"/>
              </a:lnSpc>
              <a:buFont typeface="Wingdings" pitchFamily="2" charset="2"/>
              <a:buNone/>
            </a:pPr>
            <a:r>
              <a:rPr lang="en-US" sz="1600" dirty="0">
                <a:latin typeface="Courier New" pitchFamily="49" charset="0"/>
              </a:rPr>
              <a:t> *** Description: Declares, assigns and    ***</a:t>
            </a:r>
          </a:p>
          <a:p>
            <a:pPr>
              <a:lnSpc>
                <a:spcPct val="60000"/>
              </a:lnSpc>
              <a:buFont typeface="Wingdings" pitchFamily="2" charset="2"/>
              <a:buNone/>
            </a:pPr>
            <a:r>
              <a:rPr lang="en-US" sz="1600" dirty="0">
                <a:latin typeface="Courier New" pitchFamily="49" charset="0"/>
              </a:rPr>
              <a:t> *** outputs a variable.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#include &lt;</a:t>
            </a:r>
            <a:r>
              <a:rPr lang="en-US" sz="1600" dirty="0" err="1">
                <a:latin typeface="Courier New" pitchFamily="49" charset="0"/>
              </a:rPr>
              <a:t>stdio.h</a:t>
            </a:r>
            <a:r>
              <a:rPr lang="en-US" sz="1600" dirty="0">
                <a:latin typeface="Courier New" pitchFamily="49" charset="0"/>
              </a:rPr>
              <a:t>&gt;</a:t>
            </a:r>
          </a:p>
          <a:p>
            <a:pPr>
              <a:lnSpc>
                <a:spcPct val="60000"/>
              </a:lnSpc>
              <a:buFont typeface="Wingdings" pitchFamily="2" charset="2"/>
              <a:buNone/>
            </a:pPr>
            <a:endParaRPr lang="en-US" sz="1600" dirty="0">
              <a:latin typeface="Courier New" pitchFamily="49" charset="0"/>
            </a:endParaRPr>
          </a:p>
          <a:p>
            <a:pPr>
              <a:lnSpc>
                <a:spcPct val="60000"/>
              </a:lnSpc>
              <a:buFont typeface="Wingdings" pitchFamily="2" charset="2"/>
              <a:buNone/>
            </a:pPr>
            <a:r>
              <a:rPr lang="en-US" sz="1600" dirty="0" err="1">
                <a:latin typeface="Courier New" pitchFamily="49" charset="0"/>
              </a:rPr>
              <a:t>int</a:t>
            </a:r>
            <a:r>
              <a:rPr lang="en-US" sz="1600" dirty="0">
                <a:latin typeface="Courier New" pitchFamily="49" charset="0"/>
              </a:rPr>
              <a:t> main ()</a:t>
            </a:r>
          </a:p>
          <a:p>
            <a:pPr>
              <a:lnSpc>
                <a:spcPct val="60000"/>
              </a:lnSpc>
              <a:buFont typeface="Wingdings" pitchFamily="2" charset="2"/>
              <a:buNone/>
            </a:pPr>
            <a:r>
              <a:rPr lang="en-US" sz="1600" dirty="0">
                <a:latin typeface="Courier New" pitchFamily="49" charset="0"/>
              </a:rPr>
              <a:t>{ /* main */</a:t>
            </a:r>
          </a:p>
          <a:p>
            <a:pPr>
              <a:lnSpc>
                <a:spcPct val="60000"/>
              </a:lnSpc>
              <a:buFont typeface="Wingdings" pitchFamily="2" charset="2"/>
              <a:buNone/>
            </a:pPr>
            <a:r>
              <a:rPr lang="en-US" sz="1600" dirty="0">
                <a:latin typeface="Courier New" pitchFamily="49" charset="0"/>
              </a:rPr>
              <a:t>   /*</a:t>
            </a:r>
          </a:p>
          <a:p>
            <a:pPr>
              <a:lnSpc>
                <a:spcPct val="4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Declaration section                    *</a:t>
            </a:r>
          </a:p>
          <a:p>
            <a:pPr>
              <a:lnSpc>
                <a:spcPct val="60000"/>
              </a:lnSpc>
              <a:buFont typeface="Wingdings" pitchFamily="2" charset="2"/>
              <a:buNone/>
            </a:pPr>
            <a:r>
              <a:rPr lang="en-US" sz="1600" dirty="0">
                <a:latin typeface="Courier New" pitchFamily="49" charset="0"/>
              </a:rPr>
              <a:t>    ******************************************</a:t>
            </a:r>
          </a:p>
          <a:p>
            <a:pPr>
              <a:lnSpc>
                <a:spcPct val="4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Local variables *</a:t>
            </a:r>
          </a:p>
          <a:p>
            <a:pPr>
              <a:lnSpc>
                <a:spcPct val="50000"/>
              </a:lnSpc>
              <a:buFont typeface="Wingdings" pitchFamily="2" charset="2"/>
              <a:buNone/>
            </a:pPr>
            <a:r>
              <a:rPr lang="en-US" sz="1600" dirty="0">
                <a:latin typeface="Courier New" pitchFamily="49" charset="0"/>
              </a:rPr>
              <a:t>    *******************</a:t>
            </a:r>
          </a:p>
          <a:p>
            <a:pPr>
              <a:lnSpc>
                <a:spcPct val="4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 </a:t>
            </a:r>
            <a:r>
              <a:rPr lang="en-US" sz="1600" dirty="0" err="1">
                <a:latin typeface="Courier New" pitchFamily="49" charset="0"/>
              </a:rPr>
              <a:t>height_in_cm</a:t>
            </a:r>
            <a:r>
              <a:rPr lang="en-US" sz="1600" dirty="0">
                <a:latin typeface="Courier New" pitchFamily="49" charset="0"/>
              </a:rPr>
              <a:t>: my height in cm</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height_in_cm</a:t>
            </a:r>
            <a:r>
              <a:rPr lang="en-US" sz="1600" dirty="0">
                <a:latin typeface="Courier New" pitchFamily="49" charset="0"/>
              </a:rPr>
              <a:t>;</a:t>
            </a:r>
          </a:p>
        </p:txBody>
      </p:sp>
      <p:sp>
        <p:nvSpPr>
          <p:cNvPr id="427010" name="Rectangle 2"/>
          <p:cNvSpPr>
            <a:spLocks noGrp="1" noChangeArrowheads="1"/>
          </p:cNvSpPr>
          <p:nvPr>
            <p:ph type="title"/>
          </p:nvPr>
        </p:nvSpPr>
        <p:spPr/>
        <p:txBody>
          <a:bodyPr/>
          <a:lstStyle/>
          <a:p>
            <a:r>
              <a:rPr lang="en-US" sz="2800"/>
              <a:t>Variable Assignment Example Program #1</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492A58F-B221-4E66-B291-B539D4459BCB}" type="slidenum">
              <a:rPr lang="en-US"/>
              <a:pPr/>
              <a:t>2</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15747" name="Rectangle 3"/>
          <p:cNvSpPr>
            <a:spLocks noGrp="1" noChangeArrowheads="1"/>
          </p:cNvSpPr>
          <p:nvPr>
            <p:ph type="body" idx="1"/>
          </p:nvPr>
        </p:nvSpPr>
        <p:spPr>
          <a:xfrm>
            <a:off x="304800" y="878840"/>
            <a:ext cx="8610600" cy="5257800"/>
          </a:xfrm>
        </p:spPr>
        <p:txBody>
          <a:bodyPr/>
          <a:lstStyle/>
          <a:p>
            <a:pPr>
              <a:spcBef>
                <a:spcPts val="300"/>
              </a:spcBef>
              <a:buFont typeface="Wingdings" pitchFamily="2" charset="2"/>
              <a:buNone/>
            </a:pPr>
            <a:r>
              <a:rPr lang="en-US" dirty="0"/>
              <a:t>A </a:t>
            </a:r>
            <a:r>
              <a:rPr lang="en-US" b="1" u="sng" dirty="0"/>
              <a:t>data type</a:t>
            </a:r>
            <a:r>
              <a:rPr lang="en-US" dirty="0"/>
              <a:t> is (surprise!) a type of data:</a:t>
            </a:r>
          </a:p>
          <a:p>
            <a:pPr>
              <a:spcBef>
                <a:spcPts val="300"/>
              </a:spcBef>
            </a:pPr>
            <a:r>
              <a:rPr lang="en-US" dirty="0"/>
              <a:t>Numeric</a:t>
            </a:r>
          </a:p>
          <a:p>
            <a:pPr lvl="1">
              <a:spcBef>
                <a:spcPts val="300"/>
              </a:spcBef>
            </a:pPr>
            <a:r>
              <a:rPr lang="en-US" dirty="0">
                <a:latin typeface="Courier New" pitchFamily="49" charset="0"/>
              </a:rPr>
              <a:t>int</a:t>
            </a:r>
            <a:r>
              <a:rPr lang="en-US" dirty="0"/>
              <a:t>:     </a:t>
            </a:r>
            <a:r>
              <a:rPr lang="en-US" b="1" i="1" u="sng" dirty="0"/>
              <a:t>integer</a:t>
            </a:r>
            <a:endParaRPr lang="en-US" b="1" i="1" u="sng" dirty="0">
              <a:latin typeface="Courier New" pitchFamily="49" charset="0"/>
            </a:endParaRPr>
          </a:p>
          <a:p>
            <a:pPr lvl="1">
              <a:spcBef>
                <a:spcPts val="300"/>
              </a:spcBef>
            </a:pPr>
            <a:r>
              <a:rPr lang="en-US" dirty="0">
                <a:latin typeface="Courier New" pitchFamily="49" charset="0"/>
              </a:rPr>
              <a:t>float</a:t>
            </a:r>
            <a:r>
              <a:rPr lang="en-US" dirty="0"/>
              <a:t>: </a:t>
            </a:r>
            <a:r>
              <a:rPr lang="en-US" b="1" i="1" u="sng" dirty="0"/>
              <a:t>floating point</a:t>
            </a:r>
            <a:r>
              <a:rPr lang="en-US" dirty="0"/>
              <a:t> (also known as </a:t>
            </a:r>
            <a:r>
              <a:rPr lang="en-US" b="1" i="1" u="sng" dirty="0"/>
              <a:t>real</a:t>
            </a:r>
            <a:r>
              <a:rPr lang="en-US" dirty="0"/>
              <a:t>)</a:t>
            </a:r>
            <a:endParaRPr lang="en-US" dirty="0">
              <a:latin typeface="Courier New" pitchFamily="49" charset="0"/>
            </a:endParaRPr>
          </a:p>
          <a:p>
            <a:pPr>
              <a:spcBef>
                <a:spcPts val="300"/>
              </a:spcBef>
            </a:pPr>
            <a:r>
              <a:rPr lang="en-US" dirty="0"/>
              <a:t>Non-numeric</a:t>
            </a:r>
          </a:p>
          <a:p>
            <a:pPr lvl="1">
              <a:spcBef>
                <a:spcPts val="300"/>
              </a:spcBef>
            </a:pPr>
            <a:r>
              <a:rPr lang="en-US" dirty="0">
                <a:latin typeface="Courier New" pitchFamily="49" charset="0"/>
              </a:rPr>
              <a:t>char</a:t>
            </a:r>
            <a:r>
              <a:rPr lang="en-US" dirty="0"/>
              <a:t>:  </a:t>
            </a:r>
            <a:r>
              <a:rPr lang="en-US" b="1" i="1" u="sng" dirty="0"/>
              <a:t>character</a:t>
            </a:r>
          </a:p>
          <a:p>
            <a:pPr>
              <a:spcBef>
                <a:spcPts val="300"/>
              </a:spcBef>
              <a:buFont typeface="Wingdings" pitchFamily="2" charset="2"/>
              <a:buNone/>
            </a:pPr>
            <a:r>
              <a:rPr lang="en-US" dirty="0"/>
              <a:t>Note that this list of data types </a:t>
            </a:r>
            <a:r>
              <a:rPr lang="en-US" b="1" u="sng" dirty="0"/>
              <a:t>ISN’T</a:t>
            </a:r>
            <a:r>
              <a:rPr lang="en-US" dirty="0"/>
              <a:t> exhaustive –                       there are many more data types (and you can define your own).</a:t>
            </a:r>
          </a:p>
          <a:p>
            <a:pPr>
              <a:spcBef>
                <a:spcPts val="300"/>
              </a:spcBef>
              <a:buFont typeface="Wingdings" pitchFamily="2" charset="2"/>
              <a:buNone/>
            </a:pPr>
            <a:r>
              <a:rPr lang="en-US" sz="2000" dirty="0">
                <a:latin typeface="Courier New" pitchFamily="49" charset="0"/>
              </a:rPr>
              <a:t>#include &lt;</a:t>
            </a:r>
            <a:r>
              <a:rPr lang="en-US" sz="2000" dirty="0" err="1">
                <a:latin typeface="Courier New" pitchFamily="49" charset="0"/>
              </a:rPr>
              <a:t>stdio.h</a:t>
            </a:r>
            <a:r>
              <a:rPr lang="en-US" sz="2000" dirty="0">
                <a:latin typeface="Courier New" pitchFamily="49" charset="0"/>
              </a:rPr>
              <a:t>&gt;</a:t>
            </a:r>
          </a:p>
          <a:p>
            <a:pPr>
              <a:lnSpc>
                <a:spcPct val="80000"/>
              </a:lnSpc>
              <a:spcBef>
                <a:spcPts val="300"/>
              </a:spcBef>
              <a:buFont typeface="Wingdings" pitchFamily="2" charset="2"/>
              <a:buNone/>
            </a:pPr>
            <a:r>
              <a:rPr lang="en-US" sz="2000" dirty="0" err="1">
                <a:latin typeface="Courier New" pitchFamily="49" charset="0"/>
              </a:rPr>
              <a:t>int</a:t>
            </a:r>
            <a:r>
              <a:rPr lang="en-US" sz="2000" dirty="0">
                <a:latin typeface="Courier New" pitchFamily="49" charset="0"/>
              </a:rPr>
              <a:t> main ()</a:t>
            </a:r>
          </a:p>
          <a:p>
            <a:pPr>
              <a:lnSpc>
                <a:spcPct val="80000"/>
              </a:lnSpc>
              <a:spcBef>
                <a:spcPts val="300"/>
              </a:spcBef>
              <a:buFont typeface="Wingdings" pitchFamily="2" charset="2"/>
              <a:buNone/>
            </a:pPr>
            <a:r>
              <a:rPr lang="en-US" sz="2000" dirty="0">
                <a:latin typeface="Courier New" pitchFamily="49" charset="0"/>
              </a:rPr>
              <a:t>{ /* main */</a:t>
            </a:r>
          </a:p>
          <a:p>
            <a:pPr>
              <a:lnSpc>
                <a:spcPct val="80000"/>
              </a:lnSpc>
              <a:spcBef>
                <a:spcPts val="300"/>
              </a:spcBef>
              <a:buFont typeface="Wingdings" pitchFamily="2" charset="2"/>
              <a:buNone/>
            </a:pPr>
            <a:r>
              <a:rPr lang="en-US" sz="2000" dirty="0">
                <a:latin typeface="Courier New" pitchFamily="49" charset="0"/>
              </a:rPr>
              <a:t>    float </a:t>
            </a:r>
            <a:r>
              <a:rPr lang="en-US" sz="2000" dirty="0" err="1">
                <a:latin typeface="Courier New" pitchFamily="49" charset="0"/>
              </a:rPr>
              <a:t>standard_deviation</a:t>
            </a:r>
            <a:r>
              <a:rPr lang="en-US" sz="2000" dirty="0">
                <a:latin typeface="Courier New" pitchFamily="49" charset="0"/>
              </a:rPr>
              <a:t>, </a:t>
            </a:r>
            <a:r>
              <a:rPr lang="en-US" sz="2000" dirty="0" err="1">
                <a:latin typeface="Courier New" pitchFamily="49" charset="0"/>
              </a:rPr>
              <a:t>relative_humidity</a:t>
            </a:r>
            <a:r>
              <a:rPr lang="en-US" sz="2000" dirty="0">
                <a:latin typeface="Courier New" pitchFamily="49" charset="0"/>
              </a:rPr>
              <a:t>;</a:t>
            </a:r>
          </a:p>
          <a:p>
            <a:pPr>
              <a:lnSpc>
                <a:spcPct val="80000"/>
              </a:lnSpc>
              <a:spcBef>
                <a:spcPts val="300"/>
              </a:spcBef>
              <a:buFont typeface="Wingdings" pitchFamily="2" charset="2"/>
              <a:buNone/>
            </a:pPr>
            <a:r>
              <a:rPr lang="en-US" sz="2000" dirty="0">
                <a:latin typeface="Courier New" pitchFamily="49" charset="0"/>
              </a:rPr>
              <a:t>    </a:t>
            </a:r>
            <a:r>
              <a:rPr lang="en-US" sz="2000" dirty="0" err="1">
                <a:latin typeface="Courier New" pitchFamily="49" charset="0"/>
              </a:rPr>
              <a:t>int</a:t>
            </a:r>
            <a:r>
              <a:rPr lang="en-US" sz="2000" dirty="0">
                <a:latin typeface="Courier New" pitchFamily="49" charset="0"/>
              </a:rPr>
              <a:t>   count, </a:t>
            </a:r>
            <a:r>
              <a:rPr lang="en-US" sz="2000" dirty="0" err="1">
                <a:latin typeface="Courier New" pitchFamily="49" charset="0"/>
              </a:rPr>
              <a:t>number_of_silly_people</a:t>
            </a:r>
            <a:r>
              <a:rPr lang="en-US" sz="2000" dirty="0">
                <a:latin typeface="Courier New" pitchFamily="49" charset="0"/>
              </a:rPr>
              <a:t>;</a:t>
            </a:r>
          </a:p>
          <a:p>
            <a:pPr>
              <a:lnSpc>
                <a:spcPct val="70000"/>
              </a:lnSpc>
              <a:spcBef>
                <a:spcPts val="300"/>
              </a:spcBef>
              <a:buFont typeface="Wingdings" pitchFamily="2" charset="2"/>
              <a:buNone/>
            </a:pPr>
            <a:r>
              <a:rPr lang="en-US" sz="2000" dirty="0">
                <a:latin typeface="Courier New" pitchFamily="49" charset="0"/>
              </a:rPr>
              <a:t>    char  </a:t>
            </a:r>
            <a:r>
              <a:rPr lang="en-US" sz="2000" dirty="0" err="1">
                <a:latin typeface="Courier New" pitchFamily="49" charset="0"/>
              </a:rPr>
              <a:t>middle_initial</a:t>
            </a:r>
            <a:r>
              <a:rPr lang="en-US" sz="2000" dirty="0">
                <a:latin typeface="Courier New" pitchFamily="49" charset="0"/>
              </a:rPr>
              <a:t>, hometown[30];</a:t>
            </a:r>
          </a:p>
          <a:p>
            <a:pPr>
              <a:lnSpc>
                <a:spcPct val="70000"/>
              </a:lnSpc>
              <a:spcBef>
                <a:spcPts val="300"/>
              </a:spcBef>
              <a:buFont typeface="Wingdings" pitchFamily="2" charset="2"/>
              <a:buNone/>
            </a:pPr>
            <a:r>
              <a:rPr lang="en-US" sz="2000" dirty="0">
                <a:latin typeface="Courier New" pitchFamily="49" charset="0"/>
              </a:rPr>
              <a:t>} /* main */</a:t>
            </a:r>
          </a:p>
        </p:txBody>
      </p:sp>
      <p:sp>
        <p:nvSpPr>
          <p:cNvPr id="415746" name="Rectangle 2"/>
          <p:cNvSpPr>
            <a:spLocks noGrp="1" noChangeArrowheads="1"/>
          </p:cNvSpPr>
          <p:nvPr>
            <p:ph type="title"/>
          </p:nvPr>
        </p:nvSpPr>
        <p:spPr/>
        <p:txBody>
          <a:bodyPr/>
          <a:lstStyle/>
          <a:p>
            <a:r>
              <a:rPr lang="en-US" sz="2800"/>
              <a:t>Data Types</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0F12AB0-A318-4E0D-BE22-7EAD69ACA1EA}" type="slidenum">
              <a:rPr lang="en-US"/>
              <a:pPr/>
              <a:t>20</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28035" name="Rectangle 3"/>
          <p:cNvSpPr>
            <a:spLocks noGrp="1" noChangeArrowheads="1"/>
          </p:cNvSpPr>
          <p:nvPr>
            <p:ph type="body" idx="1"/>
          </p:nvPr>
        </p:nvSpPr>
        <p:spPr/>
        <p:txBody>
          <a:bodyPr/>
          <a:lstStyle/>
          <a:p>
            <a:pPr>
              <a:lnSpc>
                <a:spcPct val="9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 Execution section *</a:t>
            </a:r>
          </a:p>
          <a:p>
            <a:pPr>
              <a:lnSpc>
                <a:spcPct val="9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 Assign the integer value 160 to </a:t>
            </a:r>
            <a:r>
              <a:rPr lang="en-US" sz="1600" dirty="0" err="1">
                <a:latin typeface="Courier New" pitchFamily="49" charset="0"/>
              </a:rPr>
              <a:t>height_in_cm</a:t>
            </a:r>
            <a:r>
              <a:rPr lang="en-US" sz="1600" dirty="0">
                <a:latin typeface="Courier New" pitchFamily="49" charset="0"/>
              </a:rPr>
              <a:t>.</a:t>
            </a:r>
          </a:p>
          <a:p>
            <a:pPr>
              <a:lnSpc>
                <a:spcPct val="9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a:t>
            </a:r>
            <a:r>
              <a:rPr lang="en-US" sz="1600" dirty="0" err="1">
                <a:latin typeface="Courier New" pitchFamily="49" charset="0"/>
              </a:rPr>
              <a:t>height_in_cm</a:t>
            </a:r>
            <a:r>
              <a:rPr lang="en-US" sz="1600" dirty="0">
                <a:latin typeface="Courier New" pitchFamily="49" charset="0"/>
              </a:rPr>
              <a:t> = 160;</a:t>
            </a:r>
          </a:p>
          <a:p>
            <a:pPr>
              <a:lnSpc>
                <a:spcPct val="9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 Print </a:t>
            </a:r>
            <a:r>
              <a:rPr lang="en-US" sz="1600" dirty="0" err="1">
                <a:latin typeface="Courier New" pitchFamily="49" charset="0"/>
              </a:rPr>
              <a:t>height_in_cm</a:t>
            </a:r>
            <a:r>
              <a:rPr lang="en-US" sz="1600" dirty="0">
                <a:latin typeface="Courier New" pitchFamily="49" charset="0"/>
              </a:rPr>
              <a:t> to standard output.</a:t>
            </a:r>
          </a:p>
          <a:p>
            <a:pPr>
              <a:lnSpc>
                <a:spcPct val="9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("My height is %d cm.\n", </a:t>
            </a:r>
            <a:r>
              <a:rPr lang="en-US" sz="1600" dirty="0" err="1">
                <a:latin typeface="Courier New" pitchFamily="49" charset="0"/>
              </a:rPr>
              <a:t>height_in_cm</a:t>
            </a:r>
            <a:r>
              <a:rPr lang="en-US" sz="1600" dirty="0">
                <a:latin typeface="Courier New" pitchFamily="49" charset="0"/>
              </a:rPr>
              <a:t>);</a:t>
            </a:r>
          </a:p>
          <a:p>
            <a:pPr>
              <a:lnSpc>
                <a:spcPct val="90000"/>
              </a:lnSpc>
              <a:buFont typeface="Wingdings" pitchFamily="2" charset="2"/>
              <a:buNone/>
            </a:pPr>
            <a:r>
              <a:rPr lang="en-US" sz="1600" dirty="0">
                <a:latin typeface="Courier New" pitchFamily="49" charset="0"/>
              </a:rPr>
              <a:t>} /* main */</a:t>
            </a:r>
          </a:p>
          <a:p>
            <a:pPr>
              <a:lnSpc>
                <a:spcPct val="90000"/>
              </a:lnSpc>
              <a:buFont typeface="Wingdings" pitchFamily="2" charset="2"/>
              <a:buNone/>
            </a:pPr>
            <a:r>
              <a:rPr lang="en-US" sz="1600" dirty="0">
                <a:latin typeface="Courier New" pitchFamily="49" charset="0"/>
              </a:rPr>
              <a:t>% </a:t>
            </a:r>
            <a:r>
              <a:rPr lang="en-US" sz="1600" b="1" dirty="0" err="1">
                <a:latin typeface="Courier New" pitchFamily="49" charset="0"/>
              </a:rPr>
              <a:t>gcc</a:t>
            </a:r>
            <a:r>
              <a:rPr lang="en-US" sz="1600" b="1" dirty="0">
                <a:latin typeface="Courier New" pitchFamily="49" charset="0"/>
              </a:rPr>
              <a:t> -o assign </a:t>
            </a:r>
            <a:r>
              <a:rPr lang="en-US" sz="1600" b="1" dirty="0" err="1">
                <a:latin typeface="Courier New" pitchFamily="49" charset="0"/>
              </a:rPr>
              <a:t>assign.c</a:t>
            </a:r>
            <a:endParaRPr lang="en-US" sz="1600" b="1" dirty="0">
              <a:latin typeface="Courier New" pitchFamily="49" charset="0"/>
            </a:endParaRPr>
          </a:p>
          <a:p>
            <a:pPr>
              <a:lnSpc>
                <a:spcPct val="90000"/>
              </a:lnSpc>
              <a:buFont typeface="Wingdings" pitchFamily="2" charset="2"/>
              <a:buNone/>
            </a:pPr>
            <a:r>
              <a:rPr lang="en-US" sz="1600" dirty="0">
                <a:latin typeface="Courier New" pitchFamily="49" charset="0"/>
              </a:rPr>
              <a:t>% </a:t>
            </a:r>
            <a:r>
              <a:rPr lang="en-US" sz="1600" b="1" dirty="0">
                <a:latin typeface="Courier New" pitchFamily="49" charset="0"/>
              </a:rPr>
              <a:t>assign</a:t>
            </a:r>
          </a:p>
          <a:p>
            <a:pPr>
              <a:lnSpc>
                <a:spcPct val="90000"/>
              </a:lnSpc>
              <a:buFont typeface="Wingdings" pitchFamily="2" charset="2"/>
              <a:buNone/>
            </a:pPr>
            <a:r>
              <a:rPr lang="en-US" sz="1600" dirty="0">
                <a:latin typeface="Courier New" pitchFamily="49" charset="0"/>
              </a:rPr>
              <a:t>My height is 160 cm.</a:t>
            </a:r>
          </a:p>
        </p:txBody>
      </p:sp>
      <p:sp>
        <p:nvSpPr>
          <p:cNvPr id="428034" name="Rectangle 2"/>
          <p:cNvSpPr>
            <a:spLocks noGrp="1" noChangeArrowheads="1"/>
          </p:cNvSpPr>
          <p:nvPr>
            <p:ph type="title"/>
          </p:nvPr>
        </p:nvSpPr>
        <p:spPr/>
        <p:txBody>
          <a:bodyPr/>
          <a:lstStyle/>
          <a:p>
            <a:r>
              <a:rPr lang="en-US" sz="2800"/>
              <a:t>Variable Assignment Example Program #2</a:t>
            </a: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EBB9538-8360-4527-9B70-68DE0457AA35}" type="slidenum">
              <a:rPr lang="en-US"/>
              <a:pPr/>
              <a:t>21</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32131" name="Rectangle 3"/>
          <p:cNvSpPr>
            <a:spLocks noGrp="1" noChangeArrowheads="1"/>
          </p:cNvSpPr>
          <p:nvPr>
            <p:ph type="body" idx="1"/>
          </p:nvPr>
        </p:nvSpPr>
        <p:spPr>
          <a:xfrm>
            <a:off x="304800" y="990600"/>
            <a:ext cx="8534400" cy="5257800"/>
          </a:xfrm>
        </p:spPr>
        <p:txBody>
          <a:bodyPr/>
          <a:lstStyle/>
          <a:p>
            <a:pPr>
              <a:lnSpc>
                <a:spcPct val="60000"/>
              </a:lnSpc>
              <a:buFont typeface="Wingdings" pitchFamily="2" charset="2"/>
              <a:buNone/>
            </a:pPr>
            <a:r>
              <a:rPr lang="en-US" sz="2100" dirty="0">
                <a:latin typeface="Courier New" pitchFamily="49" charset="0"/>
              </a:rPr>
              <a:t>% </a:t>
            </a:r>
            <a:r>
              <a:rPr lang="en-US" sz="2100" b="1" dirty="0">
                <a:latin typeface="Courier New" pitchFamily="49" charset="0"/>
              </a:rPr>
              <a:t>cat </a:t>
            </a:r>
            <a:r>
              <a:rPr lang="en-US" sz="2100" b="1" dirty="0" err="1">
                <a:latin typeface="Courier New" pitchFamily="49" charset="0"/>
              </a:rPr>
              <a:t>assign.c</a:t>
            </a:r>
            <a:endParaRPr lang="en-US" sz="2100" dirty="0">
              <a:latin typeface="Courier New" pitchFamily="49" charset="0"/>
            </a:endParaRPr>
          </a:p>
          <a:p>
            <a:pPr>
              <a:lnSpc>
                <a:spcPct val="80000"/>
              </a:lnSpc>
              <a:buFont typeface="Wingdings" pitchFamily="2" charset="2"/>
              <a:buNone/>
            </a:pPr>
            <a:r>
              <a:rPr lang="en-US" sz="2100" dirty="0">
                <a:latin typeface="Courier New" pitchFamily="49" charset="0"/>
              </a:rPr>
              <a:t>#include &lt;</a:t>
            </a:r>
            <a:r>
              <a:rPr lang="en-US" sz="2100" dirty="0" err="1">
                <a:latin typeface="Courier New" pitchFamily="49" charset="0"/>
              </a:rPr>
              <a:t>stdio.h</a:t>
            </a:r>
            <a:r>
              <a:rPr lang="en-US" sz="2100" dirty="0">
                <a:latin typeface="Courier New" pitchFamily="49" charset="0"/>
              </a:rPr>
              <a:t>&gt;</a:t>
            </a:r>
          </a:p>
          <a:p>
            <a:pPr>
              <a:lnSpc>
                <a:spcPct val="60000"/>
              </a:lnSpc>
              <a:buFont typeface="Wingdings" pitchFamily="2" charset="2"/>
              <a:buNone/>
            </a:pPr>
            <a:endParaRPr lang="en-US" sz="2100" dirty="0">
              <a:latin typeface="Courier New" pitchFamily="49" charset="0"/>
            </a:endParaRPr>
          </a:p>
          <a:p>
            <a:pPr>
              <a:lnSpc>
                <a:spcPct val="60000"/>
              </a:lnSpc>
              <a:buFont typeface="Wingdings" pitchFamily="2" charset="2"/>
              <a:buNone/>
            </a:pPr>
            <a:r>
              <a:rPr lang="en-US" sz="2100" dirty="0" err="1">
                <a:latin typeface="Courier New" pitchFamily="49" charset="0"/>
              </a:rPr>
              <a:t>int</a:t>
            </a:r>
            <a:r>
              <a:rPr lang="en-US" sz="2100" dirty="0">
                <a:latin typeface="Courier New" pitchFamily="49" charset="0"/>
              </a:rPr>
              <a:t> main ()</a:t>
            </a:r>
          </a:p>
          <a:p>
            <a:pPr>
              <a:lnSpc>
                <a:spcPct val="60000"/>
              </a:lnSpc>
              <a:buFont typeface="Wingdings" pitchFamily="2" charset="2"/>
              <a:buNone/>
            </a:pPr>
            <a:r>
              <a:rPr lang="en-US" sz="2100" dirty="0">
                <a:latin typeface="Courier New" pitchFamily="49" charset="0"/>
              </a:rPr>
              <a:t>{ /* main */</a:t>
            </a:r>
          </a:p>
          <a:p>
            <a:pPr>
              <a:lnSpc>
                <a:spcPct val="60000"/>
              </a:lnSpc>
              <a:buFont typeface="Wingdings" pitchFamily="2" charset="2"/>
              <a:buNone/>
            </a:pPr>
            <a:r>
              <a:rPr lang="en-US" sz="2100" dirty="0">
                <a:latin typeface="Courier New" pitchFamily="49" charset="0"/>
              </a:rPr>
              <a:t>    </a:t>
            </a:r>
            <a:r>
              <a:rPr lang="en-US" sz="2100" dirty="0" err="1">
                <a:latin typeface="Courier New" pitchFamily="49" charset="0"/>
              </a:rPr>
              <a:t>int</a:t>
            </a:r>
            <a:r>
              <a:rPr lang="en-US" sz="2100" dirty="0">
                <a:latin typeface="Courier New" pitchFamily="49" charset="0"/>
              </a:rPr>
              <a:t> </a:t>
            </a:r>
            <a:r>
              <a:rPr lang="en-US" sz="2100" dirty="0" err="1">
                <a:latin typeface="Courier New" pitchFamily="49" charset="0"/>
              </a:rPr>
              <a:t>height_in_cm</a:t>
            </a:r>
            <a:r>
              <a:rPr lang="en-US" sz="2100" dirty="0">
                <a:latin typeface="Courier New" pitchFamily="49" charset="0"/>
              </a:rPr>
              <a:t>;</a:t>
            </a:r>
          </a:p>
          <a:p>
            <a:pPr>
              <a:lnSpc>
                <a:spcPct val="60000"/>
              </a:lnSpc>
              <a:buFont typeface="Wingdings" pitchFamily="2" charset="2"/>
              <a:buNone/>
            </a:pPr>
            <a:endParaRPr lang="en-US" sz="2100" dirty="0">
              <a:latin typeface="Courier New" pitchFamily="49" charset="0"/>
            </a:endParaRPr>
          </a:p>
          <a:p>
            <a:pPr>
              <a:lnSpc>
                <a:spcPct val="90000"/>
              </a:lnSpc>
              <a:buFont typeface="Wingdings" pitchFamily="2" charset="2"/>
              <a:buNone/>
            </a:pPr>
            <a:r>
              <a:rPr lang="en-US" sz="2100" dirty="0">
                <a:latin typeface="Courier New" pitchFamily="49" charset="0"/>
              </a:rPr>
              <a:t>    </a:t>
            </a:r>
            <a:r>
              <a:rPr lang="en-US" sz="2100" dirty="0" err="1">
                <a:latin typeface="Courier New" pitchFamily="49" charset="0"/>
              </a:rPr>
              <a:t>height_in_cm</a:t>
            </a:r>
            <a:r>
              <a:rPr lang="en-US" sz="2100" dirty="0">
                <a:latin typeface="Courier New" pitchFamily="49" charset="0"/>
              </a:rPr>
              <a:t> = 160;</a:t>
            </a:r>
          </a:p>
          <a:p>
            <a:pPr>
              <a:lnSpc>
                <a:spcPct val="90000"/>
              </a:lnSpc>
              <a:buFont typeface="Wingdings" pitchFamily="2" charset="2"/>
              <a:buNone/>
            </a:pPr>
            <a:r>
              <a:rPr lang="en-US" sz="2100" dirty="0">
                <a:latin typeface="Courier New" pitchFamily="49" charset="0"/>
              </a:rPr>
              <a:t>    </a:t>
            </a:r>
            <a:r>
              <a:rPr lang="en-US" sz="2100" dirty="0" err="1">
                <a:latin typeface="Courier New" pitchFamily="49" charset="0"/>
              </a:rPr>
              <a:t>printf</a:t>
            </a:r>
            <a:r>
              <a:rPr lang="en-US" sz="2100" dirty="0">
                <a:latin typeface="Courier New" pitchFamily="49" charset="0"/>
              </a:rPr>
              <a:t>("My height is %d cm.\n", </a:t>
            </a:r>
            <a:r>
              <a:rPr lang="en-US" sz="2100" dirty="0" err="1">
                <a:latin typeface="Courier New" pitchFamily="49" charset="0"/>
              </a:rPr>
              <a:t>height_in_cm</a:t>
            </a:r>
            <a:r>
              <a:rPr lang="en-US" sz="2100" dirty="0">
                <a:latin typeface="Courier New" pitchFamily="49" charset="0"/>
              </a:rPr>
              <a:t>);</a:t>
            </a:r>
          </a:p>
          <a:p>
            <a:pPr>
              <a:lnSpc>
                <a:spcPct val="90000"/>
              </a:lnSpc>
              <a:buFont typeface="Wingdings" pitchFamily="2" charset="2"/>
              <a:buNone/>
            </a:pPr>
            <a:r>
              <a:rPr lang="en-US" sz="2100" dirty="0">
                <a:latin typeface="Courier New" pitchFamily="49" charset="0"/>
              </a:rPr>
              <a:t>} /* main */</a:t>
            </a:r>
          </a:p>
          <a:p>
            <a:pPr>
              <a:lnSpc>
                <a:spcPct val="90000"/>
              </a:lnSpc>
              <a:buFont typeface="Wingdings" pitchFamily="2" charset="2"/>
              <a:buNone/>
            </a:pPr>
            <a:r>
              <a:rPr lang="en-US" sz="2100" dirty="0">
                <a:latin typeface="Courier New" pitchFamily="49" charset="0"/>
              </a:rPr>
              <a:t>% </a:t>
            </a:r>
            <a:r>
              <a:rPr lang="en-US" sz="2100" b="1" dirty="0" err="1">
                <a:latin typeface="Courier New" pitchFamily="49" charset="0"/>
              </a:rPr>
              <a:t>gcc</a:t>
            </a:r>
            <a:r>
              <a:rPr lang="en-US" sz="2100" b="1" dirty="0">
                <a:latin typeface="Courier New" pitchFamily="49" charset="0"/>
              </a:rPr>
              <a:t> -o assign </a:t>
            </a:r>
            <a:r>
              <a:rPr lang="en-US" sz="2100" b="1" dirty="0" err="1">
                <a:latin typeface="Courier New" pitchFamily="49" charset="0"/>
              </a:rPr>
              <a:t>assign.c</a:t>
            </a:r>
            <a:endParaRPr lang="en-US" sz="2100" b="1" dirty="0">
              <a:latin typeface="Courier New" pitchFamily="49" charset="0"/>
            </a:endParaRPr>
          </a:p>
          <a:p>
            <a:pPr>
              <a:lnSpc>
                <a:spcPct val="90000"/>
              </a:lnSpc>
              <a:buFont typeface="Wingdings" pitchFamily="2" charset="2"/>
              <a:buNone/>
            </a:pPr>
            <a:r>
              <a:rPr lang="en-US" sz="2100" dirty="0">
                <a:latin typeface="Courier New" pitchFamily="49" charset="0"/>
              </a:rPr>
              <a:t>% </a:t>
            </a:r>
            <a:r>
              <a:rPr lang="en-US" sz="2100" b="1" dirty="0">
                <a:latin typeface="Courier New" pitchFamily="49" charset="0"/>
              </a:rPr>
              <a:t>assign</a:t>
            </a:r>
          </a:p>
          <a:p>
            <a:pPr>
              <a:lnSpc>
                <a:spcPct val="90000"/>
              </a:lnSpc>
              <a:buFont typeface="Wingdings" pitchFamily="2" charset="2"/>
              <a:buNone/>
            </a:pPr>
            <a:r>
              <a:rPr lang="en-US" sz="2100" dirty="0">
                <a:latin typeface="Courier New" pitchFamily="49" charset="0"/>
              </a:rPr>
              <a:t>My height is 160 cm.</a:t>
            </a:r>
          </a:p>
        </p:txBody>
      </p:sp>
      <p:sp>
        <p:nvSpPr>
          <p:cNvPr id="432130" name="Rectangle 2"/>
          <p:cNvSpPr>
            <a:spLocks noGrp="1" noChangeArrowheads="1"/>
          </p:cNvSpPr>
          <p:nvPr>
            <p:ph type="title"/>
          </p:nvPr>
        </p:nvSpPr>
        <p:spPr/>
        <p:txBody>
          <a:bodyPr/>
          <a:lstStyle/>
          <a:p>
            <a:r>
              <a:rPr lang="en-US" sz="2800"/>
              <a:t>The Same Source Code without Comments</a:t>
            </a: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BC9EB58-85A5-4B21-85FC-683C468D0C33}" type="slidenum">
              <a:rPr lang="en-US"/>
              <a:pPr/>
              <a:t>22</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grpSp>
        <p:nvGrpSpPr>
          <p:cNvPr id="6" name="Group 5" descr="The statement height_in_cm single equals sign 160 semicolon, meaning height_in_cm is assigned 160 or height_in_cm gets 160, has an arrow pointing from 160 to height_in_cm, to indicate that the value 160 is put into the variable named height_in_cm.">
            <a:extLst>
              <a:ext uri="{FF2B5EF4-FFF2-40B4-BE49-F238E27FC236}">
                <a16:creationId xmlns:a16="http://schemas.microsoft.com/office/drawing/2014/main" id="{55B7D8BC-8970-4425-92EC-DE821E839288}"/>
              </a:ext>
            </a:extLst>
          </p:cNvPr>
          <p:cNvGrpSpPr/>
          <p:nvPr/>
        </p:nvGrpSpPr>
        <p:grpSpPr>
          <a:xfrm>
            <a:off x="3178632" y="4038600"/>
            <a:ext cx="2819400" cy="314131"/>
            <a:chOff x="3048000" y="3810000"/>
            <a:chExt cx="2819400" cy="314131"/>
          </a:xfrm>
        </p:grpSpPr>
        <p:sp>
          <p:nvSpPr>
            <p:cNvPr id="2" name="Arc 1">
              <a:extLst>
                <a:ext uri="{FF2B5EF4-FFF2-40B4-BE49-F238E27FC236}">
                  <a16:creationId xmlns:a16="http://schemas.microsoft.com/office/drawing/2014/main" id="{837B2137-EEF3-46B2-ABA8-45B4297B8183}"/>
                </a:ext>
              </a:extLst>
            </p:cNvPr>
            <p:cNvSpPr/>
            <p:nvPr/>
          </p:nvSpPr>
          <p:spPr bwMode="auto">
            <a:xfrm>
              <a:off x="3048000" y="3810000"/>
              <a:ext cx="2819400" cy="304800"/>
            </a:xfrm>
            <a:prstGeom prst="arc">
              <a:avLst/>
            </a:prstGeom>
            <a:noFill/>
            <a:ln w="127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sng" strike="noStrike" cap="none" normalizeH="0" baseline="0">
                <a:ln>
                  <a:noFill/>
                </a:ln>
                <a:solidFill>
                  <a:schemeClr val="tx1"/>
                </a:solidFill>
                <a:effectLst/>
                <a:latin typeface="Times New Roman" pitchFamily="18" charset="0"/>
              </a:endParaRPr>
            </a:p>
          </p:txBody>
        </p:sp>
        <p:sp>
          <p:nvSpPr>
            <p:cNvPr id="3" name="Arc 2">
              <a:extLst>
                <a:ext uri="{FF2B5EF4-FFF2-40B4-BE49-F238E27FC236}">
                  <a16:creationId xmlns:a16="http://schemas.microsoft.com/office/drawing/2014/main" id="{AC69AE49-7D40-463A-A47B-79E83145D066}"/>
                </a:ext>
              </a:extLst>
            </p:cNvPr>
            <p:cNvSpPr/>
            <p:nvPr/>
          </p:nvSpPr>
          <p:spPr bwMode="auto">
            <a:xfrm flipH="1">
              <a:off x="3124200" y="3810000"/>
              <a:ext cx="2667000" cy="314131"/>
            </a:xfrm>
            <a:prstGeom prst="arc">
              <a:avLst/>
            </a:prstGeom>
            <a:noFill/>
            <a:ln w="12700" cap="flat" cmpd="sng" algn="ctr">
              <a:solidFill>
                <a:schemeClr val="tx1"/>
              </a:solidFill>
              <a:prstDash val="solid"/>
              <a:miter lim="800000"/>
              <a:headEnd type="none" w="med" len="med"/>
              <a:tailEnd type="stealth" w="lg" len="lg"/>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sng" strike="noStrike" cap="none" normalizeH="0" baseline="0">
                <a:ln>
                  <a:noFill/>
                </a:ln>
                <a:solidFill>
                  <a:schemeClr val="tx1"/>
                </a:solidFill>
                <a:effectLst/>
                <a:latin typeface="Times New Roman" pitchFamily="18" charset="0"/>
              </a:endParaRPr>
            </a:p>
          </p:txBody>
        </p:sp>
      </p:grpSp>
      <p:sp>
        <p:nvSpPr>
          <p:cNvPr id="527363" name="Rectangle 3"/>
          <p:cNvSpPr>
            <a:spLocks noGrp="1" noChangeArrowheads="1"/>
          </p:cNvSpPr>
          <p:nvPr>
            <p:ph type="body" idx="1"/>
          </p:nvPr>
        </p:nvSpPr>
        <p:spPr>
          <a:xfrm>
            <a:off x="533400" y="990600"/>
            <a:ext cx="8382000" cy="5257800"/>
          </a:xfrm>
        </p:spPr>
        <p:txBody>
          <a:bodyPr/>
          <a:lstStyle/>
          <a:p>
            <a:pPr>
              <a:lnSpc>
                <a:spcPct val="90000"/>
              </a:lnSpc>
              <a:buFont typeface="Wingdings" pitchFamily="2" charset="2"/>
              <a:buNone/>
            </a:pPr>
            <a:r>
              <a:rPr lang="en-US" dirty="0"/>
              <a:t>An assignment is an </a:t>
            </a:r>
            <a:r>
              <a:rPr lang="en-US" b="1" u="sng" dirty="0"/>
              <a:t>ACTION</a:t>
            </a:r>
            <a:r>
              <a:rPr lang="en-US" dirty="0"/>
              <a:t>, </a:t>
            </a:r>
            <a:r>
              <a:rPr lang="en-US" b="1" u="sng" dirty="0"/>
              <a:t>NOT an equation</a:t>
            </a:r>
            <a:r>
              <a:rPr lang="en-US" dirty="0"/>
              <a:t>.</a:t>
            </a:r>
          </a:p>
          <a:p>
            <a:pPr>
              <a:lnSpc>
                <a:spcPct val="90000"/>
              </a:lnSpc>
              <a:buFont typeface="Wingdings" pitchFamily="2" charset="2"/>
              <a:buNone/>
            </a:pPr>
            <a:endParaRPr lang="en-US" sz="1200" dirty="0"/>
          </a:p>
          <a:p>
            <a:pPr algn="ctr">
              <a:lnSpc>
                <a:spcPct val="80000"/>
              </a:lnSpc>
              <a:buFont typeface="Wingdings" pitchFamily="2" charset="2"/>
              <a:buNone/>
            </a:pPr>
            <a:r>
              <a:rPr lang="en-US" dirty="0" err="1">
                <a:latin typeface="Courier New" pitchFamily="49" charset="0"/>
              </a:rPr>
              <a:t>height_in_cm</a:t>
            </a:r>
            <a:r>
              <a:rPr lang="en-US" dirty="0">
                <a:latin typeface="Courier New" pitchFamily="49" charset="0"/>
              </a:rPr>
              <a:t> = 160;</a:t>
            </a:r>
          </a:p>
          <a:p>
            <a:pPr>
              <a:lnSpc>
                <a:spcPct val="80000"/>
              </a:lnSpc>
              <a:buFont typeface="Wingdings" pitchFamily="2" charset="2"/>
              <a:buNone/>
            </a:pPr>
            <a:endParaRPr lang="en-US" sz="1200" dirty="0">
              <a:latin typeface="Times New Roman" panose="02020603050405020304" pitchFamily="18" charset="0"/>
              <a:cs typeface="Times New Roman" panose="02020603050405020304" pitchFamily="18" charset="0"/>
            </a:endParaRPr>
          </a:p>
          <a:p>
            <a:pPr>
              <a:lnSpc>
                <a:spcPct val="80000"/>
              </a:lnSpc>
              <a:buFont typeface="Wingdings" pitchFamily="2" charset="2"/>
              <a:buNone/>
            </a:pPr>
            <a:r>
              <a:rPr lang="en-US" dirty="0">
                <a:latin typeface="Times New Roman" panose="02020603050405020304" pitchFamily="18" charset="0"/>
                <a:cs typeface="Times New Roman" panose="02020603050405020304" pitchFamily="18" charset="0"/>
              </a:rPr>
              <a:t>An </a:t>
            </a:r>
            <a:r>
              <a:rPr lang="en-US" b="1" i="1" u="sng" dirty="0">
                <a:latin typeface="Times New Roman" panose="02020603050405020304" pitchFamily="18" charset="0"/>
                <a:cs typeface="Times New Roman" panose="02020603050405020304" pitchFamily="18" charset="0"/>
              </a:rPr>
              <a:t>assignment statement</a:t>
            </a:r>
            <a:r>
              <a:rPr lang="en-US" dirty="0">
                <a:latin typeface="Times New Roman" panose="02020603050405020304" pitchFamily="18" charset="0"/>
                <a:cs typeface="Times New Roman" panose="02020603050405020304" pitchFamily="18" charset="0"/>
              </a:rPr>
              <a:t> means:</a:t>
            </a:r>
          </a:p>
          <a:p>
            <a:pPr>
              <a:lnSpc>
                <a:spcPct val="80000"/>
              </a:lnSpc>
              <a:buFont typeface="Wingdings" pitchFamily="2" charset="2"/>
              <a:buNone/>
            </a:pPr>
            <a:endParaRPr lang="en-US" dirty="0">
              <a:latin typeface="Times New Roman" panose="02020603050405020304" pitchFamily="18" charset="0"/>
              <a:cs typeface="Times New Roman" panose="02020603050405020304" pitchFamily="18" charset="0"/>
            </a:endParaRPr>
          </a:p>
          <a:p>
            <a:pPr>
              <a:lnSpc>
                <a:spcPct val="80000"/>
              </a:lnSpc>
              <a:buFont typeface="Wingdings" pitchFamily="2" charset="2"/>
              <a:buNone/>
            </a:pPr>
            <a:r>
              <a:rPr lang="en-US" dirty="0">
                <a:latin typeface="Times New Roman" panose="02020603050405020304" pitchFamily="18" charset="0"/>
                <a:cs typeface="Times New Roman" panose="02020603050405020304" pitchFamily="18" charset="0"/>
              </a:rPr>
              <a:t>“Take the value on the right hand side of the single equals sign, and put it into                                                                                        the variable on the left hand side of the single equals sign.”</a:t>
            </a:r>
          </a:p>
          <a:p>
            <a:pPr>
              <a:lnSpc>
                <a:spcPct val="80000"/>
              </a:lnSpc>
              <a:buFont typeface="Wingdings" pitchFamily="2" charset="2"/>
              <a:buNone/>
            </a:pPr>
            <a:endParaRPr lang="en-US" dirty="0">
              <a:latin typeface="Times New Roman" panose="02020603050405020304" pitchFamily="18" charset="0"/>
              <a:cs typeface="Times New Roman" panose="02020603050405020304" pitchFamily="18" charset="0"/>
            </a:endParaRPr>
          </a:p>
          <a:p>
            <a:pPr algn="ctr">
              <a:lnSpc>
                <a:spcPct val="80000"/>
              </a:lnSpc>
              <a:buNone/>
            </a:pPr>
            <a:r>
              <a:rPr lang="en-US" dirty="0" err="1">
                <a:latin typeface="Courier New" pitchFamily="49" charset="0"/>
              </a:rPr>
              <a:t>height_in_cm</a:t>
            </a:r>
            <a:r>
              <a:rPr lang="en-US" dirty="0">
                <a:latin typeface="Courier New" pitchFamily="49" charset="0"/>
              </a:rPr>
              <a:t> = 160;</a:t>
            </a:r>
          </a:p>
          <a:p>
            <a:pPr>
              <a:lnSpc>
                <a:spcPct val="80000"/>
              </a:lnSpc>
              <a:buFont typeface="Wingdings" pitchFamily="2" charset="2"/>
              <a:buNone/>
            </a:pPr>
            <a:endParaRPr lang="en-US" dirty="0">
              <a:latin typeface="Times New Roman" panose="02020603050405020304" pitchFamily="18" charset="0"/>
              <a:cs typeface="Times New Roman" panose="02020603050405020304" pitchFamily="18" charset="0"/>
            </a:endParaRPr>
          </a:p>
          <a:p>
            <a:pPr>
              <a:lnSpc>
                <a:spcPct val="80000"/>
              </a:lnSpc>
              <a:buNone/>
            </a:pPr>
            <a:r>
              <a:rPr lang="en-US" dirty="0">
                <a:latin typeface="Times New Roman" panose="02020603050405020304" pitchFamily="18" charset="0"/>
                <a:cs typeface="Times New Roman" panose="02020603050405020304" pitchFamily="18" charset="0"/>
              </a:rPr>
              <a:t>(The phrase “single equals sign” will make sense in a few weeks, when we start to talk about Boolean expressions.                    For now, </a:t>
            </a:r>
            <a:r>
              <a:rPr lang="en-US" b="1" u="sng" dirty="0">
                <a:latin typeface="Times New Roman" panose="02020603050405020304" pitchFamily="18" charset="0"/>
                <a:cs typeface="Times New Roman" panose="02020603050405020304" pitchFamily="18" charset="0"/>
              </a:rPr>
              <a:t>ACCEPT IT ON FAITH</a:t>
            </a:r>
            <a:r>
              <a:rPr lang="en-US" dirty="0">
                <a:latin typeface="Times New Roman" panose="02020603050405020304" pitchFamily="18" charset="0"/>
                <a:cs typeface="Times New Roman" panose="02020603050405020304" pitchFamily="18" charset="0"/>
              </a:rPr>
              <a:t>.)</a:t>
            </a:r>
          </a:p>
        </p:txBody>
      </p:sp>
      <p:sp>
        <p:nvSpPr>
          <p:cNvPr id="527362" name="Rectangle 2"/>
          <p:cNvSpPr>
            <a:spLocks noGrp="1" noChangeArrowheads="1"/>
          </p:cNvSpPr>
          <p:nvPr>
            <p:ph type="title"/>
          </p:nvPr>
        </p:nvSpPr>
        <p:spPr/>
        <p:txBody>
          <a:bodyPr/>
          <a:lstStyle/>
          <a:p>
            <a:r>
              <a:rPr lang="en-US" sz="2800"/>
              <a:t>Assignment is an Action, NOT an Equation #1</a:t>
            </a:r>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3A400D9-0602-49E3-B0AC-6CF1D60E1B3E}" type="slidenum">
              <a:rPr lang="en-US"/>
              <a:pPr/>
              <a:t>23</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66947" name="Rectangle 3"/>
          <p:cNvSpPr>
            <a:spLocks noGrp="1" noChangeArrowheads="1"/>
          </p:cNvSpPr>
          <p:nvPr>
            <p:ph type="body" idx="1"/>
          </p:nvPr>
        </p:nvSpPr>
        <p:spPr/>
        <p:txBody>
          <a:bodyPr/>
          <a:lstStyle/>
          <a:p>
            <a:pPr>
              <a:lnSpc>
                <a:spcPct val="90000"/>
              </a:lnSpc>
              <a:buFont typeface="Wingdings" pitchFamily="2" charset="2"/>
              <a:buNone/>
            </a:pPr>
            <a:r>
              <a:rPr lang="en-US" dirty="0"/>
              <a:t>An assignment is an </a:t>
            </a:r>
            <a:r>
              <a:rPr lang="en-US" b="1" u="sng" dirty="0"/>
              <a:t>ACTION</a:t>
            </a:r>
            <a:r>
              <a:rPr lang="en-US" dirty="0"/>
              <a:t>, </a:t>
            </a:r>
            <a:r>
              <a:rPr lang="en-US" b="1" u="sng" dirty="0"/>
              <a:t>NOT an equation</a:t>
            </a:r>
            <a:r>
              <a:rPr lang="en-US" dirty="0"/>
              <a:t>.</a:t>
            </a:r>
          </a:p>
          <a:p>
            <a:pPr>
              <a:lnSpc>
                <a:spcPct val="90000"/>
              </a:lnSpc>
              <a:buFont typeface="Wingdings" pitchFamily="2" charset="2"/>
              <a:buNone/>
            </a:pPr>
            <a:endParaRPr lang="en-US" sz="1200" dirty="0"/>
          </a:p>
          <a:p>
            <a:pPr>
              <a:lnSpc>
                <a:spcPct val="80000"/>
              </a:lnSpc>
              <a:buFont typeface="Wingdings" pitchFamily="2" charset="2"/>
              <a:buNone/>
            </a:pPr>
            <a:r>
              <a:rPr lang="en-US" sz="2000" dirty="0">
                <a:latin typeface="Courier New" pitchFamily="49" charset="0"/>
              </a:rPr>
              <a:t>#include &lt;</a:t>
            </a:r>
            <a:r>
              <a:rPr lang="en-US" sz="2000" dirty="0" err="1">
                <a:latin typeface="Courier New" pitchFamily="49" charset="0"/>
              </a:rPr>
              <a:t>stdio.h</a:t>
            </a:r>
            <a:r>
              <a:rPr lang="en-US" sz="2000" dirty="0">
                <a:latin typeface="Courier New" pitchFamily="49" charset="0"/>
              </a:rPr>
              <a:t>&gt;</a:t>
            </a:r>
          </a:p>
          <a:p>
            <a:pPr>
              <a:lnSpc>
                <a:spcPct val="60000"/>
              </a:lnSpc>
              <a:buFont typeface="Wingdings" pitchFamily="2" charset="2"/>
              <a:buNone/>
            </a:pPr>
            <a:endParaRPr lang="en-US" sz="1000" dirty="0">
              <a:latin typeface="Courier New" pitchFamily="49" charset="0"/>
            </a:endParaRPr>
          </a:p>
          <a:p>
            <a:pPr>
              <a:lnSpc>
                <a:spcPct val="60000"/>
              </a:lnSpc>
              <a:buFont typeface="Wingdings" pitchFamily="2" charset="2"/>
              <a:buNone/>
            </a:pPr>
            <a:r>
              <a:rPr lang="en-US" sz="2000" dirty="0" err="1">
                <a:latin typeface="Courier New" pitchFamily="49" charset="0"/>
              </a:rPr>
              <a:t>int</a:t>
            </a:r>
            <a:r>
              <a:rPr lang="en-US" sz="2000" dirty="0">
                <a:latin typeface="Courier New" pitchFamily="49" charset="0"/>
              </a:rPr>
              <a:t> main ()</a:t>
            </a:r>
          </a:p>
          <a:p>
            <a:pPr>
              <a:lnSpc>
                <a:spcPct val="60000"/>
              </a:lnSpc>
              <a:buFont typeface="Wingdings" pitchFamily="2" charset="2"/>
              <a:buNone/>
            </a:pPr>
            <a:r>
              <a:rPr lang="en-US" sz="2000" dirty="0">
                <a:latin typeface="Courier New" pitchFamily="49" charset="0"/>
              </a:rPr>
              <a:t>{ /* main */</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int</a:t>
            </a: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a:t>
            </a:r>
          </a:p>
          <a:p>
            <a:pPr>
              <a:lnSpc>
                <a:spcPct val="60000"/>
              </a:lnSpc>
              <a:buFont typeface="Wingdings" pitchFamily="2" charset="2"/>
              <a:buNone/>
            </a:pPr>
            <a:endParaRPr lang="en-US" sz="2000" dirty="0">
              <a:latin typeface="Courier New" pitchFamily="49" charset="0"/>
            </a:endParaRPr>
          </a:p>
          <a:p>
            <a:pPr>
              <a:lnSpc>
                <a:spcPct val="90000"/>
              </a:lnSpc>
              <a:buFont typeface="Wingdings" pitchFamily="2" charset="2"/>
              <a:buNone/>
            </a:pP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 = 160;</a:t>
            </a:r>
          </a:p>
          <a:p>
            <a:pPr>
              <a:lnSpc>
                <a:spcPct val="9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("My height is %d cm.\n", </a:t>
            </a:r>
            <a:r>
              <a:rPr lang="en-US" sz="2000" dirty="0" err="1">
                <a:latin typeface="Courier New" pitchFamily="49" charset="0"/>
              </a:rPr>
              <a:t>height_in_cm</a:t>
            </a:r>
            <a:r>
              <a:rPr lang="en-US" sz="2000" dirty="0">
                <a:latin typeface="Courier New" pitchFamily="49" charset="0"/>
              </a:rPr>
              <a:t>);</a:t>
            </a:r>
          </a:p>
          <a:p>
            <a:pPr>
              <a:lnSpc>
                <a:spcPct val="90000"/>
              </a:lnSpc>
              <a:buFont typeface="Wingdings" pitchFamily="2" charset="2"/>
              <a:buNone/>
            </a:pPr>
            <a:r>
              <a:rPr lang="en-US" sz="2000" dirty="0">
                <a:latin typeface="Courier New" pitchFamily="49" charset="0"/>
              </a:rPr>
              <a:t>} /* main */</a:t>
            </a:r>
          </a:p>
          <a:p>
            <a:pPr>
              <a:lnSpc>
                <a:spcPct val="90000"/>
              </a:lnSpc>
              <a:buFont typeface="Wingdings" pitchFamily="2" charset="2"/>
              <a:buNone/>
            </a:pPr>
            <a:endParaRPr lang="en-US" sz="1200" dirty="0">
              <a:latin typeface="Courier New" pitchFamily="49" charset="0"/>
            </a:endParaRPr>
          </a:p>
          <a:p>
            <a:pPr>
              <a:lnSpc>
                <a:spcPct val="90000"/>
              </a:lnSpc>
              <a:buFont typeface="Wingdings" pitchFamily="2" charset="2"/>
              <a:buNone/>
            </a:pPr>
            <a:r>
              <a:rPr lang="en-US" dirty="0"/>
              <a:t>The </a:t>
            </a:r>
            <a:r>
              <a:rPr lang="en-US" b="1" i="1" u="sng" dirty="0"/>
              <a:t>assignment statement</a:t>
            </a:r>
          </a:p>
          <a:p>
            <a:pPr>
              <a:lnSpc>
                <a:spcPct val="90000"/>
              </a:lnSpc>
              <a:buFont typeface="Wingdings" pitchFamily="2" charset="2"/>
              <a:buNone/>
            </a:pPr>
            <a:r>
              <a:rPr lang="en-US" dirty="0">
                <a:latin typeface="Courier New" pitchFamily="49" charset="0"/>
              </a:rPr>
              <a:t>   </a:t>
            </a:r>
            <a:r>
              <a:rPr lang="en-US" dirty="0" err="1">
                <a:latin typeface="Courier New" pitchFamily="49" charset="0"/>
              </a:rPr>
              <a:t>height_in_cm</a:t>
            </a:r>
            <a:r>
              <a:rPr lang="en-US" dirty="0">
                <a:latin typeface="Courier New" pitchFamily="49" charset="0"/>
              </a:rPr>
              <a:t> = 160;</a:t>
            </a:r>
            <a:endParaRPr lang="en-US" dirty="0"/>
          </a:p>
          <a:p>
            <a:pPr>
              <a:lnSpc>
                <a:spcPct val="90000"/>
              </a:lnSpc>
              <a:buFont typeface="Wingdings" pitchFamily="2" charset="2"/>
              <a:buNone/>
            </a:pPr>
            <a:r>
              <a:rPr lang="en-US" dirty="0"/>
              <a:t>means “put the</a:t>
            </a:r>
            <a:r>
              <a:rPr lang="en-US" dirty="0">
                <a:latin typeface="Courier New" panose="02070309020205020404" pitchFamily="49" charset="0"/>
                <a:cs typeface="Courier New" panose="02070309020205020404" pitchFamily="49" charset="0"/>
              </a:rPr>
              <a:t> </a:t>
            </a:r>
            <a:r>
              <a:rPr lang="en-US" dirty="0">
                <a:latin typeface="Courier New" pitchFamily="49" charset="0"/>
              </a:rPr>
              <a:t>int</a:t>
            </a:r>
            <a:r>
              <a:rPr lang="en-US" dirty="0">
                <a:latin typeface="Courier New" panose="02070309020205020404" pitchFamily="49" charset="0"/>
                <a:cs typeface="Courier New" panose="02070309020205020404" pitchFamily="49" charset="0"/>
              </a:rPr>
              <a:t> </a:t>
            </a:r>
            <a:r>
              <a:rPr lang="en-US" dirty="0"/>
              <a:t>value 160 into the memory location of    the</a:t>
            </a:r>
            <a:r>
              <a:rPr lang="en-US" dirty="0">
                <a:latin typeface="Courier New" panose="02070309020205020404" pitchFamily="49" charset="0"/>
                <a:cs typeface="Courier New" panose="02070309020205020404" pitchFamily="49" charset="0"/>
              </a:rPr>
              <a:t> </a:t>
            </a:r>
            <a:r>
              <a:rPr lang="en-US" dirty="0">
                <a:latin typeface="Courier New" pitchFamily="49" charset="0"/>
              </a:rPr>
              <a:t>int</a:t>
            </a:r>
            <a:r>
              <a:rPr lang="en-US" dirty="0">
                <a:latin typeface="Courier New" panose="02070309020205020404" pitchFamily="49" charset="0"/>
                <a:cs typeface="Courier New" panose="02070309020205020404" pitchFamily="49" charset="0"/>
              </a:rPr>
              <a:t> </a:t>
            </a:r>
            <a:r>
              <a:rPr lang="en-US" dirty="0"/>
              <a:t>variable named</a:t>
            </a:r>
            <a:r>
              <a:rPr lang="en-US" dirty="0">
                <a:latin typeface="Courier New" panose="02070309020205020404" pitchFamily="49" charset="0"/>
                <a:cs typeface="Courier New" panose="02070309020205020404" pitchFamily="49" charset="0"/>
              </a:rPr>
              <a:t> </a:t>
            </a:r>
            <a:r>
              <a:rPr lang="en-US" dirty="0" err="1">
                <a:latin typeface="Courier New" pitchFamily="49" charset="0"/>
              </a:rPr>
              <a:t>height_in_cm</a:t>
            </a:r>
            <a:r>
              <a:rPr lang="en-US" dirty="0"/>
              <a:t>.”</a:t>
            </a:r>
          </a:p>
          <a:p>
            <a:pPr>
              <a:lnSpc>
                <a:spcPct val="90000"/>
              </a:lnSpc>
              <a:buNone/>
            </a:pPr>
            <a:r>
              <a:rPr lang="en-US" b="1" u="sng" dirty="0"/>
              <a:t>OR</a:t>
            </a:r>
            <a:r>
              <a:rPr lang="en-US" dirty="0"/>
              <a:t>, “</a:t>
            </a:r>
            <a:r>
              <a:rPr lang="en-US" dirty="0" err="1">
                <a:latin typeface="Courier New" pitchFamily="49" charset="0"/>
              </a:rPr>
              <a:t>height_in_cm</a:t>
            </a:r>
            <a:r>
              <a:rPr lang="en-US" dirty="0">
                <a:latin typeface="Courier New" panose="02070309020205020404" pitchFamily="49" charset="0"/>
                <a:cs typeface="Courier New" panose="02070309020205020404" pitchFamily="49" charset="0"/>
              </a:rPr>
              <a:t> </a:t>
            </a:r>
            <a:r>
              <a:rPr lang="en-US" dirty="0"/>
              <a:t>gets 160.”</a:t>
            </a:r>
          </a:p>
        </p:txBody>
      </p:sp>
      <p:sp>
        <p:nvSpPr>
          <p:cNvPr id="466946" name="Rectangle 2"/>
          <p:cNvSpPr>
            <a:spLocks noGrp="1" noChangeArrowheads="1"/>
          </p:cNvSpPr>
          <p:nvPr>
            <p:ph type="title"/>
          </p:nvPr>
        </p:nvSpPr>
        <p:spPr/>
        <p:txBody>
          <a:bodyPr/>
          <a:lstStyle/>
          <a:p>
            <a:r>
              <a:rPr lang="en-US" sz="2800"/>
              <a:t>Assignment is an Action, NOT an Equation #2</a:t>
            </a: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156A0B73-A404-41A8-A2CE-1DD46F209923}" type="slidenum">
              <a:rPr lang="en-US"/>
              <a:pPr/>
              <a:t>24</a:t>
            </a:fld>
            <a:endParaRPr lang="en-US"/>
          </a:p>
        </p:txBody>
      </p:sp>
      <p:sp>
        <p:nvSpPr>
          <p:cNvPr id="7" name="Footer Placeholder 3"/>
          <p:cNvSpPr>
            <a:spLocks noGrp="1"/>
          </p:cNvSpPr>
          <p:nvPr>
            <p:ph type="ftr" sz="quarter" idx="10"/>
          </p:nvPr>
        </p:nvSpPr>
        <p:spPr/>
        <p:txBody>
          <a:bodyPr/>
          <a:lstStyle/>
          <a:p>
            <a:r>
              <a:rPr lang="en-US" dirty="0"/>
              <a:t>Variables Lesson</a:t>
            </a:r>
          </a:p>
          <a:p>
            <a:r>
              <a:rPr lang="en-US" sz="1200" dirty="0"/>
              <a:t>CS1313 Fall 2024</a:t>
            </a:r>
          </a:p>
        </p:txBody>
      </p:sp>
      <p:grpSp>
        <p:nvGrpSpPr>
          <p:cNvPr id="468014" name="Group 46" descr="The word ERROR points to the statement 160 single equals sign height_in_cm semicolon, meaning 160 is assigned height_in_cm or 160 gets height_in_cm, because, in an assignment statement, the name of the variable that is getting the value belongs on the left side of the single equals sign, and the value being put into that variable belongs on the right side of the single equals sign."/>
          <p:cNvGrpSpPr>
            <a:grpSpLocks/>
          </p:cNvGrpSpPr>
          <p:nvPr/>
        </p:nvGrpSpPr>
        <p:grpSpPr bwMode="auto">
          <a:xfrm>
            <a:off x="4174958" y="4267200"/>
            <a:ext cx="2138363" cy="519113"/>
            <a:chOff x="2448" y="2448"/>
            <a:chExt cx="1347" cy="327"/>
          </a:xfrm>
        </p:grpSpPr>
        <p:sp>
          <p:nvSpPr>
            <p:cNvPr id="468012" name="Text Box 44"/>
            <p:cNvSpPr txBox="1">
              <a:spLocks noChangeArrowheads="1"/>
            </p:cNvSpPr>
            <p:nvPr/>
          </p:nvSpPr>
          <p:spPr bwMode="auto">
            <a:xfrm>
              <a:off x="2739" y="2448"/>
              <a:ext cx="1056" cy="327"/>
            </a:xfrm>
            <a:prstGeom prst="rect">
              <a:avLst/>
            </a:prstGeom>
            <a:noFill/>
            <a:ln w="9525">
              <a:noFill/>
              <a:miter lim="800000"/>
              <a:headEnd/>
              <a:tailEnd/>
            </a:ln>
            <a:effectLst/>
          </p:spPr>
          <p:txBody>
            <a:bodyPr>
              <a:spAutoFit/>
            </a:bodyPr>
            <a:lstStyle/>
            <a:p>
              <a:pPr>
                <a:spcBef>
                  <a:spcPct val="50000"/>
                </a:spcBef>
              </a:pPr>
              <a:r>
                <a:rPr lang="en-US" sz="2800" b="1" u="none" dirty="0"/>
                <a:t>ERROR!</a:t>
              </a:r>
            </a:p>
          </p:txBody>
        </p:sp>
        <p:sp>
          <p:nvSpPr>
            <p:cNvPr id="468013" name="Line 45"/>
            <p:cNvSpPr>
              <a:spLocks noChangeShapeType="1"/>
            </p:cNvSpPr>
            <p:nvPr/>
          </p:nvSpPr>
          <p:spPr bwMode="auto">
            <a:xfrm flipH="1">
              <a:off x="2448" y="2613"/>
              <a:ext cx="336" cy="0"/>
            </a:xfrm>
            <a:prstGeom prst="line">
              <a:avLst/>
            </a:prstGeom>
            <a:noFill/>
            <a:ln w="9525">
              <a:solidFill>
                <a:schemeClr val="tx1"/>
              </a:solidFill>
              <a:miter lim="800000"/>
              <a:headEnd/>
              <a:tailEnd type="triangle" w="lg" len="lg"/>
            </a:ln>
            <a:effectLst/>
          </p:spPr>
          <p:txBody>
            <a:bodyPr wrap="none"/>
            <a:lstStyle/>
            <a:p>
              <a:endParaRPr lang="en-US"/>
            </a:p>
          </p:txBody>
        </p:sp>
      </p:grpSp>
      <p:sp>
        <p:nvSpPr>
          <p:cNvPr id="467971" name="Rectangle 3"/>
          <p:cNvSpPr>
            <a:spLocks noGrp="1" noChangeArrowheads="1"/>
          </p:cNvSpPr>
          <p:nvPr>
            <p:ph type="body" idx="1"/>
          </p:nvPr>
        </p:nvSpPr>
        <p:spPr/>
        <p:txBody>
          <a:bodyPr/>
          <a:lstStyle/>
          <a:p>
            <a:pPr>
              <a:lnSpc>
                <a:spcPct val="90000"/>
              </a:lnSpc>
              <a:buFont typeface="Wingdings" pitchFamily="2" charset="2"/>
              <a:buNone/>
            </a:pPr>
            <a:r>
              <a:rPr lang="en-US" dirty="0"/>
              <a:t>An assignment is an </a:t>
            </a:r>
            <a:r>
              <a:rPr lang="en-US" b="1" u="sng" dirty="0"/>
              <a:t>ACTION</a:t>
            </a:r>
            <a:r>
              <a:rPr lang="en-US" dirty="0"/>
              <a:t>, </a:t>
            </a:r>
            <a:r>
              <a:rPr lang="en-US" b="1" u="sng" dirty="0"/>
              <a:t>NOT an equation</a:t>
            </a:r>
            <a:r>
              <a:rPr lang="en-US" dirty="0"/>
              <a:t> –                 it means “do this,” </a:t>
            </a:r>
            <a:r>
              <a:rPr lang="en-US" b="1" dirty="0"/>
              <a:t>NOT</a:t>
            </a:r>
            <a:r>
              <a:rPr lang="en-US" dirty="0"/>
              <a:t> “this is the case.”</a:t>
            </a:r>
          </a:p>
          <a:p>
            <a:pPr>
              <a:lnSpc>
                <a:spcPct val="90000"/>
              </a:lnSpc>
              <a:buFont typeface="Wingdings" pitchFamily="2" charset="2"/>
              <a:buNone/>
            </a:pPr>
            <a:r>
              <a:rPr lang="en-US" dirty="0"/>
              <a:t>The variable whose value is being set by the assignment  </a:t>
            </a:r>
            <a:r>
              <a:rPr lang="en-US" b="1" u="sng" dirty="0"/>
              <a:t>MUST</a:t>
            </a:r>
            <a:r>
              <a:rPr lang="en-US" dirty="0"/>
              <a:t> appear on the </a:t>
            </a:r>
            <a:r>
              <a:rPr lang="en-US" b="1" u="sng" dirty="0"/>
              <a:t>left side</a:t>
            </a:r>
            <a:r>
              <a:rPr lang="en-US" dirty="0"/>
              <a:t> of the equals sign.</a:t>
            </a:r>
          </a:p>
          <a:p>
            <a:pPr>
              <a:lnSpc>
                <a:spcPct val="70000"/>
              </a:lnSpc>
              <a:buFont typeface="Wingdings" pitchFamily="2" charset="2"/>
              <a:buNone/>
            </a:pPr>
            <a:endParaRPr lang="en-US" sz="1000" dirty="0">
              <a:latin typeface="Courier New" pitchFamily="49" charset="0"/>
            </a:endParaRPr>
          </a:p>
          <a:p>
            <a:pPr>
              <a:lnSpc>
                <a:spcPct val="70000"/>
              </a:lnSpc>
              <a:buFont typeface="Wingdings" pitchFamily="2" charset="2"/>
              <a:buNone/>
            </a:pPr>
            <a:r>
              <a:rPr lang="en-US" sz="2000" dirty="0">
                <a:latin typeface="Courier New" pitchFamily="49" charset="0"/>
              </a:rPr>
              <a:t>% </a:t>
            </a:r>
            <a:r>
              <a:rPr lang="en-US" sz="2000" b="1" dirty="0">
                <a:latin typeface="Courier New" pitchFamily="49" charset="0"/>
              </a:rPr>
              <a:t>cat </a:t>
            </a:r>
            <a:r>
              <a:rPr lang="en-US" sz="2000" b="1" dirty="0" err="1">
                <a:latin typeface="Courier New" pitchFamily="49" charset="0"/>
              </a:rPr>
              <a:t>not_an_equation.c</a:t>
            </a:r>
            <a:endParaRPr lang="en-US" sz="2000" b="1" dirty="0">
              <a:latin typeface="Courier New" pitchFamily="49" charset="0"/>
            </a:endParaRPr>
          </a:p>
          <a:p>
            <a:pPr>
              <a:lnSpc>
                <a:spcPct val="60000"/>
              </a:lnSpc>
              <a:buFont typeface="Wingdings" pitchFamily="2" charset="2"/>
              <a:buNone/>
            </a:pPr>
            <a:r>
              <a:rPr lang="en-US" sz="2000" dirty="0">
                <a:latin typeface="Courier New" pitchFamily="49" charset="0"/>
              </a:rPr>
              <a:t>#include &lt;</a:t>
            </a:r>
            <a:r>
              <a:rPr lang="en-US" sz="2000" dirty="0" err="1">
                <a:latin typeface="Courier New" pitchFamily="49" charset="0"/>
              </a:rPr>
              <a:t>stdio.h</a:t>
            </a:r>
            <a:r>
              <a:rPr lang="en-US" sz="2000" dirty="0">
                <a:latin typeface="Courier New" pitchFamily="49" charset="0"/>
              </a:rPr>
              <a:t>&gt;</a:t>
            </a:r>
          </a:p>
          <a:p>
            <a:pPr>
              <a:lnSpc>
                <a:spcPct val="70000"/>
              </a:lnSpc>
              <a:buFont typeface="Wingdings" pitchFamily="2" charset="2"/>
              <a:buNone/>
            </a:pPr>
            <a:endParaRPr lang="en-US" sz="2000" dirty="0">
              <a:latin typeface="Courier New" pitchFamily="49" charset="0"/>
            </a:endParaRPr>
          </a:p>
          <a:p>
            <a:pPr>
              <a:lnSpc>
                <a:spcPct val="70000"/>
              </a:lnSpc>
              <a:buFont typeface="Wingdings" pitchFamily="2" charset="2"/>
              <a:buNone/>
            </a:pPr>
            <a:r>
              <a:rPr lang="en-US" sz="2000" dirty="0" err="1">
                <a:latin typeface="Courier New" pitchFamily="49" charset="0"/>
              </a:rPr>
              <a:t>int</a:t>
            </a:r>
            <a:r>
              <a:rPr lang="en-US" sz="2000" dirty="0">
                <a:latin typeface="Courier New" pitchFamily="49" charset="0"/>
              </a:rPr>
              <a:t> main ()</a:t>
            </a:r>
          </a:p>
          <a:p>
            <a:pPr>
              <a:lnSpc>
                <a:spcPct val="70000"/>
              </a:lnSpc>
              <a:buFont typeface="Wingdings" pitchFamily="2" charset="2"/>
              <a:buNone/>
            </a:pPr>
            <a:r>
              <a:rPr lang="en-US" sz="2000" dirty="0">
                <a:latin typeface="Courier New" pitchFamily="49" charset="0"/>
              </a:rPr>
              <a:t>{ /* main */</a:t>
            </a:r>
          </a:p>
          <a:p>
            <a:pPr>
              <a:lnSpc>
                <a:spcPct val="70000"/>
              </a:lnSpc>
              <a:buFont typeface="Wingdings" pitchFamily="2" charset="2"/>
              <a:buNone/>
            </a:pPr>
            <a:r>
              <a:rPr lang="en-US" sz="2000" dirty="0">
                <a:latin typeface="Courier New" pitchFamily="49" charset="0"/>
              </a:rPr>
              <a:t>    </a:t>
            </a:r>
            <a:r>
              <a:rPr lang="en-US" sz="2000" dirty="0" err="1">
                <a:latin typeface="Courier New" pitchFamily="49" charset="0"/>
              </a:rPr>
              <a:t>int</a:t>
            </a: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a:t>
            </a:r>
          </a:p>
          <a:p>
            <a:pPr>
              <a:lnSpc>
                <a:spcPct val="70000"/>
              </a:lnSpc>
              <a:buFont typeface="Wingdings" pitchFamily="2" charset="2"/>
              <a:buNone/>
            </a:pPr>
            <a:endParaRPr lang="en-US" sz="2000" dirty="0">
              <a:latin typeface="Courier New" pitchFamily="49" charset="0"/>
            </a:endParaRPr>
          </a:p>
          <a:p>
            <a:pPr>
              <a:lnSpc>
                <a:spcPct val="70000"/>
              </a:lnSpc>
              <a:buFont typeface="Wingdings" pitchFamily="2" charset="2"/>
              <a:buNone/>
            </a:pPr>
            <a:r>
              <a:rPr lang="en-US" sz="2000" dirty="0">
                <a:latin typeface="Courier New" pitchFamily="49" charset="0"/>
              </a:rPr>
              <a:t>    160 = </a:t>
            </a:r>
            <a:r>
              <a:rPr lang="en-US" sz="2000" dirty="0" err="1">
                <a:latin typeface="Courier New" pitchFamily="49" charset="0"/>
              </a:rPr>
              <a:t>height_in_cm</a:t>
            </a:r>
            <a:r>
              <a:rPr lang="en-US" sz="2000" dirty="0">
                <a:latin typeface="Courier New" pitchFamily="49" charset="0"/>
              </a:rPr>
              <a:t>;</a:t>
            </a:r>
          </a:p>
          <a:p>
            <a:pPr>
              <a:lnSpc>
                <a:spcPct val="8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("My height is %d cm.\n", </a:t>
            </a:r>
            <a:r>
              <a:rPr lang="en-US" sz="2000" dirty="0" err="1">
                <a:latin typeface="Courier New" pitchFamily="49" charset="0"/>
              </a:rPr>
              <a:t>height_in_cm</a:t>
            </a:r>
            <a:r>
              <a:rPr lang="en-US" sz="2000" dirty="0">
                <a:latin typeface="Courier New" pitchFamily="49" charset="0"/>
              </a:rPr>
              <a:t>);</a:t>
            </a:r>
          </a:p>
          <a:p>
            <a:pPr>
              <a:lnSpc>
                <a:spcPct val="70000"/>
              </a:lnSpc>
              <a:buFont typeface="Wingdings" pitchFamily="2" charset="2"/>
              <a:buNone/>
            </a:pPr>
            <a:r>
              <a:rPr lang="en-US" sz="2000" dirty="0">
                <a:latin typeface="Courier New" pitchFamily="49" charset="0"/>
              </a:rPr>
              <a:t>} /* main */</a:t>
            </a:r>
          </a:p>
          <a:p>
            <a:pPr>
              <a:lnSpc>
                <a:spcPct val="70000"/>
              </a:lnSpc>
              <a:buFont typeface="Wingdings" pitchFamily="2" charset="2"/>
              <a:buNone/>
            </a:pPr>
            <a:r>
              <a:rPr lang="en-US" sz="2000" dirty="0">
                <a:latin typeface="Courier New" pitchFamily="49" charset="0"/>
              </a:rPr>
              <a:t>% </a:t>
            </a:r>
            <a:r>
              <a:rPr lang="en-US" sz="2000" b="1" dirty="0" err="1">
                <a:latin typeface="Courier New" pitchFamily="49" charset="0"/>
              </a:rPr>
              <a:t>gcc</a:t>
            </a:r>
            <a:r>
              <a:rPr lang="en-US" sz="2000" b="1" dirty="0">
                <a:latin typeface="Courier New" pitchFamily="49" charset="0"/>
              </a:rPr>
              <a:t> -o </a:t>
            </a:r>
            <a:r>
              <a:rPr lang="en-US" sz="2000" b="1" dirty="0" err="1">
                <a:latin typeface="Courier New" pitchFamily="49" charset="0"/>
              </a:rPr>
              <a:t>not_an_equation</a:t>
            </a:r>
            <a:r>
              <a:rPr lang="en-US" sz="2000" b="1" dirty="0">
                <a:latin typeface="Courier New" pitchFamily="49" charset="0"/>
              </a:rPr>
              <a:t> </a:t>
            </a:r>
            <a:r>
              <a:rPr lang="en-US" sz="2000" b="1" dirty="0" err="1">
                <a:latin typeface="Courier New" pitchFamily="49" charset="0"/>
              </a:rPr>
              <a:t>not_an_equation.c</a:t>
            </a:r>
            <a:endParaRPr lang="en-US" sz="2000" b="1" dirty="0">
              <a:latin typeface="Courier New" pitchFamily="49" charset="0"/>
            </a:endParaRPr>
          </a:p>
          <a:p>
            <a:pPr>
              <a:lnSpc>
                <a:spcPct val="70000"/>
              </a:lnSpc>
              <a:buNone/>
            </a:pPr>
            <a:r>
              <a:rPr lang="en-US" sz="1800" dirty="0" err="1">
                <a:latin typeface="Courier New" pitchFamily="49" charset="0"/>
              </a:rPr>
              <a:t>not_an_equation.c</a:t>
            </a:r>
            <a:r>
              <a:rPr lang="en-US" sz="1800" dirty="0">
                <a:latin typeface="Courier New" pitchFamily="49" charset="0"/>
              </a:rPr>
              <a:t>: In function ‘main’:</a:t>
            </a:r>
          </a:p>
          <a:p>
            <a:pPr>
              <a:lnSpc>
                <a:spcPct val="70000"/>
              </a:lnSpc>
              <a:buNone/>
            </a:pPr>
            <a:r>
              <a:rPr lang="en-US" sz="1800" dirty="0">
                <a:latin typeface="Courier New" pitchFamily="49" charset="0"/>
              </a:rPr>
              <a:t>not_an_equation.c:7: error: invalid </a:t>
            </a:r>
            <a:r>
              <a:rPr lang="en-US" sz="1800" dirty="0" err="1">
                <a:latin typeface="Courier New" pitchFamily="49" charset="0"/>
              </a:rPr>
              <a:t>lvalue</a:t>
            </a:r>
            <a:r>
              <a:rPr lang="en-US" sz="1800" dirty="0">
                <a:latin typeface="Courier New" pitchFamily="49" charset="0"/>
              </a:rPr>
              <a:t> in assignment</a:t>
            </a:r>
          </a:p>
        </p:txBody>
      </p:sp>
      <p:sp>
        <p:nvSpPr>
          <p:cNvPr id="467970" name="Rectangle 2"/>
          <p:cNvSpPr>
            <a:spLocks noGrp="1" noChangeArrowheads="1"/>
          </p:cNvSpPr>
          <p:nvPr>
            <p:ph type="title"/>
          </p:nvPr>
        </p:nvSpPr>
        <p:spPr/>
        <p:txBody>
          <a:bodyPr/>
          <a:lstStyle/>
          <a:p>
            <a:r>
              <a:rPr lang="en-US" sz="2800"/>
              <a:t>Assignment is an Action, NOT an Equation #3</a:t>
            </a:r>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5B2CF12-9D9A-49BC-A3F4-4960C137B183}" type="slidenum">
              <a:rPr lang="en-US"/>
              <a:pPr/>
              <a:t>25</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29059" name="Rectangle 3"/>
          <p:cNvSpPr>
            <a:spLocks noGrp="1" noChangeArrowheads="1"/>
          </p:cNvSpPr>
          <p:nvPr>
            <p:ph type="body" idx="1"/>
          </p:nvPr>
        </p:nvSpPr>
        <p:spPr/>
        <p:txBody>
          <a:bodyPr/>
          <a:lstStyle/>
          <a:p>
            <a:pPr>
              <a:buFont typeface="Wingdings" pitchFamily="2" charset="2"/>
              <a:buNone/>
            </a:pPr>
            <a:r>
              <a:rPr lang="en-US" dirty="0"/>
              <a:t>One way to change the value – the contents – of a variable       is with another assignment statement.</a:t>
            </a:r>
          </a:p>
        </p:txBody>
      </p:sp>
      <p:sp>
        <p:nvSpPr>
          <p:cNvPr id="429058" name="Rectangle 2"/>
          <p:cNvSpPr>
            <a:spLocks noGrp="1" noChangeArrowheads="1"/>
          </p:cNvSpPr>
          <p:nvPr>
            <p:ph type="title"/>
          </p:nvPr>
        </p:nvSpPr>
        <p:spPr/>
        <p:txBody>
          <a:bodyPr/>
          <a:lstStyle/>
          <a:p>
            <a:r>
              <a:rPr lang="en-US" sz="2800"/>
              <a:t>Changing a Variable’s Contents</a:t>
            </a:r>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6F3C231-01FD-4B80-BB87-3F724A397F45}" type="slidenum">
              <a:rPr lang="en-US"/>
              <a:pPr/>
              <a:t>26</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30083" name="Rectangle 3"/>
          <p:cNvSpPr>
            <a:spLocks noGrp="1" noChangeArrowheads="1"/>
          </p:cNvSpPr>
          <p:nvPr>
            <p:ph type="body" idx="1"/>
          </p:nvPr>
        </p:nvSpPr>
        <p:spPr/>
        <p:txBody>
          <a:bodyPr/>
          <a:lstStyle/>
          <a:p>
            <a:pPr>
              <a:lnSpc>
                <a:spcPct val="60000"/>
              </a:lnSpc>
              <a:buFont typeface="Wingdings" pitchFamily="2" charset="2"/>
              <a:buNone/>
            </a:pPr>
            <a:r>
              <a:rPr lang="en-US" sz="1600" dirty="0">
                <a:latin typeface="Courier New" pitchFamily="49" charset="0"/>
              </a:rPr>
              <a:t>% </a:t>
            </a:r>
            <a:r>
              <a:rPr lang="en-US" sz="1600" b="1" dirty="0">
                <a:latin typeface="Courier New" pitchFamily="49" charset="0"/>
              </a:rPr>
              <a:t>cat </a:t>
            </a:r>
            <a:r>
              <a:rPr lang="en-US" sz="1600" b="1" dirty="0" err="1">
                <a:latin typeface="Courier New" pitchFamily="49" charset="0"/>
              </a:rPr>
              <a:t>change.c</a:t>
            </a:r>
            <a:endParaRPr lang="en-US" sz="1600" b="1" dirty="0">
              <a:latin typeface="Courier New" pitchFamily="49" charset="0"/>
            </a:endParaRPr>
          </a:p>
          <a:p>
            <a:pPr>
              <a:lnSpc>
                <a:spcPct val="60000"/>
              </a:lnSpc>
              <a:buFont typeface="Wingdings" pitchFamily="2" charset="2"/>
              <a:buNone/>
            </a:pPr>
            <a:r>
              <a:rPr lang="en-US" sz="1600" dirty="0">
                <a:latin typeface="Courier New" pitchFamily="49" charset="0"/>
              </a:rPr>
              <a:t>/*</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Program: change                         ***</a:t>
            </a:r>
          </a:p>
          <a:p>
            <a:pPr>
              <a:lnSpc>
                <a:spcPct val="60000"/>
              </a:lnSpc>
              <a:buFont typeface="Wingdings" pitchFamily="2" charset="2"/>
              <a:buNone/>
            </a:pPr>
            <a:r>
              <a:rPr lang="en-US" sz="1600" dirty="0">
                <a:latin typeface="Courier New" pitchFamily="49" charset="0"/>
              </a:rPr>
              <a:t> *** Author: Henry Neeman (hneeman@ou.edu)   ***</a:t>
            </a:r>
          </a:p>
          <a:p>
            <a:pPr>
              <a:lnSpc>
                <a:spcPct val="60000"/>
              </a:lnSpc>
              <a:buFont typeface="Wingdings" pitchFamily="2" charset="2"/>
              <a:buNone/>
            </a:pPr>
            <a:r>
              <a:rPr lang="en-US" sz="1600" dirty="0">
                <a:latin typeface="Courier New" pitchFamily="49" charset="0"/>
              </a:rPr>
              <a:t> *** Course: CS 1313 010 Fall 2024           ***</a:t>
            </a:r>
          </a:p>
          <a:p>
            <a:pPr>
              <a:lnSpc>
                <a:spcPct val="60000"/>
              </a:lnSpc>
              <a:buFont typeface="Wingdings" pitchFamily="2" charset="2"/>
              <a:buNone/>
            </a:pPr>
            <a:r>
              <a:rPr lang="en-US" sz="1600" dirty="0">
                <a:latin typeface="Courier New" pitchFamily="49" charset="0"/>
              </a:rPr>
              <a:t> *** Lab: Sec 014 Fridays 1:00pm             ***</a:t>
            </a:r>
          </a:p>
          <a:p>
            <a:pPr>
              <a:lnSpc>
                <a:spcPct val="60000"/>
              </a:lnSpc>
              <a:buFont typeface="Wingdings" pitchFamily="2" charset="2"/>
              <a:buNone/>
            </a:pPr>
            <a:r>
              <a:rPr lang="en-US" sz="1600" dirty="0">
                <a:latin typeface="Courier New" pitchFamily="49" charset="0"/>
              </a:rPr>
              <a:t> *** Description: Declares, assigns, changes ***</a:t>
            </a:r>
          </a:p>
          <a:p>
            <a:pPr>
              <a:lnSpc>
                <a:spcPct val="60000"/>
              </a:lnSpc>
              <a:buFont typeface="Wingdings" pitchFamily="2" charset="2"/>
              <a:buNone/>
            </a:pPr>
            <a:r>
              <a:rPr lang="en-US" sz="1600" dirty="0">
                <a:latin typeface="Courier New" pitchFamily="49" charset="0"/>
              </a:rPr>
              <a:t> *** and outputs a variable.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#include &lt;</a:t>
            </a:r>
            <a:r>
              <a:rPr lang="en-US" sz="1600" dirty="0" err="1">
                <a:latin typeface="Courier New" pitchFamily="49" charset="0"/>
              </a:rPr>
              <a:t>stdio.h</a:t>
            </a:r>
            <a:r>
              <a:rPr lang="en-US" sz="1600" dirty="0">
                <a:latin typeface="Courier New" pitchFamily="49" charset="0"/>
              </a:rPr>
              <a:t>&gt;</a:t>
            </a:r>
          </a:p>
          <a:p>
            <a:pPr>
              <a:lnSpc>
                <a:spcPct val="60000"/>
              </a:lnSpc>
              <a:buFont typeface="Wingdings" pitchFamily="2" charset="2"/>
              <a:buNone/>
            </a:pPr>
            <a:r>
              <a:rPr lang="en-US" sz="1600" dirty="0" err="1">
                <a:latin typeface="Courier New" pitchFamily="49" charset="0"/>
              </a:rPr>
              <a:t>int</a:t>
            </a:r>
            <a:r>
              <a:rPr lang="en-US" sz="1600" dirty="0">
                <a:latin typeface="Courier New" pitchFamily="49" charset="0"/>
              </a:rPr>
              <a:t> main ()</a:t>
            </a:r>
          </a:p>
          <a:p>
            <a:pPr>
              <a:lnSpc>
                <a:spcPct val="60000"/>
              </a:lnSpc>
              <a:buFont typeface="Wingdings" pitchFamily="2" charset="2"/>
              <a:buNone/>
            </a:pPr>
            <a:r>
              <a:rPr lang="en-US" sz="1600" dirty="0">
                <a:latin typeface="Courier New" pitchFamily="49" charset="0"/>
              </a:rPr>
              <a:t>{ /* main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Declaration section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Local variables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a:t>
            </a:r>
            <a:r>
              <a:rPr lang="en-US" sz="1600" dirty="0" err="1">
                <a:latin typeface="Courier New" pitchFamily="49" charset="0"/>
              </a:rPr>
              <a:t>height_in_cm</a:t>
            </a:r>
            <a:r>
              <a:rPr lang="en-US" sz="1600" dirty="0">
                <a:latin typeface="Courier New" pitchFamily="49" charset="0"/>
              </a:rPr>
              <a:t>: my height in cm</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height_in_cm</a:t>
            </a:r>
            <a:r>
              <a:rPr lang="en-US" sz="1600" dirty="0">
                <a:latin typeface="Courier New" pitchFamily="49" charset="0"/>
              </a:rPr>
              <a:t>;</a:t>
            </a:r>
          </a:p>
        </p:txBody>
      </p:sp>
      <p:sp>
        <p:nvSpPr>
          <p:cNvPr id="430082" name="Rectangle 2"/>
          <p:cNvSpPr>
            <a:spLocks noGrp="1" noChangeArrowheads="1"/>
          </p:cNvSpPr>
          <p:nvPr>
            <p:ph type="title"/>
          </p:nvPr>
        </p:nvSpPr>
        <p:spPr/>
        <p:txBody>
          <a:bodyPr/>
          <a:lstStyle/>
          <a:p>
            <a:r>
              <a:rPr lang="en-US" sz="2800"/>
              <a:t>Changing a Variable’s Contents: Example #1</a:t>
            </a:r>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63A937D-0B65-4694-9CE6-77A84F74F6FD}" type="slidenum">
              <a:rPr lang="en-US"/>
              <a:pPr/>
              <a:t>27</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31107" name="Rectangle 3"/>
          <p:cNvSpPr>
            <a:spLocks noGrp="1" noChangeArrowheads="1"/>
          </p:cNvSpPr>
          <p:nvPr>
            <p:ph type="body" idx="1"/>
          </p:nvPr>
        </p:nvSpPr>
        <p:spPr/>
        <p:txBody>
          <a:bodyPr/>
          <a:lstStyle/>
          <a:p>
            <a:pPr>
              <a:lnSpc>
                <a:spcPct val="8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 Execution section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 Assign the integer value 160 to </a:t>
            </a:r>
            <a:r>
              <a:rPr lang="en-US" sz="1600" dirty="0" err="1">
                <a:latin typeface="Courier New" pitchFamily="49" charset="0"/>
              </a:rPr>
              <a:t>height_in_cm</a:t>
            </a:r>
            <a:r>
              <a:rPr lang="en-US" sz="1600" dirty="0">
                <a:latin typeface="Courier New" pitchFamily="49" charset="0"/>
              </a:rPr>
              <a:t>.</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a:t>
            </a:r>
            <a:r>
              <a:rPr lang="en-US" sz="1600" dirty="0" err="1">
                <a:latin typeface="Courier New" pitchFamily="49" charset="0"/>
              </a:rPr>
              <a:t>height_in_cm</a:t>
            </a:r>
            <a:r>
              <a:rPr lang="en-US" sz="1600" dirty="0">
                <a:latin typeface="Courier New" pitchFamily="49" charset="0"/>
              </a:rPr>
              <a:t> = 160;</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Print </a:t>
            </a:r>
            <a:r>
              <a:rPr lang="en-US" sz="1600" dirty="0" err="1">
                <a:latin typeface="Courier New" pitchFamily="49" charset="0"/>
              </a:rPr>
              <a:t>height_in_cm</a:t>
            </a:r>
            <a:r>
              <a:rPr lang="en-US" sz="1600" dirty="0">
                <a:latin typeface="Courier New" pitchFamily="49" charset="0"/>
              </a:rPr>
              <a:t> to standard output.</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("My height is %d cm.\n", </a:t>
            </a:r>
            <a:r>
              <a:rPr lang="en-US" sz="1600" dirty="0" err="1">
                <a:latin typeface="Courier New" pitchFamily="49" charset="0"/>
              </a:rPr>
              <a:t>height_in_cm</a:t>
            </a:r>
            <a:r>
              <a:rPr lang="en-US" sz="1600" dirty="0">
                <a:latin typeface="Courier New" pitchFamily="49" charset="0"/>
              </a:rPr>
              <a:t>);</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Assign the integer value 200 to </a:t>
            </a:r>
            <a:r>
              <a:rPr lang="en-US" sz="1600" dirty="0" err="1">
                <a:latin typeface="Courier New" pitchFamily="49" charset="0"/>
              </a:rPr>
              <a:t>height_in_cm</a:t>
            </a:r>
            <a:r>
              <a:rPr lang="en-US" sz="1600" dirty="0">
                <a:latin typeface="Courier New" pitchFamily="49" charset="0"/>
              </a:rPr>
              <a:t>.</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a:t>
            </a:r>
            <a:r>
              <a:rPr lang="en-US" sz="1600" dirty="0" err="1">
                <a:latin typeface="Courier New" pitchFamily="49" charset="0"/>
              </a:rPr>
              <a:t>height_in_cm</a:t>
            </a:r>
            <a:r>
              <a:rPr lang="en-US" sz="1600" dirty="0">
                <a:latin typeface="Courier New" pitchFamily="49" charset="0"/>
              </a:rPr>
              <a:t> = 200;</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Print </a:t>
            </a:r>
            <a:r>
              <a:rPr lang="en-US" sz="1600" dirty="0" err="1">
                <a:latin typeface="Courier New" pitchFamily="49" charset="0"/>
              </a:rPr>
              <a:t>height_in_cm</a:t>
            </a:r>
            <a:r>
              <a:rPr lang="en-US" sz="1600" dirty="0">
                <a:latin typeface="Courier New" pitchFamily="49" charset="0"/>
              </a:rPr>
              <a:t> to standard output.</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("My height is %d cm.\n", </a:t>
            </a:r>
            <a:r>
              <a:rPr lang="en-US" sz="1600" dirty="0" err="1">
                <a:latin typeface="Courier New" pitchFamily="49" charset="0"/>
              </a:rPr>
              <a:t>height_in_cm</a:t>
            </a:r>
            <a:r>
              <a:rPr lang="en-US" sz="1600" dirty="0">
                <a:latin typeface="Courier New" pitchFamily="49" charset="0"/>
              </a:rPr>
              <a:t>);</a:t>
            </a:r>
          </a:p>
          <a:p>
            <a:pPr>
              <a:lnSpc>
                <a:spcPct val="60000"/>
              </a:lnSpc>
              <a:buFont typeface="Wingdings" pitchFamily="2" charset="2"/>
              <a:buNone/>
            </a:pPr>
            <a:r>
              <a:rPr lang="en-US" sz="1600" dirty="0">
                <a:latin typeface="Courier New" pitchFamily="49" charset="0"/>
              </a:rPr>
              <a:t>} /* main */</a:t>
            </a:r>
          </a:p>
          <a:p>
            <a:pPr>
              <a:lnSpc>
                <a:spcPct val="60000"/>
              </a:lnSpc>
              <a:buFont typeface="Wingdings" pitchFamily="2" charset="2"/>
              <a:buNone/>
            </a:pPr>
            <a:r>
              <a:rPr lang="en-US" sz="1600" dirty="0">
                <a:latin typeface="Courier New" pitchFamily="49" charset="0"/>
              </a:rPr>
              <a:t>% </a:t>
            </a:r>
            <a:r>
              <a:rPr lang="en-US" sz="1600" b="1" dirty="0" err="1">
                <a:latin typeface="Courier New" pitchFamily="49" charset="0"/>
              </a:rPr>
              <a:t>gcc</a:t>
            </a:r>
            <a:r>
              <a:rPr lang="en-US" sz="1600" b="1" dirty="0">
                <a:latin typeface="Courier New" pitchFamily="49" charset="0"/>
              </a:rPr>
              <a:t> -o change </a:t>
            </a:r>
            <a:r>
              <a:rPr lang="en-US" sz="1600" b="1" dirty="0" err="1">
                <a:latin typeface="Courier New" pitchFamily="49" charset="0"/>
              </a:rPr>
              <a:t>change.c</a:t>
            </a:r>
            <a:endParaRPr lang="en-US" sz="1600" b="1" dirty="0">
              <a:latin typeface="Courier New" pitchFamily="49" charset="0"/>
            </a:endParaRPr>
          </a:p>
          <a:p>
            <a:pPr>
              <a:lnSpc>
                <a:spcPct val="60000"/>
              </a:lnSpc>
              <a:buFont typeface="Wingdings" pitchFamily="2" charset="2"/>
              <a:buNone/>
            </a:pPr>
            <a:r>
              <a:rPr lang="en-US" sz="1600" dirty="0">
                <a:latin typeface="Courier New" pitchFamily="49" charset="0"/>
              </a:rPr>
              <a:t>% </a:t>
            </a:r>
            <a:r>
              <a:rPr lang="en-US" sz="1600" b="1" dirty="0">
                <a:latin typeface="Courier New" pitchFamily="49" charset="0"/>
              </a:rPr>
              <a:t>change</a:t>
            </a:r>
          </a:p>
          <a:p>
            <a:pPr>
              <a:lnSpc>
                <a:spcPct val="60000"/>
              </a:lnSpc>
              <a:buFont typeface="Wingdings" pitchFamily="2" charset="2"/>
              <a:buNone/>
            </a:pPr>
            <a:r>
              <a:rPr lang="en-US" sz="1600" dirty="0">
                <a:latin typeface="Courier New" pitchFamily="49" charset="0"/>
              </a:rPr>
              <a:t>My height is 160 cm.</a:t>
            </a:r>
          </a:p>
          <a:p>
            <a:pPr>
              <a:lnSpc>
                <a:spcPct val="60000"/>
              </a:lnSpc>
              <a:buFont typeface="Wingdings" pitchFamily="2" charset="2"/>
              <a:buNone/>
            </a:pPr>
            <a:r>
              <a:rPr lang="en-US" sz="1600" dirty="0">
                <a:latin typeface="Courier New" pitchFamily="49" charset="0"/>
              </a:rPr>
              <a:t>My height is 200 cm.</a:t>
            </a:r>
          </a:p>
        </p:txBody>
      </p:sp>
      <p:sp>
        <p:nvSpPr>
          <p:cNvPr id="431106" name="Rectangle 2"/>
          <p:cNvSpPr>
            <a:spLocks noGrp="1" noChangeArrowheads="1"/>
          </p:cNvSpPr>
          <p:nvPr>
            <p:ph type="title"/>
          </p:nvPr>
        </p:nvSpPr>
        <p:spPr/>
        <p:txBody>
          <a:bodyPr/>
          <a:lstStyle/>
          <a:p>
            <a:r>
              <a:rPr lang="en-US" sz="2800"/>
              <a:t>Changing a Variable’s Contents: Example #2</a:t>
            </a:r>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96B2030-ABC8-41F0-A69A-C34AAD9B1563}" type="slidenum">
              <a:rPr lang="en-US"/>
              <a:pPr/>
              <a:t>28</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33155" name="Rectangle 3"/>
          <p:cNvSpPr>
            <a:spLocks noGrp="1" noChangeArrowheads="1"/>
          </p:cNvSpPr>
          <p:nvPr>
            <p:ph type="body" idx="1"/>
          </p:nvPr>
        </p:nvSpPr>
        <p:spPr/>
        <p:txBody>
          <a:bodyPr/>
          <a:lstStyle/>
          <a:p>
            <a:pPr>
              <a:lnSpc>
                <a:spcPct val="60000"/>
              </a:lnSpc>
              <a:buFont typeface="Wingdings" pitchFamily="2" charset="2"/>
              <a:buNone/>
            </a:pPr>
            <a:r>
              <a:rPr lang="en-US" sz="2000" dirty="0">
                <a:latin typeface="Courier New" pitchFamily="49" charset="0"/>
              </a:rPr>
              <a:t>% </a:t>
            </a:r>
            <a:r>
              <a:rPr lang="en-US" sz="2000" b="1" dirty="0">
                <a:latin typeface="Courier New" pitchFamily="49" charset="0"/>
              </a:rPr>
              <a:t>cat </a:t>
            </a:r>
            <a:r>
              <a:rPr lang="en-US" sz="2000" b="1" dirty="0" err="1">
                <a:latin typeface="Courier New" pitchFamily="49" charset="0"/>
              </a:rPr>
              <a:t>change.c</a:t>
            </a:r>
            <a:endParaRPr lang="en-US" sz="2000" dirty="0">
              <a:latin typeface="Courier New" pitchFamily="49" charset="0"/>
            </a:endParaRPr>
          </a:p>
          <a:p>
            <a:pPr>
              <a:lnSpc>
                <a:spcPct val="60000"/>
              </a:lnSpc>
              <a:buFont typeface="Wingdings" pitchFamily="2" charset="2"/>
              <a:buNone/>
            </a:pPr>
            <a:r>
              <a:rPr lang="en-US" sz="2000" dirty="0">
                <a:latin typeface="Courier New" pitchFamily="49" charset="0"/>
              </a:rPr>
              <a:t>#include &lt;</a:t>
            </a:r>
            <a:r>
              <a:rPr lang="en-US" sz="2000" dirty="0" err="1">
                <a:latin typeface="Courier New" pitchFamily="49" charset="0"/>
              </a:rPr>
              <a:t>stdio.h</a:t>
            </a:r>
            <a:r>
              <a:rPr lang="en-US" sz="2000" dirty="0">
                <a:latin typeface="Courier New" pitchFamily="49" charset="0"/>
              </a:rPr>
              <a:t>&gt;</a:t>
            </a:r>
          </a:p>
          <a:p>
            <a:pPr>
              <a:lnSpc>
                <a:spcPct val="60000"/>
              </a:lnSpc>
              <a:buFont typeface="Wingdings" pitchFamily="2" charset="2"/>
              <a:buNone/>
            </a:pPr>
            <a:endParaRPr lang="en-US" sz="2000" dirty="0">
              <a:latin typeface="Courier New" pitchFamily="49" charset="0"/>
            </a:endParaRPr>
          </a:p>
          <a:p>
            <a:pPr>
              <a:lnSpc>
                <a:spcPct val="60000"/>
              </a:lnSpc>
              <a:buFont typeface="Wingdings" pitchFamily="2" charset="2"/>
              <a:buNone/>
            </a:pPr>
            <a:r>
              <a:rPr lang="en-US" sz="2000" dirty="0" err="1">
                <a:latin typeface="Courier New" pitchFamily="49" charset="0"/>
              </a:rPr>
              <a:t>int</a:t>
            </a:r>
            <a:r>
              <a:rPr lang="en-US" sz="2000" dirty="0">
                <a:latin typeface="Courier New" pitchFamily="49" charset="0"/>
              </a:rPr>
              <a:t> main ()</a:t>
            </a:r>
          </a:p>
          <a:p>
            <a:pPr>
              <a:lnSpc>
                <a:spcPct val="60000"/>
              </a:lnSpc>
              <a:buFont typeface="Wingdings" pitchFamily="2" charset="2"/>
              <a:buNone/>
            </a:pPr>
            <a:r>
              <a:rPr lang="en-US" sz="2000" dirty="0">
                <a:latin typeface="Courier New" pitchFamily="49" charset="0"/>
              </a:rPr>
              <a:t>{ /* main */</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int</a:t>
            </a: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a:t>
            </a:r>
          </a:p>
          <a:p>
            <a:pPr>
              <a:lnSpc>
                <a:spcPct val="60000"/>
              </a:lnSpc>
              <a:buFont typeface="Wingdings" pitchFamily="2" charset="2"/>
              <a:buNone/>
            </a:pPr>
            <a:endParaRPr lang="en-US" sz="2000" dirty="0">
              <a:latin typeface="Courier New" pitchFamily="49" charset="0"/>
            </a:endParaRP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 = 160;</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("My height is %d cm.\n", </a:t>
            </a:r>
            <a:r>
              <a:rPr lang="en-US" sz="2000" dirty="0" err="1">
                <a:latin typeface="Courier New" pitchFamily="49" charset="0"/>
              </a:rPr>
              <a:t>height_in_cm</a:t>
            </a:r>
            <a:r>
              <a:rPr lang="en-US" sz="2000" dirty="0">
                <a:latin typeface="Courier New" pitchFamily="49" charset="0"/>
              </a:rPr>
              <a:t>);</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 = 200;</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("My height is %d cm.\n", </a:t>
            </a:r>
            <a:r>
              <a:rPr lang="en-US" sz="2000" dirty="0" err="1">
                <a:latin typeface="Courier New" pitchFamily="49" charset="0"/>
              </a:rPr>
              <a:t>height_in_cm</a:t>
            </a:r>
            <a:r>
              <a:rPr lang="en-US" sz="2000" dirty="0">
                <a:latin typeface="Courier New" pitchFamily="49" charset="0"/>
              </a:rPr>
              <a:t>);</a:t>
            </a:r>
          </a:p>
          <a:p>
            <a:pPr>
              <a:lnSpc>
                <a:spcPct val="60000"/>
              </a:lnSpc>
              <a:buFont typeface="Wingdings" pitchFamily="2" charset="2"/>
              <a:buNone/>
            </a:pPr>
            <a:r>
              <a:rPr lang="en-US" sz="2000" dirty="0">
                <a:latin typeface="Courier New" pitchFamily="49" charset="0"/>
              </a:rPr>
              <a:t>} /* main */</a:t>
            </a:r>
          </a:p>
          <a:p>
            <a:pPr>
              <a:lnSpc>
                <a:spcPct val="60000"/>
              </a:lnSpc>
              <a:buFont typeface="Wingdings" pitchFamily="2" charset="2"/>
              <a:buNone/>
            </a:pPr>
            <a:r>
              <a:rPr lang="en-US" sz="2000" dirty="0">
                <a:latin typeface="Courier New" pitchFamily="49" charset="0"/>
              </a:rPr>
              <a:t>% </a:t>
            </a:r>
            <a:r>
              <a:rPr lang="en-US" sz="2000" b="1" dirty="0" err="1">
                <a:latin typeface="Courier New" pitchFamily="49" charset="0"/>
              </a:rPr>
              <a:t>gcc</a:t>
            </a:r>
            <a:r>
              <a:rPr lang="en-US" sz="2000" b="1" dirty="0">
                <a:latin typeface="Courier New" pitchFamily="49" charset="0"/>
              </a:rPr>
              <a:t> -o change </a:t>
            </a:r>
            <a:r>
              <a:rPr lang="en-US" sz="2000" b="1" dirty="0" err="1">
                <a:latin typeface="Courier New" pitchFamily="49" charset="0"/>
              </a:rPr>
              <a:t>change.c</a:t>
            </a:r>
            <a:endParaRPr lang="en-US" sz="2000" b="1" dirty="0">
              <a:latin typeface="Courier New" pitchFamily="49" charset="0"/>
            </a:endParaRPr>
          </a:p>
          <a:p>
            <a:pPr>
              <a:lnSpc>
                <a:spcPct val="60000"/>
              </a:lnSpc>
              <a:buFont typeface="Wingdings" pitchFamily="2" charset="2"/>
              <a:buNone/>
            </a:pPr>
            <a:r>
              <a:rPr lang="en-US" sz="2000" dirty="0">
                <a:latin typeface="Courier New" pitchFamily="49" charset="0"/>
              </a:rPr>
              <a:t>% </a:t>
            </a:r>
            <a:r>
              <a:rPr lang="en-US" sz="2000" b="1" dirty="0">
                <a:latin typeface="Courier New" pitchFamily="49" charset="0"/>
              </a:rPr>
              <a:t>change</a:t>
            </a:r>
          </a:p>
          <a:p>
            <a:pPr>
              <a:lnSpc>
                <a:spcPct val="60000"/>
              </a:lnSpc>
              <a:buFont typeface="Wingdings" pitchFamily="2" charset="2"/>
              <a:buNone/>
            </a:pPr>
            <a:r>
              <a:rPr lang="en-US" sz="2000" dirty="0">
                <a:latin typeface="Courier New" pitchFamily="49" charset="0"/>
              </a:rPr>
              <a:t>My height is 160 cm.</a:t>
            </a:r>
          </a:p>
          <a:p>
            <a:pPr>
              <a:lnSpc>
                <a:spcPct val="60000"/>
              </a:lnSpc>
              <a:buFont typeface="Wingdings" pitchFamily="2" charset="2"/>
              <a:buNone/>
            </a:pPr>
            <a:r>
              <a:rPr lang="en-US" sz="2000" dirty="0">
                <a:latin typeface="Courier New" pitchFamily="49" charset="0"/>
              </a:rPr>
              <a:t>My height is 200 cm.</a:t>
            </a:r>
          </a:p>
          <a:p>
            <a:pPr>
              <a:lnSpc>
                <a:spcPct val="60000"/>
              </a:lnSpc>
              <a:buFont typeface="Wingdings" pitchFamily="2" charset="2"/>
              <a:buNone/>
            </a:pPr>
            <a:endParaRPr lang="en-US" sz="2000" dirty="0">
              <a:latin typeface="Times New Roman" panose="02020603050405020304" pitchFamily="18" charset="0"/>
              <a:cs typeface="Times New Roman" panose="02020603050405020304" pitchFamily="18" charset="0"/>
            </a:endParaRPr>
          </a:p>
          <a:p>
            <a:pPr>
              <a:spcBef>
                <a:spcPts val="600"/>
              </a:spcBef>
              <a:buFont typeface="Wingdings" pitchFamily="2" charset="2"/>
              <a:buNone/>
            </a:pPr>
            <a:r>
              <a:rPr lang="en-US" dirty="0">
                <a:latin typeface="Times New Roman" panose="02020603050405020304" pitchFamily="18" charset="0"/>
                <a:cs typeface="Times New Roman" panose="02020603050405020304" pitchFamily="18" charset="0"/>
              </a:rPr>
              <a:t>Remember, a program is a collection of data and a   </a:t>
            </a:r>
            <a:r>
              <a:rPr lang="en-US" b="1" u="sng" dirty="0">
                <a:latin typeface="Times New Roman" panose="02020603050405020304" pitchFamily="18" charset="0"/>
                <a:cs typeface="Times New Roman" panose="02020603050405020304" pitchFamily="18" charset="0"/>
              </a:rPr>
              <a:t>SEQUENCE of actions</a:t>
            </a:r>
            <a:r>
              <a:rPr lang="en-US" dirty="0">
                <a:latin typeface="Times New Roman" panose="02020603050405020304" pitchFamily="18" charset="0"/>
                <a:cs typeface="Times New Roman" panose="02020603050405020304" pitchFamily="18" charset="0"/>
              </a:rPr>
              <a:t>.</a:t>
            </a:r>
          </a:p>
        </p:txBody>
      </p:sp>
      <p:sp>
        <p:nvSpPr>
          <p:cNvPr id="433154" name="Rectangle 2"/>
          <p:cNvSpPr>
            <a:spLocks noGrp="1" noChangeArrowheads="1"/>
          </p:cNvSpPr>
          <p:nvPr>
            <p:ph type="title"/>
          </p:nvPr>
        </p:nvSpPr>
        <p:spPr/>
        <p:txBody>
          <a:bodyPr/>
          <a:lstStyle/>
          <a:p>
            <a:r>
              <a:rPr lang="en-US" sz="2800"/>
              <a:t>The Same Source Code without Comments</a:t>
            </a:r>
          </a:p>
        </p:txBody>
      </p:sp>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30E6074-D9BE-49F5-B0AC-387C16DA3130}" type="slidenum">
              <a:rPr lang="en-US"/>
              <a:pPr/>
              <a:t>29</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79235" name="Rectangle 3"/>
          <p:cNvSpPr>
            <a:spLocks noGrp="1" noChangeArrowheads="1"/>
          </p:cNvSpPr>
          <p:nvPr>
            <p:ph type="body" idx="1"/>
          </p:nvPr>
        </p:nvSpPr>
        <p:spPr/>
        <p:txBody>
          <a:bodyPr/>
          <a:lstStyle/>
          <a:p>
            <a:pPr>
              <a:buFont typeface="Wingdings" pitchFamily="2" charset="2"/>
              <a:buNone/>
            </a:pPr>
            <a:r>
              <a:rPr lang="en-US" dirty="0"/>
              <a:t>There are three ways to set the value of a variable:</a:t>
            </a:r>
          </a:p>
          <a:p>
            <a:r>
              <a:rPr lang="en-US" dirty="0"/>
              <a:t>assignment;</a:t>
            </a:r>
          </a:p>
          <a:p>
            <a:r>
              <a:rPr lang="en-US" b="1" u="sng" dirty="0"/>
              <a:t>initialization</a:t>
            </a:r>
            <a:r>
              <a:rPr lang="en-US" dirty="0"/>
              <a:t>;</a:t>
            </a:r>
          </a:p>
          <a:p>
            <a:r>
              <a:rPr lang="en-US" dirty="0"/>
              <a:t>input.</a:t>
            </a:r>
          </a:p>
        </p:txBody>
      </p:sp>
      <p:sp>
        <p:nvSpPr>
          <p:cNvPr id="479234" name="Rectangle 2"/>
          <p:cNvSpPr>
            <a:spLocks noGrp="1" noChangeArrowheads="1"/>
          </p:cNvSpPr>
          <p:nvPr>
            <p:ph type="title"/>
          </p:nvPr>
        </p:nvSpPr>
        <p:spPr/>
        <p:txBody>
          <a:bodyPr/>
          <a:lstStyle/>
          <a:p>
            <a:r>
              <a:rPr lang="en-US" sz="2800"/>
              <a:t>Setting the Value of a Variable</a:t>
            </a:r>
          </a:p>
        </p:txBody>
      </p:sp>
    </p:spTree>
    <p:custDataLst>
      <p:tags r:id="rId1"/>
    </p:custDataLst>
    <p:extLst>
      <p:ext uri="{BB962C8B-B14F-4D97-AF65-F5344CB8AC3E}">
        <p14:creationId xmlns:p14="http://schemas.microsoft.com/office/powerpoint/2010/main" val="169308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031F42E-8E4E-4715-97C8-FD9F8AD7A852}" type="slidenum">
              <a:rPr lang="en-US"/>
              <a:pPr/>
              <a:t>3</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526339" name="Rectangle 3"/>
          <p:cNvSpPr>
            <a:spLocks noGrp="1" noChangeArrowheads="1"/>
          </p:cNvSpPr>
          <p:nvPr>
            <p:ph type="body" idx="1"/>
          </p:nvPr>
        </p:nvSpPr>
        <p:spPr/>
        <p:txBody>
          <a:bodyPr/>
          <a:lstStyle/>
          <a:p>
            <a:pPr>
              <a:buNone/>
            </a:pPr>
            <a:r>
              <a:rPr lang="en-US" dirty="0"/>
              <a:t>A </a:t>
            </a:r>
            <a:r>
              <a:rPr lang="en-US" b="1" i="1" u="sng" dirty="0"/>
              <a:t>variable</a:t>
            </a:r>
            <a:r>
              <a:rPr lang="en-US" i="1" dirty="0"/>
              <a:t> </a:t>
            </a:r>
            <a:r>
              <a:rPr lang="en-US" dirty="0"/>
              <a:t>is an </a:t>
            </a:r>
            <a:r>
              <a:rPr lang="en-US" b="1" u="sng" dirty="0"/>
              <a:t>association</a:t>
            </a:r>
            <a:r>
              <a:rPr lang="en-US" dirty="0"/>
              <a:t> among:</a:t>
            </a:r>
          </a:p>
          <a:p>
            <a:r>
              <a:rPr lang="en-US" dirty="0"/>
              <a:t>a </a:t>
            </a:r>
            <a:r>
              <a:rPr lang="en-US" b="1" u="sng" dirty="0"/>
              <a:t>name</a:t>
            </a:r>
            <a:r>
              <a:rPr lang="en-US" dirty="0"/>
              <a:t>,</a:t>
            </a:r>
          </a:p>
          <a:p>
            <a:r>
              <a:rPr lang="en-US" dirty="0"/>
              <a:t>an </a:t>
            </a:r>
            <a:r>
              <a:rPr lang="en-US" b="1" u="sng" dirty="0"/>
              <a:t>address</a:t>
            </a:r>
            <a:r>
              <a:rPr lang="en-US" dirty="0"/>
              <a:t>,                                                                          and</a:t>
            </a:r>
          </a:p>
          <a:p>
            <a:r>
              <a:rPr lang="en-US" dirty="0"/>
              <a:t>a </a:t>
            </a:r>
            <a:r>
              <a:rPr lang="en-US" b="1" u="sng" dirty="0"/>
              <a:t>data type</a:t>
            </a:r>
            <a:r>
              <a:rPr lang="en-US" dirty="0"/>
              <a:t>.</a:t>
            </a:r>
          </a:p>
          <a:p>
            <a:pPr>
              <a:lnSpc>
                <a:spcPct val="90000"/>
              </a:lnSpc>
            </a:pPr>
            <a:endParaRPr lang="en-US" dirty="0"/>
          </a:p>
        </p:txBody>
      </p:sp>
      <p:sp>
        <p:nvSpPr>
          <p:cNvPr id="526338" name="Rectangle 2"/>
          <p:cNvSpPr>
            <a:spLocks noGrp="1" noChangeArrowheads="1"/>
          </p:cNvSpPr>
          <p:nvPr>
            <p:ph type="title"/>
          </p:nvPr>
        </p:nvSpPr>
        <p:spPr/>
        <p:txBody>
          <a:bodyPr/>
          <a:lstStyle/>
          <a:p>
            <a:r>
              <a:rPr lang="en-US" sz="2800"/>
              <a:t>What is a Variable?</a:t>
            </a: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29A3EE2-F10D-4CFF-BA12-62300823342C}" type="slidenum">
              <a:rPr lang="en-US"/>
              <a:pPr/>
              <a:t>30</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34179" name="Rectangle 3"/>
          <p:cNvSpPr>
            <a:spLocks noGrp="1" noChangeArrowheads="1"/>
          </p:cNvSpPr>
          <p:nvPr>
            <p:ph type="body" idx="1"/>
          </p:nvPr>
        </p:nvSpPr>
        <p:spPr/>
        <p:txBody>
          <a:bodyPr/>
          <a:lstStyle/>
          <a:p>
            <a:pPr>
              <a:buFont typeface="Wingdings" pitchFamily="2" charset="2"/>
              <a:buNone/>
            </a:pPr>
            <a:r>
              <a:rPr lang="en-US" dirty="0"/>
              <a:t>To </a:t>
            </a:r>
            <a:r>
              <a:rPr lang="en-US" b="1" i="1" u="sng" dirty="0"/>
              <a:t>initialize</a:t>
            </a:r>
            <a:r>
              <a:rPr lang="en-US" dirty="0"/>
              <a:t> a variable means                                                     to declare it and assign it a value in the same statement:</a:t>
            </a:r>
          </a:p>
          <a:p>
            <a:pPr>
              <a:buFont typeface="Wingdings" pitchFamily="2" charset="2"/>
              <a:buNone/>
            </a:pPr>
            <a:r>
              <a:rPr lang="en-US" dirty="0">
                <a:latin typeface="Courier New" pitchFamily="49" charset="0"/>
              </a:rPr>
              <a:t>				</a:t>
            </a:r>
            <a:r>
              <a:rPr lang="en-US" dirty="0" err="1">
                <a:latin typeface="Courier New" pitchFamily="49" charset="0"/>
              </a:rPr>
              <a:t>int</a:t>
            </a:r>
            <a:r>
              <a:rPr lang="en-US" dirty="0">
                <a:latin typeface="Courier New" pitchFamily="49" charset="0"/>
              </a:rPr>
              <a:t> x = 5;</a:t>
            </a:r>
          </a:p>
          <a:p>
            <a:pPr>
              <a:buFont typeface="Wingdings" pitchFamily="2" charset="2"/>
              <a:buNone/>
            </a:pPr>
            <a:r>
              <a:rPr lang="en-US" dirty="0"/>
              <a:t>This statement is </a:t>
            </a:r>
            <a:r>
              <a:rPr lang="en-US" b="1" u="sng" dirty="0"/>
              <a:t>EXACTLY THE SAME</a:t>
            </a:r>
            <a:r>
              <a:rPr lang="en-US" dirty="0"/>
              <a:t> as              declaring</a:t>
            </a:r>
            <a:r>
              <a:rPr lang="en-US" dirty="0">
                <a:latin typeface="Courier New" panose="02070309020205020404" pitchFamily="49" charset="0"/>
                <a:cs typeface="Courier New" panose="02070309020205020404" pitchFamily="49" charset="0"/>
              </a:rPr>
              <a:t> </a:t>
            </a:r>
            <a:r>
              <a:rPr lang="en-US" dirty="0">
                <a:latin typeface="Courier New" pitchFamily="49" charset="0"/>
              </a:rPr>
              <a:t>x</a:t>
            </a:r>
            <a:r>
              <a:rPr lang="en-US" dirty="0">
                <a:latin typeface="Courier New" panose="02070309020205020404" pitchFamily="49" charset="0"/>
                <a:cs typeface="Courier New" panose="02070309020205020404" pitchFamily="49" charset="0"/>
              </a:rPr>
              <a:t> </a:t>
            </a:r>
            <a:r>
              <a:rPr lang="en-US" dirty="0"/>
              <a:t>in the declaration section, and then </a:t>
            </a:r>
            <a:r>
              <a:rPr lang="en-US" b="1" u="sng" dirty="0"/>
              <a:t>IMMEDIATELY</a:t>
            </a:r>
            <a:r>
              <a:rPr lang="en-US" dirty="0"/>
              <a:t> assigning it 5 at the beginning of          the execution section.</a:t>
            </a:r>
          </a:p>
          <a:p>
            <a:pPr>
              <a:buFont typeface="Wingdings" pitchFamily="2" charset="2"/>
              <a:buNone/>
            </a:pPr>
            <a:r>
              <a:rPr lang="en-US" dirty="0"/>
              <a:t>For example:</a:t>
            </a:r>
          </a:p>
          <a:p>
            <a:pPr>
              <a:buFont typeface="Wingdings" pitchFamily="2" charset="2"/>
              <a:buNone/>
            </a:pPr>
            <a:r>
              <a:rPr lang="en-US" dirty="0">
                <a:latin typeface="Courier New" pitchFamily="49" charset="0"/>
              </a:rPr>
              <a:t>				</a:t>
            </a:r>
            <a:r>
              <a:rPr lang="en-US" dirty="0" err="1">
                <a:latin typeface="Courier New" pitchFamily="49" charset="0"/>
              </a:rPr>
              <a:t>int</a:t>
            </a:r>
            <a:r>
              <a:rPr lang="en-US" dirty="0">
                <a:latin typeface="Courier New" pitchFamily="49" charset="0"/>
              </a:rPr>
              <a:t> x;</a:t>
            </a:r>
          </a:p>
          <a:p>
            <a:pPr>
              <a:buFont typeface="Wingdings" pitchFamily="2" charset="2"/>
              <a:buNone/>
            </a:pPr>
            <a:r>
              <a:rPr lang="en-US" dirty="0">
                <a:latin typeface="Courier New" pitchFamily="49" charset="0"/>
              </a:rPr>
              <a:t>				x = 5;</a:t>
            </a:r>
          </a:p>
          <a:p>
            <a:pPr>
              <a:buFont typeface="Wingdings" pitchFamily="2" charset="2"/>
              <a:buNone/>
            </a:pPr>
            <a:r>
              <a:rPr lang="en-US" dirty="0">
                <a:latin typeface="Times New Roman" panose="02020603050405020304" pitchFamily="18" charset="0"/>
                <a:cs typeface="Times New Roman" panose="02020603050405020304" pitchFamily="18" charset="0"/>
              </a:rPr>
              <a:t>means </a:t>
            </a:r>
            <a:r>
              <a:rPr lang="en-US" b="1" u="sng" dirty="0">
                <a:latin typeface="Times New Roman" panose="02020603050405020304" pitchFamily="18" charset="0"/>
                <a:cs typeface="Times New Roman" panose="02020603050405020304" pitchFamily="18" charset="0"/>
              </a:rPr>
              <a:t>EXACTLY THE SAME</a:t>
            </a:r>
            <a:r>
              <a:rPr lang="en-US" dirty="0">
                <a:latin typeface="Times New Roman" panose="02020603050405020304" pitchFamily="18" charset="0"/>
                <a:cs typeface="Times New Roman" panose="02020603050405020304" pitchFamily="18" charset="0"/>
              </a:rPr>
              <a:t> as:</a:t>
            </a:r>
          </a:p>
          <a:p>
            <a:pPr>
              <a:buFont typeface="Wingdings" pitchFamily="2" charset="2"/>
              <a:buNone/>
            </a:pPr>
            <a:r>
              <a:rPr lang="en-US" dirty="0">
                <a:latin typeface="Courier New" pitchFamily="49" charset="0"/>
              </a:rPr>
              <a:t>				int x = 5;</a:t>
            </a:r>
            <a:endParaRPr lang="en-US" dirty="0"/>
          </a:p>
        </p:txBody>
      </p:sp>
      <p:sp>
        <p:nvSpPr>
          <p:cNvPr id="434178" name="Rectangle 2"/>
          <p:cNvSpPr>
            <a:spLocks noGrp="1" noChangeArrowheads="1"/>
          </p:cNvSpPr>
          <p:nvPr>
            <p:ph type="title"/>
          </p:nvPr>
        </p:nvSpPr>
        <p:spPr/>
        <p:txBody>
          <a:bodyPr/>
          <a:lstStyle/>
          <a:p>
            <a:r>
              <a:rPr lang="en-US" sz="2800"/>
              <a:t>Variable Initialization</a:t>
            </a:r>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9976FE8-1FC8-4F59-A14B-66D306627F0E}" type="slidenum">
              <a:rPr lang="en-US"/>
              <a:pPr/>
              <a:t>31</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39299" name="Rectangle 3"/>
          <p:cNvSpPr>
            <a:spLocks noGrp="1" noChangeArrowheads="1"/>
          </p:cNvSpPr>
          <p:nvPr>
            <p:ph type="body" idx="1"/>
          </p:nvPr>
        </p:nvSpPr>
        <p:spPr/>
        <p:txBody>
          <a:bodyPr/>
          <a:lstStyle/>
          <a:p>
            <a:pPr>
              <a:lnSpc>
                <a:spcPct val="80000"/>
              </a:lnSpc>
              <a:buFont typeface="Wingdings" pitchFamily="2" charset="2"/>
              <a:buNone/>
            </a:pPr>
            <a:r>
              <a:rPr lang="en-US" sz="1600" dirty="0">
                <a:latin typeface="Courier New" pitchFamily="49" charset="0"/>
              </a:rPr>
              <a:t>% </a:t>
            </a:r>
            <a:r>
              <a:rPr lang="en-US" sz="1600" b="1" dirty="0">
                <a:latin typeface="Courier New" pitchFamily="49" charset="0"/>
              </a:rPr>
              <a:t>cat </a:t>
            </a:r>
            <a:r>
              <a:rPr lang="en-US" sz="1600" b="1" dirty="0" err="1">
                <a:latin typeface="Courier New" pitchFamily="49" charset="0"/>
              </a:rPr>
              <a:t>initialize.c</a:t>
            </a:r>
            <a:endParaRPr lang="en-US" sz="1600" b="1" dirty="0">
              <a:latin typeface="Courier New" pitchFamily="49" charset="0"/>
            </a:endParaRPr>
          </a:p>
          <a:p>
            <a:pPr>
              <a:lnSpc>
                <a:spcPct val="60000"/>
              </a:lnSpc>
              <a:buFont typeface="Wingdings" pitchFamily="2" charset="2"/>
              <a:buNone/>
            </a:pPr>
            <a:r>
              <a:rPr lang="en-US" sz="1600" dirty="0">
                <a:latin typeface="Courier New" pitchFamily="49" charset="0"/>
              </a:rPr>
              <a:t>/*</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Program: initialize                   ***</a:t>
            </a:r>
          </a:p>
          <a:p>
            <a:pPr>
              <a:lnSpc>
                <a:spcPct val="60000"/>
              </a:lnSpc>
              <a:buFont typeface="Wingdings" pitchFamily="2" charset="2"/>
              <a:buNone/>
            </a:pPr>
            <a:r>
              <a:rPr lang="en-US" sz="1600" dirty="0">
                <a:latin typeface="Courier New" pitchFamily="49" charset="0"/>
              </a:rPr>
              <a:t> *** Author: Henry Neeman (hneeman@ou.edu) ***</a:t>
            </a:r>
          </a:p>
          <a:p>
            <a:pPr>
              <a:lnSpc>
                <a:spcPct val="60000"/>
              </a:lnSpc>
              <a:buFont typeface="Wingdings" pitchFamily="2" charset="2"/>
              <a:buNone/>
            </a:pPr>
            <a:r>
              <a:rPr lang="en-US" sz="1600" dirty="0">
                <a:latin typeface="Courier New" pitchFamily="49" charset="0"/>
              </a:rPr>
              <a:t> *** Course: CS 1313 010 Fall 2024         ***</a:t>
            </a:r>
          </a:p>
          <a:p>
            <a:pPr>
              <a:lnSpc>
                <a:spcPct val="60000"/>
              </a:lnSpc>
              <a:buFont typeface="Wingdings" pitchFamily="2" charset="2"/>
              <a:buNone/>
            </a:pPr>
            <a:r>
              <a:rPr lang="en-US" sz="1600" dirty="0">
                <a:latin typeface="Courier New" pitchFamily="49" charset="0"/>
              </a:rPr>
              <a:t> *** Lab: Sec 014 Fridays 1:00pm           ***</a:t>
            </a:r>
          </a:p>
          <a:p>
            <a:pPr>
              <a:lnSpc>
                <a:spcPct val="60000"/>
              </a:lnSpc>
              <a:buFont typeface="Wingdings" pitchFamily="2" charset="2"/>
              <a:buNone/>
            </a:pPr>
            <a:r>
              <a:rPr lang="en-US" sz="1600" dirty="0">
                <a:latin typeface="Courier New" pitchFamily="49" charset="0"/>
              </a:rPr>
              <a:t> *** Description: Declares/initializes and ***</a:t>
            </a:r>
          </a:p>
          <a:p>
            <a:pPr>
              <a:lnSpc>
                <a:spcPct val="60000"/>
              </a:lnSpc>
              <a:buFont typeface="Wingdings" pitchFamily="2" charset="2"/>
              <a:buNone/>
            </a:pPr>
            <a:r>
              <a:rPr lang="en-US" sz="1600" dirty="0">
                <a:latin typeface="Courier New" pitchFamily="49" charset="0"/>
              </a:rPr>
              <a:t> *** outputs a variable.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#include &lt;</a:t>
            </a:r>
            <a:r>
              <a:rPr lang="en-US" sz="1600" dirty="0" err="1">
                <a:latin typeface="Courier New" pitchFamily="49" charset="0"/>
              </a:rPr>
              <a:t>stdio.h</a:t>
            </a:r>
            <a:r>
              <a:rPr lang="en-US" sz="1600" dirty="0">
                <a:latin typeface="Courier New" pitchFamily="49" charset="0"/>
              </a:rPr>
              <a:t>&gt;</a:t>
            </a:r>
          </a:p>
          <a:p>
            <a:pPr>
              <a:lnSpc>
                <a:spcPct val="80000"/>
              </a:lnSpc>
              <a:buFont typeface="Wingdings" pitchFamily="2" charset="2"/>
              <a:buNone/>
            </a:pPr>
            <a:endParaRPr lang="en-US" sz="1600" dirty="0">
              <a:latin typeface="Courier New" pitchFamily="49" charset="0"/>
            </a:endParaRPr>
          </a:p>
          <a:p>
            <a:pPr>
              <a:lnSpc>
                <a:spcPct val="30000"/>
              </a:lnSpc>
              <a:buFont typeface="Wingdings" pitchFamily="2" charset="2"/>
              <a:buNone/>
            </a:pPr>
            <a:r>
              <a:rPr lang="en-US" sz="1600" dirty="0" err="1">
                <a:latin typeface="Courier New" pitchFamily="49" charset="0"/>
              </a:rPr>
              <a:t>int</a:t>
            </a:r>
            <a:r>
              <a:rPr lang="en-US" sz="1600" dirty="0">
                <a:latin typeface="Courier New" pitchFamily="49" charset="0"/>
              </a:rPr>
              <a:t> main ()</a:t>
            </a:r>
          </a:p>
          <a:p>
            <a:pPr>
              <a:lnSpc>
                <a:spcPct val="60000"/>
              </a:lnSpc>
              <a:buFont typeface="Wingdings" pitchFamily="2" charset="2"/>
              <a:buNone/>
            </a:pPr>
            <a:r>
              <a:rPr lang="en-US" sz="1600" dirty="0">
                <a:latin typeface="Courier New" pitchFamily="49" charset="0"/>
              </a:rPr>
              <a:t>{ /* main */</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 Declaration section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 Local variables *</a:t>
            </a:r>
          </a:p>
          <a:p>
            <a:pPr>
              <a:lnSpc>
                <a:spcPct val="6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 </a:t>
            </a:r>
            <a:r>
              <a:rPr lang="en-US" sz="1600" dirty="0" err="1">
                <a:latin typeface="Courier New" pitchFamily="49" charset="0"/>
              </a:rPr>
              <a:t>height_in_cm</a:t>
            </a:r>
            <a:r>
              <a:rPr lang="en-US" sz="1600" dirty="0">
                <a:latin typeface="Courier New" pitchFamily="49" charset="0"/>
              </a:rPr>
              <a:t>: my height in cm</a:t>
            </a:r>
          </a:p>
          <a:p>
            <a:pPr>
              <a:lnSpc>
                <a:spcPct val="5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height_in_cm</a:t>
            </a:r>
            <a:r>
              <a:rPr lang="en-US" sz="1600" dirty="0">
                <a:latin typeface="Courier New" pitchFamily="49" charset="0"/>
              </a:rPr>
              <a:t> = 160;</a:t>
            </a:r>
          </a:p>
        </p:txBody>
      </p:sp>
      <p:sp>
        <p:nvSpPr>
          <p:cNvPr id="439298" name="Rectangle 2"/>
          <p:cNvSpPr>
            <a:spLocks noGrp="1" noChangeArrowheads="1"/>
          </p:cNvSpPr>
          <p:nvPr>
            <p:ph type="title"/>
          </p:nvPr>
        </p:nvSpPr>
        <p:spPr/>
        <p:txBody>
          <a:bodyPr/>
          <a:lstStyle/>
          <a:p>
            <a:r>
              <a:rPr lang="en-US" sz="2800"/>
              <a:t>Variable Initialization Example #1</a:t>
            </a:r>
          </a:p>
        </p:txBody>
      </p: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A6F4707-7E31-4767-A6E6-697F0D6DA868}" type="slidenum">
              <a:rPr lang="en-US"/>
              <a:pPr/>
              <a:t>32</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40323" name="Rectangle 3"/>
          <p:cNvSpPr>
            <a:spLocks noGrp="1" noChangeArrowheads="1"/>
          </p:cNvSpPr>
          <p:nvPr>
            <p:ph type="body" idx="1"/>
          </p:nvPr>
        </p:nvSpPr>
        <p:spPr/>
        <p:txBody>
          <a:bodyPr/>
          <a:lstStyle/>
          <a:p>
            <a:pPr>
              <a:lnSpc>
                <a:spcPct val="90000"/>
              </a:lnSpc>
              <a:buFont typeface="Wingdings" pitchFamily="2" charset="2"/>
              <a:buNone/>
            </a:pPr>
            <a:r>
              <a:rPr lang="en-US" sz="1600" dirty="0">
                <a:latin typeface="Courier New" pitchFamily="49" charset="0"/>
              </a:rPr>
              <a:t>   /*</a:t>
            </a:r>
          </a:p>
          <a:p>
            <a:pPr>
              <a:lnSpc>
                <a:spcPct val="7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Execution section                      *</a:t>
            </a:r>
          </a:p>
          <a:p>
            <a:pPr>
              <a:lnSpc>
                <a:spcPct val="7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a:t>
            </a:r>
          </a:p>
          <a:p>
            <a:pPr>
              <a:lnSpc>
                <a:spcPct val="60000"/>
              </a:lnSpc>
              <a:buFont typeface="Wingdings" pitchFamily="2" charset="2"/>
              <a:buNone/>
            </a:pPr>
            <a:r>
              <a:rPr lang="en-US" sz="1600" dirty="0">
                <a:latin typeface="Courier New" pitchFamily="49" charset="0"/>
              </a:rPr>
              <a:t>    * Print </a:t>
            </a:r>
            <a:r>
              <a:rPr lang="en-US" sz="1600" dirty="0" err="1">
                <a:latin typeface="Courier New" pitchFamily="49" charset="0"/>
              </a:rPr>
              <a:t>height_in_cm</a:t>
            </a:r>
            <a:r>
              <a:rPr lang="en-US" sz="1600" dirty="0">
                <a:latin typeface="Courier New" pitchFamily="49" charset="0"/>
              </a:rPr>
              <a:t> to standard output.</a:t>
            </a:r>
          </a:p>
          <a:p>
            <a:pPr>
              <a:lnSpc>
                <a:spcPct val="70000"/>
              </a:lnSpc>
              <a:buFont typeface="Wingdings" pitchFamily="2" charset="2"/>
              <a:buNone/>
            </a:pPr>
            <a:r>
              <a:rPr lang="en-US" sz="1600" dirty="0">
                <a:latin typeface="Courier New" pitchFamily="49" charset="0"/>
              </a:rPr>
              <a:t>    */</a:t>
            </a:r>
          </a:p>
          <a:p>
            <a:pPr>
              <a:lnSpc>
                <a:spcPct val="70000"/>
              </a:lnSpc>
              <a:buFont typeface="Wingdings" pitchFamily="2" charset="2"/>
              <a:buNone/>
            </a:pPr>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("My height is %d cm.\n", </a:t>
            </a:r>
            <a:r>
              <a:rPr lang="en-US" sz="1600" dirty="0" err="1">
                <a:latin typeface="Courier New" pitchFamily="49" charset="0"/>
              </a:rPr>
              <a:t>height_in_cm</a:t>
            </a:r>
            <a:r>
              <a:rPr lang="en-US" sz="1600" dirty="0">
                <a:latin typeface="Courier New" pitchFamily="49" charset="0"/>
              </a:rPr>
              <a:t>);</a:t>
            </a:r>
          </a:p>
          <a:p>
            <a:pPr>
              <a:lnSpc>
                <a:spcPct val="70000"/>
              </a:lnSpc>
              <a:buFont typeface="Wingdings" pitchFamily="2" charset="2"/>
              <a:buNone/>
            </a:pPr>
            <a:r>
              <a:rPr lang="en-US" sz="1600" dirty="0">
                <a:latin typeface="Courier New" pitchFamily="49" charset="0"/>
              </a:rPr>
              <a:t>} /* main */</a:t>
            </a:r>
          </a:p>
          <a:p>
            <a:pPr>
              <a:lnSpc>
                <a:spcPct val="70000"/>
              </a:lnSpc>
              <a:buFont typeface="Wingdings" pitchFamily="2" charset="2"/>
              <a:buNone/>
            </a:pPr>
            <a:r>
              <a:rPr lang="en-US" sz="1600" dirty="0">
                <a:latin typeface="Courier New" pitchFamily="49" charset="0"/>
              </a:rPr>
              <a:t>% </a:t>
            </a:r>
            <a:r>
              <a:rPr lang="en-US" sz="1600" b="1" dirty="0" err="1">
                <a:latin typeface="Courier New" pitchFamily="49" charset="0"/>
              </a:rPr>
              <a:t>gcc</a:t>
            </a:r>
            <a:r>
              <a:rPr lang="en-US" sz="1600" b="1" dirty="0">
                <a:latin typeface="Courier New" pitchFamily="49" charset="0"/>
              </a:rPr>
              <a:t> -o initialize </a:t>
            </a:r>
            <a:r>
              <a:rPr lang="en-US" sz="1600" b="1" dirty="0" err="1">
                <a:latin typeface="Courier New" pitchFamily="49" charset="0"/>
              </a:rPr>
              <a:t>initialize.c</a:t>
            </a:r>
            <a:endParaRPr lang="en-US" sz="1600" b="1" dirty="0">
              <a:latin typeface="Courier New" pitchFamily="49" charset="0"/>
            </a:endParaRPr>
          </a:p>
          <a:p>
            <a:pPr>
              <a:lnSpc>
                <a:spcPct val="70000"/>
              </a:lnSpc>
              <a:buFont typeface="Wingdings" pitchFamily="2" charset="2"/>
              <a:buNone/>
            </a:pPr>
            <a:r>
              <a:rPr lang="en-US" sz="1600" dirty="0">
                <a:latin typeface="Courier New" pitchFamily="49" charset="0"/>
              </a:rPr>
              <a:t>% </a:t>
            </a:r>
            <a:r>
              <a:rPr lang="en-US" sz="1600" b="1" dirty="0">
                <a:latin typeface="Courier New" pitchFamily="49" charset="0"/>
              </a:rPr>
              <a:t>initialize</a:t>
            </a:r>
          </a:p>
          <a:p>
            <a:pPr>
              <a:lnSpc>
                <a:spcPct val="70000"/>
              </a:lnSpc>
              <a:buFont typeface="Wingdings" pitchFamily="2" charset="2"/>
              <a:buNone/>
            </a:pPr>
            <a:r>
              <a:rPr lang="en-US" sz="1600" dirty="0">
                <a:latin typeface="Courier New" pitchFamily="49" charset="0"/>
              </a:rPr>
              <a:t>My height is 160 cm.</a:t>
            </a:r>
          </a:p>
        </p:txBody>
      </p:sp>
      <p:sp>
        <p:nvSpPr>
          <p:cNvPr id="440322" name="Rectangle 2"/>
          <p:cNvSpPr>
            <a:spLocks noGrp="1" noChangeArrowheads="1"/>
          </p:cNvSpPr>
          <p:nvPr>
            <p:ph type="title"/>
          </p:nvPr>
        </p:nvSpPr>
        <p:spPr/>
        <p:txBody>
          <a:bodyPr/>
          <a:lstStyle/>
          <a:p>
            <a:r>
              <a:rPr lang="en-US" sz="2800"/>
              <a:t>Variable Initialization Example #2</a:t>
            </a:r>
          </a:p>
        </p:txBody>
      </p:sp>
    </p:spTree>
    <p:custDataLst>
      <p:tags r:id="rId1"/>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102F8E0-7EC5-49A1-8E19-2512432642D1}" type="slidenum">
              <a:rPr lang="en-US"/>
              <a:pPr/>
              <a:t>33</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41347" name="Rectangle 3"/>
          <p:cNvSpPr>
            <a:spLocks noGrp="1" noChangeArrowheads="1"/>
          </p:cNvSpPr>
          <p:nvPr>
            <p:ph type="body" idx="1"/>
          </p:nvPr>
        </p:nvSpPr>
        <p:spPr/>
        <p:txBody>
          <a:bodyPr/>
          <a:lstStyle/>
          <a:p>
            <a:pPr>
              <a:lnSpc>
                <a:spcPct val="80000"/>
              </a:lnSpc>
              <a:buFont typeface="Wingdings" pitchFamily="2" charset="2"/>
              <a:buNone/>
            </a:pPr>
            <a:r>
              <a:rPr lang="en-US" sz="2000" dirty="0">
                <a:latin typeface="Courier New" pitchFamily="49" charset="0"/>
              </a:rPr>
              <a:t>% </a:t>
            </a:r>
            <a:r>
              <a:rPr lang="en-US" sz="2000" b="1" dirty="0">
                <a:latin typeface="Courier New" pitchFamily="49" charset="0"/>
              </a:rPr>
              <a:t>cat </a:t>
            </a:r>
            <a:r>
              <a:rPr lang="en-US" sz="2000" b="1" dirty="0" err="1">
                <a:latin typeface="Courier New" pitchFamily="49" charset="0"/>
              </a:rPr>
              <a:t>initialize.c</a:t>
            </a:r>
            <a:endParaRPr lang="en-US" sz="2000" dirty="0">
              <a:latin typeface="Courier New" pitchFamily="49" charset="0"/>
            </a:endParaRPr>
          </a:p>
          <a:p>
            <a:pPr>
              <a:lnSpc>
                <a:spcPct val="60000"/>
              </a:lnSpc>
              <a:buFont typeface="Wingdings" pitchFamily="2" charset="2"/>
              <a:buNone/>
            </a:pPr>
            <a:r>
              <a:rPr lang="en-US" sz="2000" dirty="0">
                <a:latin typeface="Courier New" pitchFamily="49" charset="0"/>
              </a:rPr>
              <a:t>#include &lt;</a:t>
            </a:r>
            <a:r>
              <a:rPr lang="en-US" sz="2000" dirty="0" err="1">
                <a:latin typeface="Courier New" pitchFamily="49" charset="0"/>
              </a:rPr>
              <a:t>stdio.h</a:t>
            </a:r>
            <a:r>
              <a:rPr lang="en-US" sz="2000" dirty="0">
                <a:latin typeface="Courier New" pitchFamily="49" charset="0"/>
              </a:rPr>
              <a:t>&gt;</a:t>
            </a:r>
          </a:p>
          <a:p>
            <a:pPr>
              <a:lnSpc>
                <a:spcPct val="80000"/>
              </a:lnSpc>
              <a:buFont typeface="Wingdings" pitchFamily="2" charset="2"/>
              <a:buNone/>
            </a:pPr>
            <a:endParaRPr lang="en-US" sz="2000" dirty="0">
              <a:latin typeface="Courier New" pitchFamily="49" charset="0"/>
            </a:endParaRPr>
          </a:p>
          <a:p>
            <a:pPr>
              <a:lnSpc>
                <a:spcPct val="30000"/>
              </a:lnSpc>
              <a:buFont typeface="Wingdings" pitchFamily="2" charset="2"/>
              <a:buNone/>
            </a:pPr>
            <a:r>
              <a:rPr lang="en-US" sz="2000" dirty="0" err="1">
                <a:latin typeface="Courier New" pitchFamily="49" charset="0"/>
              </a:rPr>
              <a:t>int</a:t>
            </a:r>
            <a:r>
              <a:rPr lang="en-US" sz="2000" dirty="0">
                <a:latin typeface="Courier New" pitchFamily="49" charset="0"/>
              </a:rPr>
              <a:t> main ()</a:t>
            </a:r>
          </a:p>
          <a:p>
            <a:pPr>
              <a:lnSpc>
                <a:spcPct val="70000"/>
              </a:lnSpc>
              <a:buFont typeface="Wingdings" pitchFamily="2" charset="2"/>
              <a:buNone/>
            </a:pPr>
            <a:r>
              <a:rPr lang="en-US" sz="2000" dirty="0">
                <a:latin typeface="Courier New" pitchFamily="49" charset="0"/>
              </a:rPr>
              <a:t>{ /* main */</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int</a:t>
            </a: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 = 160;</a:t>
            </a:r>
          </a:p>
          <a:p>
            <a:pPr>
              <a:lnSpc>
                <a:spcPct val="70000"/>
              </a:lnSpc>
              <a:buFont typeface="Wingdings" pitchFamily="2" charset="2"/>
              <a:buNone/>
            </a:pPr>
            <a:endParaRPr lang="en-US" sz="2000" dirty="0">
              <a:latin typeface="Courier New" pitchFamily="49" charset="0"/>
            </a:endParaRPr>
          </a:p>
          <a:p>
            <a:pPr>
              <a:lnSpc>
                <a:spcPct val="7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("My height is %d cm.\n", </a:t>
            </a:r>
            <a:r>
              <a:rPr lang="en-US" sz="2000" dirty="0" err="1">
                <a:latin typeface="Courier New" pitchFamily="49" charset="0"/>
              </a:rPr>
              <a:t>height_in_cm</a:t>
            </a:r>
            <a:r>
              <a:rPr lang="en-US" sz="2000" dirty="0">
                <a:latin typeface="Courier New" pitchFamily="49" charset="0"/>
              </a:rPr>
              <a:t>);</a:t>
            </a:r>
          </a:p>
          <a:p>
            <a:pPr>
              <a:lnSpc>
                <a:spcPct val="70000"/>
              </a:lnSpc>
              <a:buFont typeface="Wingdings" pitchFamily="2" charset="2"/>
              <a:buNone/>
            </a:pPr>
            <a:r>
              <a:rPr lang="en-US" sz="2000" dirty="0">
                <a:latin typeface="Courier New" pitchFamily="49" charset="0"/>
              </a:rPr>
              <a:t>} /* main */</a:t>
            </a:r>
          </a:p>
          <a:p>
            <a:pPr>
              <a:lnSpc>
                <a:spcPct val="70000"/>
              </a:lnSpc>
              <a:buFont typeface="Wingdings" pitchFamily="2" charset="2"/>
              <a:buNone/>
            </a:pPr>
            <a:r>
              <a:rPr lang="en-US" sz="2000" dirty="0">
                <a:latin typeface="Courier New" pitchFamily="49" charset="0"/>
              </a:rPr>
              <a:t>% </a:t>
            </a:r>
            <a:r>
              <a:rPr lang="en-US" sz="2000" b="1" dirty="0" err="1">
                <a:latin typeface="Courier New" pitchFamily="49" charset="0"/>
              </a:rPr>
              <a:t>gcc</a:t>
            </a:r>
            <a:r>
              <a:rPr lang="en-US" sz="2000" b="1" dirty="0">
                <a:latin typeface="Courier New" pitchFamily="49" charset="0"/>
              </a:rPr>
              <a:t> -o initialize </a:t>
            </a:r>
            <a:r>
              <a:rPr lang="en-US" sz="2000" b="1" dirty="0" err="1">
                <a:latin typeface="Courier New" pitchFamily="49" charset="0"/>
              </a:rPr>
              <a:t>initialize.c</a:t>
            </a:r>
            <a:endParaRPr lang="en-US" sz="2000" b="1" dirty="0">
              <a:latin typeface="Courier New" pitchFamily="49" charset="0"/>
            </a:endParaRPr>
          </a:p>
          <a:p>
            <a:pPr>
              <a:lnSpc>
                <a:spcPct val="70000"/>
              </a:lnSpc>
              <a:buFont typeface="Wingdings" pitchFamily="2" charset="2"/>
              <a:buNone/>
            </a:pPr>
            <a:r>
              <a:rPr lang="en-US" sz="2000" dirty="0">
                <a:latin typeface="Courier New" pitchFamily="49" charset="0"/>
              </a:rPr>
              <a:t>% </a:t>
            </a:r>
            <a:r>
              <a:rPr lang="en-US" sz="2000" b="1" dirty="0">
                <a:latin typeface="Courier New" pitchFamily="49" charset="0"/>
              </a:rPr>
              <a:t>initialize</a:t>
            </a:r>
          </a:p>
          <a:p>
            <a:pPr>
              <a:lnSpc>
                <a:spcPct val="70000"/>
              </a:lnSpc>
              <a:buFont typeface="Wingdings" pitchFamily="2" charset="2"/>
              <a:buNone/>
            </a:pPr>
            <a:r>
              <a:rPr lang="en-US" sz="2000" dirty="0">
                <a:latin typeface="Courier New" pitchFamily="49" charset="0"/>
              </a:rPr>
              <a:t>My height is 160 cm.</a:t>
            </a:r>
          </a:p>
        </p:txBody>
      </p:sp>
      <p:sp>
        <p:nvSpPr>
          <p:cNvPr id="441346" name="Rectangle 2"/>
          <p:cNvSpPr>
            <a:spLocks noGrp="1" noChangeArrowheads="1"/>
          </p:cNvSpPr>
          <p:nvPr>
            <p:ph type="title"/>
          </p:nvPr>
        </p:nvSpPr>
        <p:spPr/>
        <p:txBody>
          <a:bodyPr/>
          <a:lstStyle/>
          <a:p>
            <a:r>
              <a:rPr lang="en-US" sz="2800"/>
              <a:t>The Same Source Code without Comments</a:t>
            </a:r>
          </a:p>
        </p:txBody>
      </p:sp>
    </p:spTree>
    <p:custDataLst>
      <p:tags r:id="rId1"/>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102F8E0-7EC5-49A1-8E19-2512432642D1}" type="slidenum">
              <a:rPr lang="en-US"/>
              <a:pPr/>
              <a:t>34</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41347" name="Rectangle 3"/>
          <p:cNvSpPr>
            <a:spLocks noGrp="1" noChangeArrowheads="1"/>
          </p:cNvSpPr>
          <p:nvPr>
            <p:ph type="body" idx="1"/>
          </p:nvPr>
        </p:nvSpPr>
        <p:spPr/>
        <p:txBody>
          <a:bodyPr/>
          <a:lstStyle/>
          <a:p>
            <a:pPr>
              <a:lnSpc>
                <a:spcPct val="80000"/>
              </a:lnSpc>
              <a:buFont typeface="Wingdings" pitchFamily="2" charset="2"/>
              <a:buNone/>
            </a:pPr>
            <a:r>
              <a:rPr lang="en-US" dirty="0">
                <a:latin typeface="Times New Roman" panose="02020603050405020304" pitchFamily="18" charset="0"/>
                <a:cs typeface="Times New Roman" panose="02020603050405020304" pitchFamily="18" charset="0"/>
              </a:rPr>
              <a:t>You can initialize a variable in the declaration section, and then change its value in the execution section (body)                   via an assignment statement.</a:t>
            </a:r>
          </a:p>
          <a:p>
            <a:pPr>
              <a:lnSpc>
                <a:spcPct val="80000"/>
              </a:lnSpc>
              <a:buFont typeface="Wingdings" pitchFamily="2" charset="2"/>
              <a:buNone/>
            </a:pPr>
            <a:endParaRPr lang="en-US" sz="1000" dirty="0">
              <a:latin typeface="Times New Roman" panose="02020603050405020304" pitchFamily="18" charset="0"/>
              <a:cs typeface="Times New Roman" panose="02020603050405020304" pitchFamily="18" charset="0"/>
            </a:endParaRPr>
          </a:p>
          <a:p>
            <a:pPr>
              <a:lnSpc>
                <a:spcPct val="80000"/>
              </a:lnSpc>
              <a:buFont typeface="Wingdings" pitchFamily="2" charset="2"/>
              <a:buNone/>
            </a:pPr>
            <a:r>
              <a:rPr lang="en-US" sz="2000" dirty="0">
                <a:latin typeface="Courier New" pitchFamily="49" charset="0"/>
              </a:rPr>
              <a:t>% </a:t>
            </a:r>
            <a:r>
              <a:rPr lang="en-US" sz="2000" b="1" dirty="0">
                <a:latin typeface="Courier New" pitchFamily="49" charset="0"/>
              </a:rPr>
              <a:t>cat </a:t>
            </a:r>
            <a:r>
              <a:rPr lang="en-US" sz="2000" b="1" dirty="0" err="1">
                <a:latin typeface="Courier New" pitchFamily="49" charset="0"/>
              </a:rPr>
              <a:t>initialize_assign.c</a:t>
            </a:r>
            <a:endParaRPr lang="en-US" sz="2000" dirty="0">
              <a:latin typeface="Courier New" pitchFamily="49" charset="0"/>
            </a:endParaRPr>
          </a:p>
          <a:p>
            <a:pPr>
              <a:lnSpc>
                <a:spcPct val="60000"/>
              </a:lnSpc>
              <a:buFont typeface="Wingdings" pitchFamily="2" charset="2"/>
              <a:buNone/>
            </a:pPr>
            <a:r>
              <a:rPr lang="en-US" sz="2000" dirty="0">
                <a:latin typeface="Courier New" pitchFamily="49" charset="0"/>
              </a:rPr>
              <a:t>#include &lt;</a:t>
            </a:r>
            <a:r>
              <a:rPr lang="en-US" sz="2000" dirty="0" err="1">
                <a:latin typeface="Courier New" pitchFamily="49" charset="0"/>
              </a:rPr>
              <a:t>stdio.h</a:t>
            </a:r>
            <a:r>
              <a:rPr lang="en-US" sz="2000" dirty="0">
                <a:latin typeface="Courier New" pitchFamily="49" charset="0"/>
              </a:rPr>
              <a:t>&gt;</a:t>
            </a:r>
          </a:p>
          <a:p>
            <a:pPr>
              <a:lnSpc>
                <a:spcPct val="80000"/>
              </a:lnSpc>
              <a:buFont typeface="Wingdings" pitchFamily="2" charset="2"/>
              <a:buNone/>
            </a:pPr>
            <a:endParaRPr lang="en-US" sz="2000" dirty="0">
              <a:latin typeface="Courier New" pitchFamily="49" charset="0"/>
            </a:endParaRPr>
          </a:p>
          <a:p>
            <a:pPr>
              <a:lnSpc>
                <a:spcPct val="30000"/>
              </a:lnSpc>
              <a:buFont typeface="Wingdings" pitchFamily="2" charset="2"/>
              <a:buNone/>
            </a:pPr>
            <a:r>
              <a:rPr lang="en-US" sz="2000" dirty="0" err="1">
                <a:latin typeface="Courier New" pitchFamily="49" charset="0"/>
              </a:rPr>
              <a:t>int</a:t>
            </a:r>
            <a:r>
              <a:rPr lang="en-US" sz="2000" dirty="0">
                <a:latin typeface="Courier New" pitchFamily="49" charset="0"/>
              </a:rPr>
              <a:t> main ()</a:t>
            </a:r>
          </a:p>
          <a:p>
            <a:pPr>
              <a:lnSpc>
                <a:spcPct val="70000"/>
              </a:lnSpc>
              <a:buFont typeface="Wingdings" pitchFamily="2" charset="2"/>
              <a:buNone/>
            </a:pPr>
            <a:r>
              <a:rPr lang="en-US" sz="2000" dirty="0">
                <a:latin typeface="Courier New" pitchFamily="49" charset="0"/>
              </a:rPr>
              <a:t>{ /* main */</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int</a:t>
            </a: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 = 160;</a:t>
            </a:r>
          </a:p>
          <a:p>
            <a:pPr>
              <a:lnSpc>
                <a:spcPct val="70000"/>
              </a:lnSpc>
              <a:buFont typeface="Wingdings" pitchFamily="2" charset="2"/>
              <a:buNone/>
            </a:pPr>
            <a:endParaRPr lang="en-US" sz="2000" dirty="0">
              <a:latin typeface="Courier New" pitchFamily="49" charset="0"/>
            </a:endParaRPr>
          </a:p>
          <a:p>
            <a:pPr>
              <a:lnSpc>
                <a:spcPct val="7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("My height is %d cm.\n", </a:t>
            </a:r>
            <a:r>
              <a:rPr lang="en-US" sz="2000" dirty="0" err="1">
                <a:latin typeface="Courier New" pitchFamily="49" charset="0"/>
              </a:rPr>
              <a:t>height_in_cm</a:t>
            </a:r>
            <a:r>
              <a:rPr lang="en-US" sz="2000" dirty="0">
                <a:latin typeface="Courier New" pitchFamily="49" charset="0"/>
              </a:rPr>
              <a:t>);</a:t>
            </a:r>
          </a:p>
          <a:p>
            <a:pPr>
              <a:lnSpc>
                <a:spcPct val="70000"/>
              </a:lnSpc>
              <a:buFont typeface="Wingdings" pitchFamily="2" charset="2"/>
              <a:buNone/>
            </a:pPr>
            <a:r>
              <a:rPr lang="en-US" sz="2000" dirty="0">
                <a:latin typeface="Courier New" pitchFamily="49" charset="0"/>
              </a:rPr>
              <a:t>    </a:t>
            </a:r>
            <a:r>
              <a:rPr lang="en-US" sz="2000" dirty="0" err="1">
                <a:latin typeface="Courier New" pitchFamily="49" charset="0"/>
              </a:rPr>
              <a:t>height_in_cm</a:t>
            </a:r>
            <a:r>
              <a:rPr lang="en-US" sz="2000" dirty="0">
                <a:latin typeface="Courier New" pitchFamily="49" charset="0"/>
              </a:rPr>
              <a:t> = 200;</a:t>
            </a:r>
          </a:p>
          <a:p>
            <a:pPr>
              <a:lnSpc>
                <a:spcPct val="7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("My height is %d cm.\n", </a:t>
            </a:r>
            <a:r>
              <a:rPr lang="en-US" sz="2000" dirty="0" err="1">
                <a:latin typeface="Courier New" pitchFamily="49" charset="0"/>
              </a:rPr>
              <a:t>height_in_cm</a:t>
            </a:r>
            <a:r>
              <a:rPr lang="en-US" sz="2000" dirty="0">
                <a:latin typeface="Courier New" pitchFamily="49" charset="0"/>
              </a:rPr>
              <a:t>);</a:t>
            </a:r>
          </a:p>
          <a:p>
            <a:pPr>
              <a:lnSpc>
                <a:spcPct val="70000"/>
              </a:lnSpc>
              <a:buFont typeface="Wingdings" pitchFamily="2" charset="2"/>
              <a:buNone/>
            </a:pPr>
            <a:r>
              <a:rPr lang="en-US" sz="2000" dirty="0">
                <a:latin typeface="Courier New" pitchFamily="49" charset="0"/>
              </a:rPr>
              <a:t>} /* main */</a:t>
            </a:r>
          </a:p>
          <a:p>
            <a:pPr>
              <a:lnSpc>
                <a:spcPct val="70000"/>
              </a:lnSpc>
              <a:buFont typeface="Wingdings" pitchFamily="2" charset="2"/>
              <a:buNone/>
            </a:pPr>
            <a:r>
              <a:rPr lang="en-US" sz="2000" dirty="0">
                <a:latin typeface="Courier New" pitchFamily="49" charset="0"/>
              </a:rPr>
              <a:t>% </a:t>
            </a:r>
            <a:r>
              <a:rPr lang="en-US" sz="2000" b="1" dirty="0" err="1">
                <a:latin typeface="Courier New" pitchFamily="49" charset="0"/>
              </a:rPr>
              <a:t>gcc</a:t>
            </a:r>
            <a:r>
              <a:rPr lang="en-US" sz="2000" b="1" dirty="0">
                <a:latin typeface="Courier New" pitchFamily="49" charset="0"/>
              </a:rPr>
              <a:t> -o </a:t>
            </a:r>
            <a:r>
              <a:rPr lang="en-US" sz="2000" b="1" dirty="0" err="1">
                <a:latin typeface="Courier New" pitchFamily="49" charset="0"/>
              </a:rPr>
              <a:t>initialize_assign</a:t>
            </a:r>
            <a:r>
              <a:rPr lang="en-US" sz="2000" b="1" dirty="0">
                <a:latin typeface="Courier New" pitchFamily="49" charset="0"/>
              </a:rPr>
              <a:t> </a:t>
            </a:r>
            <a:r>
              <a:rPr lang="en-US" sz="2000" b="1" dirty="0" err="1">
                <a:latin typeface="Courier New" pitchFamily="49" charset="0"/>
              </a:rPr>
              <a:t>initialize_assign.c</a:t>
            </a:r>
            <a:endParaRPr lang="en-US" sz="2000" b="1" dirty="0">
              <a:latin typeface="Courier New" pitchFamily="49" charset="0"/>
            </a:endParaRPr>
          </a:p>
          <a:p>
            <a:pPr>
              <a:lnSpc>
                <a:spcPct val="70000"/>
              </a:lnSpc>
              <a:buFont typeface="Wingdings" pitchFamily="2" charset="2"/>
              <a:buNone/>
            </a:pPr>
            <a:r>
              <a:rPr lang="en-US" sz="2000" dirty="0">
                <a:latin typeface="Courier New" pitchFamily="49" charset="0"/>
              </a:rPr>
              <a:t>% </a:t>
            </a:r>
            <a:r>
              <a:rPr lang="en-US" sz="2000" b="1" dirty="0" err="1">
                <a:latin typeface="Courier New" pitchFamily="49" charset="0"/>
              </a:rPr>
              <a:t>initialize_assign</a:t>
            </a:r>
            <a:endParaRPr lang="en-US" sz="2000" b="1" dirty="0">
              <a:latin typeface="Courier New" pitchFamily="49" charset="0"/>
            </a:endParaRPr>
          </a:p>
          <a:p>
            <a:pPr>
              <a:lnSpc>
                <a:spcPct val="70000"/>
              </a:lnSpc>
              <a:buFont typeface="Wingdings" pitchFamily="2" charset="2"/>
              <a:buNone/>
            </a:pPr>
            <a:r>
              <a:rPr lang="en-US" sz="2000" dirty="0">
                <a:latin typeface="Courier New" pitchFamily="49" charset="0"/>
              </a:rPr>
              <a:t>My height is 160 cm.</a:t>
            </a:r>
          </a:p>
          <a:p>
            <a:pPr>
              <a:lnSpc>
                <a:spcPct val="70000"/>
              </a:lnSpc>
              <a:buFont typeface="Wingdings" pitchFamily="2" charset="2"/>
              <a:buNone/>
            </a:pPr>
            <a:r>
              <a:rPr lang="en-US" sz="2000" dirty="0">
                <a:latin typeface="Courier New" pitchFamily="49" charset="0"/>
              </a:rPr>
              <a:t>My height is 200 cm.</a:t>
            </a:r>
          </a:p>
        </p:txBody>
      </p:sp>
      <p:sp>
        <p:nvSpPr>
          <p:cNvPr id="441346" name="Rectangle 2"/>
          <p:cNvSpPr>
            <a:spLocks noGrp="1" noChangeArrowheads="1"/>
          </p:cNvSpPr>
          <p:nvPr>
            <p:ph type="title"/>
          </p:nvPr>
        </p:nvSpPr>
        <p:spPr/>
        <p:txBody>
          <a:bodyPr/>
          <a:lstStyle/>
          <a:p>
            <a:r>
              <a:rPr lang="en-US" sz="2800" dirty="0"/>
              <a:t>Initialize, Then Assign</a:t>
            </a:r>
          </a:p>
        </p:txBody>
      </p:sp>
    </p:spTree>
    <p:custDataLst>
      <p:tags r:id="rId1"/>
    </p:custDataLst>
    <p:extLst>
      <p:ext uri="{BB962C8B-B14F-4D97-AF65-F5344CB8AC3E}">
        <p14:creationId xmlns:p14="http://schemas.microsoft.com/office/powerpoint/2010/main" val="39801587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636DE15-04E6-4488-AEE7-F6BD23CECA36}" type="slidenum">
              <a:rPr lang="en-US"/>
              <a:pPr/>
              <a:t>35</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42371" name="Rectangle 3"/>
          <p:cNvSpPr>
            <a:spLocks noGrp="1" noChangeArrowheads="1"/>
          </p:cNvSpPr>
          <p:nvPr>
            <p:ph type="body" idx="1"/>
          </p:nvPr>
        </p:nvSpPr>
        <p:spPr/>
        <p:txBody>
          <a:bodyPr/>
          <a:lstStyle/>
          <a:p>
            <a:pPr>
              <a:lnSpc>
                <a:spcPct val="90000"/>
              </a:lnSpc>
              <a:buFont typeface="Wingdings" pitchFamily="2" charset="2"/>
              <a:buNone/>
            </a:pPr>
            <a:r>
              <a:rPr lang="en-US" sz="2400" dirty="0"/>
              <a:t>C </a:t>
            </a:r>
            <a:r>
              <a:rPr lang="en-US" sz="2400" b="1" i="1" u="sng" dirty="0"/>
              <a:t>identifiers</a:t>
            </a:r>
            <a:r>
              <a:rPr lang="en-US" sz="2400" i="1" dirty="0"/>
              <a:t> </a:t>
            </a:r>
            <a:r>
              <a:rPr lang="en-US" sz="2400" dirty="0"/>
              <a:t>(including </a:t>
            </a:r>
            <a:r>
              <a:rPr lang="en-US" sz="2400" b="1" u="sng" dirty="0"/>
              <a:t>variable names</a:t>
            </a:r>
            <a:r>
              <a:rPr lang="en-US" sz="2400" dirty="0"/>
              <a:t>) have                        the following properties:</a:t>
            </a:r>
          </a:p>
          <a:p>
            <a:pPr>
              <a:lnSpc>
                <a:spcPct val="70000"/>
              </a:lnSpc>
            </a:pPr>
            <a:r>
              <a:rPr lang="en-US" sz="2400" dirty="0"/>
              <a:t>Constructed using only these characters:</a:t>
            </a:r>
          </a:p>
          <a:p>
            <a:pPr lvl="1">
              <a:lnSpc>
                <a:spcPct val="80000"/>
              </a:lnSpc>
            </a:pPr>
            <a:r>
              <a:rPr lang="en-US" b="1" u="sng" dirty="0"/>
              <a:t>Letters</a:t>
            </a:r>
            <a:r>
              <a:rPr lang="en-US" dirty="0"/>
              <a:t> (case sensitive: it matters whether it’s upper case or lower case)</a:t>
            </a:r>
          </a:p>
          <a:p>
            <a:pPr>
              <a:lnSpc>
                <a:spcPct val="70000"/>
              </a:lnSpc>
              <a:buFont typeface="Wingdings" pitchFamily="2" charset="2"/>
              <a:buNone/>
            </a:pPr>
            <a:r>
              <a:rPr lang="en-US" sz="2400" dirty="0">
                <a:latin typeface="Courier New" pitchFamily="49" charset="0"/>
              </a:rPr>
              <a:t>		a b c d e f g h </a:t>
            </a:r>
            <a:r>
              <a:rPr lang="en-US" sz="2400" dirty="0" err="1">
                <a:latin typeface="Courier New" pitchFamily="49" charset="0"/>
              </a:rPr>
              <a:t>i</a:t>
            </a:r>
            <a:r>
              <a:rPr lang="en-US" sz="2400" dirty="0">
                <a:latin typeface="Courier New" pitchFamily="49" charset="0"/>
              </a:rPr>
              <a:t> j k l m</a:t>
            </a:r>
          </a:p>
          <a:p>
            <a:pPr>
              <a:lnSpc>
                <a:spcPct val="60000"/>
              </a:lnSpc>
              <a:buFont typeface="Wingdings" pitchFamily="2" charset="2"/>
              <a:buNone/>
            </a:pPr>
            <a:r>
              <a:rPr lang="en-US" sz="2400" dirty="0">
                <a:latin typeface="Courier New" pitchFamily="49" charset="0"/>
              </a:rPr>
              <a:t>		n o p q r s t u v w x y z</a:t>
            </a:r>
          </a:p>
          <a:p>
            <a:pPr>
              <a:lnSpc>
                <a:spcPct val="70000"/>
              </a:lnSpc>
              <a:buFont typeface="Wingdings" pitchFamily="2" charset="2"/>
              <a:buNone/>
            </a:pPr>
            <a:r>
              <a:rPr lang="en-US" sz="2400" dirty="0">
                <a:latin typeface="Courier New" pitchFamily="49" charset="0"/>
              </a:rPr>
              <a:t>		A B C D E F G H I J K L M</a:t>
            </a:r>
          </a:p>
          <a:p>
            <a:pPr>
              <a:lnSpc>
                <a:spcPct val="70000"/>
              </a:lnSpc>
              <a:buFont typeface="Wingdings" pitchFamily="2" charset="2"/>
              <a:buNone/>
            </a:pPr>
            <a:r>
              <a:rPr lang="en-US" sz="2400" dirty="0">
                <a:latin typeface="Courier New" pitchFamily="49" charset="0"/>
              </a:rPr>
              <a:t>		N O P Q R S T U V W X Y Z</a:t>
            </a:r>
          </a:p>
          <a:p>
            <a:pPr lvl="1">
              <a:lnSpc>
                <a:spcPct val="70000"/>
              </a:lnSpc>
            </a:pPr>
            <a:r>
              <a:rPr lang="en-US" b="1" u="sng" dirty="0"/>
              <a:t>Digits</a:t>
            </a:r>
          </a:p>
          <a:p>
            <a:pPr>
              <a:lnSpc>
                <a:spcPct val="80000"/>
              </a:lnSpc>
              <a:buFont typeface="Wingdings" pitchFamily="2" charset="2"/>
              <a:buNone/>
            </a:pPr>
            <a:r>
              <a:rPr lang="en-US" sz="2400" dirty="0">
                <a:latin typeface="Courier New" pitchFamily="49" charset="0"/>
              </a:rPr>
              <a:t>		0 1 2 3 4 5 6 7 8 9</a:t>
            </a:r>
          </a:p>
          <a:p>
            <a:pPr lvl="1">
              <a:lnSpc>
                <a:spcPct val="70000"/>
              </a:lnSpc>
            </a:pPr>
            <a:r>
              <a:rPr lang="en-US" b="1" u="sng" dirty="0"/>
              <a:t>Underscore</a:t>
            </a:r>
            <a:r>
              <a:rPr lang="en-US" dirty="0"/>
              <a:t> (</a:t>
            </a:r>
            <a:r>
              <a:rPr lang="en-US" b="1" dirty="0"/>
              <a:t>NOTE: NOT hyphen)</a:t>
            </a:r>
            <a:endParaRPr lang="en-US" dirty="0"/>
          </a:p>
          <a:p>
            <a:pPr>
              <a:lnSpc>
                <a:spcPct val="50000"/>
              </a:lnSpc>
              <a:buFont typeface="Wingdings" pitchFamily="2" charset="2"/>
              <a:buNone/>
            </a:pPr>
            <a:r>
              <a:rPr lang="en-US" sz="2400" dirty="0">
                <a:latin typeface="Courier New" pitchFamily="49" charset="0"/>
              </a:rPr>
              <a:t>		_</a:t>
            </a:r>
          </a:p>
          <a:p>
            <a:pPr>
              <a:lnSpc>
                <a:spcPct val="110000"/>
              </a:lnSpc>
            </a:pPr>
            <a:r>
              <a:rPr lang="en-US" sz="2400" dirty="0"/>
              <a:t>The </a:t>
            </a:r>
            <a:r>
              <a:rPr lang="en-US" sz="2400" b="1" u="sng" dirty="0"/>
              <a:t>first character</a:t>
            </a:r>
            <a:r>
              <a:rPr lang="en-US" sz="2400" dirty="0"/>
              <a:t> </a:t>
            </a:r>
            <a:r>
              <a:rPr lang="en-US" b="1" dirty="0"/>
              <a:t>MUST</a:t>
            </a:r>
            <a:r>
              <a:rPr lang="en-US" dirty="0"/>
              <a:t> be</a:t>
            </a:r>
            <a:r>
              <a:rPr lang="en-US" sz="2400" dirty="0"/>
              <a:t> a letter or an underscore:</a:t>
            </a:r>
          </a:p>
          <a:p>
            <a:pPr>
              <a:lnSpc>
                <a:spcPct val="70000"/>
              </a:lnSpc>
              <a:buFont typeface="Wingdings" pitchFamily="2" charset="2"/>
              <a:buNone/>
            </a:pPr>
            <a:r>
              <a:rPr lang="en-US" sz="2400" dirty="0">
                <a:latin typeface="Courier New" pitchFamily="49" charset="0"/>
              </a:rPr>
              <a:t>  a123_456</a:t>
            </a:r>
            <a:r>
              <a:rPr lang="en-US" sz="2400" dirty="0">
                <a:latin typeface="Courier New" panose="02070309020205020404" pitchFamily="49" charset="0"/>
                <a:cs typeface="Courier New" panose="02070309020205020404" pitchFamily="49" charset="0"/>
              </a:rPr>
              <a:t> </a:t>
            </a:r>
            <a:r>
              <a:rPr lang="en-US" sz="2400" dirty="0"/>
              <a:t>is good, and so is</a:t>
            </a:r>
            <a:r>
              <a:rPr lang="en-US" sz="2400" dirty="0">
                <a:latin typeface="Courier New" panose="02070309020205020404" pitchFamily="49" charset="0"/>
                <a:cs typeface="Courier New" panose="02070309020205020404" pitchFamily="49" charset="0"/>
              </a:rPr>
              <a:t> </a:t>
            </a:r>
            <a:r>
              <a:rPr lang="en-US" sz="2400" dirty="0"/>
              <a:t>_</a:t>
            </a:r>
            <a:r>
              <a:rPr lang="en-US" sz="2400" dirty="0">
                <a:latin typeface="Courier New" pitchFamily="49" charset="0"/>
              </a:rPr>
              <a:t>a123456</a:t>
            </a:r>
            <a:r>
              <a:rPr lang="en-US" sz="2400" dirty="0">
                <a:latin typeface="Times New Roman" panose="02020603050405020304" pitchFamily="18" charset="0"/>
                <a:cs typeface="Times New Roman" panose="02020603050405020304" pitchFamily="18" charset="0"/>
              </a:rPr>
              <a:t>,</a:t>
            </a:r>
            <a:r>
              <a:rPr lang="en-US" dirty="0">
                <a:latin typeface="Courier New" panose="02070309020205020404" pitchFamily="49" charset="0"/>
                <a:cs typeface="Courier New" panose="02070309020205020404" pitchFamily="49" charset="0"/>
              </a:rPr>
              <a:t>            </a:t>
            </a:r>
            <a:r>
              <a:rPr lang="en-US" sz="2400" dirty="0"/>
              <a:t>but not</a:t>
            </a:r>
            <a:r>
              <a:rPr lang="en-US" sz="2400" dirty="0">
                <a:latin typeface="Courier New" panose="02070309020205020404" pitchFamily="49" charset="0"/>
                <a:cs typeface="Courier New" panose="02070309020205020404" pitchFamily="49" charset="0"/>
              </a:rPr>
              <a:t> </a:t>
            </a:r>
            <a:r>
              <a:rPr lang="en-US" sz="2400" dirty="0">
                <a:latin typeface="Courier New" pitchFamily="49" charset="0"/>
              </a:rPr>
              <a:t>1a23_456</a:t>
            </a:r>
          </a:p>
        </p:txBody>
      </p:sp>
      <p:sp>
        <p:nvSpPr>
          <p:cNvPr id="442370" name="Rectangle 2"/>
          <p:cNvSpPr>
            <a:spLocks noGrp="1" noChangeArrowheads="1"/>
          </p:cNvSpPr>
          <p:nvPr>
            <p:ph type="title"/>
          </p:nvPr>
        </p:nvSpPr>
        <p:spPr/>
        <p:txBody>
          <a:bodyPr/>
          <a:lstStyle/>
          <a:p>
            <a:r>
              <a:rPr lang="en-US" sz="2800"/>
              <a:t>C Variable Names</a:t>
            </a:r>
          </a:p>
        </p:txBody>
      </p:sp>
    </p:spTree>
    <p:custDataLst>
      <p:tags r:id="rId1"/>
    </p:custData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5" name="Rectangle 3"/>
          <p:cNvSpPr>
            <a:spLocks noGrp="1" noChangeArrowheads="1"/>
          </p:cNvSpPr>
          <p:nvPr>
            <p:ph type="body" idx="1"/>
          </p:nvPr>
        </p:nvSpPr>
        <p:spPr>
          <a:xfrm>
            <a:off x="304800" y="990600"/>
            <a:ext cx="8534400" cy="5257800"/>
          </a:xfrm>
        </p:spPr>
        <p:txBody>
          <a:bodyPr/>
          <a:lstStyle/>
          <a:p>
            <a:pPr>
              <a:buFont typeface="Wingdings" pitchFamily="2" charset="2"/>
              <a:buNone/>
            </a:pPr>
            <a:r>
              <a:rPr lang="en-US" dirty="0"/>
              <a:t>A variable name should be so </a:t>
            </a:r>
            <a:r>
              <a:rPr lang="en-US" b="1" u="sng" dirty="0"/>
              <a:t>obvious</a:t>
            </a:r>
            <a:r>
              <a:rPr lang="en-US" dirty="0"/>
              <a:t> that your favorite professor in your major, even if they know nothing about programming, could immediately tell what that variable name means.</a:t>
            </a:r>
          </a:p>
        </p:txBody>
      </p:sp>
      <p:sp>
        <p:nvSpPr>
          <p:cNvPr id="5" name="Slide Number Placeholder 4"/>
          <p:cNvSpPr>
            <a:spLocks noGrp="1"/>
          </p:cNvSpPr>
          <p:nvPr>
            <p:ph type="sldNum" sz="quarter" idx="11"/>
          </p:nvPr>
        </p:nvSpPr>
        <p:spPr/>
        <p:txBody>
          <a:bodyPr/>
          <a:lstStyle/>
          <a:p>
            <a:fld id="{A4099563-BC3D-4416-8816-876C9F4C8A44}" type="slidenum">
              <a:rPr lang="en-US"/>
              <a:pPr/>
              <a:t>36</a:t>
            </a:fld>
            <a:endParaRPr lang="en-US" dirty="0"/>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pic>
        <p:nvPicPr>
          <p:cNvPr id="1026" name="Picture 2" descr="Programmers’ Hardest Tasks.” In order of popularity, the hardest tasks are: Naming things at 49%, Explaining what I do (or don’t do) at 16%, Estimating time to complete tasks at 10%, Dealing with other people at 8%, Working with someone else’s code at 8%, Implementing functionality you disagree with at 3%, Writing documentation at 2%, Writing tests at 2%, and Designing a solution a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7999" y="2147248"/>
            <a:ext cx="3517223" cy="4103427"/>
          </a:xfrm>
          <a:prstGeom prst="rect">
            <a:avLst/>
          </a:prstGeom>
          <a:noFill/>
          <a:extLst>
            <a:ext uri="{909E8E84-426E-40DD-AFC4-6F175D3DCCD1}">
              <a14:hiddenFill xmlns:a14="http://schemas.microsoft.com/office/drawing/2010/main">
                <a:solidFill>
                  <a:srgbClr val="FFFFFF"/>
                </a:solidFill>
              </a14:hiddenFill>
            </a:ext>
          </a:extLst>
        </p:spPr>
      </p:pic>
      <p:sp>
        <p:nvSpPr>
          <p:cNvPr id="443394" name="Rectangle 2"/>
          <p:cNvSpPr>
            <a:spLocks noGrp="1" noChangeArrowheads="1"/>
          </p:cNvSpPr>
          <p:nvPr>
            <p:ph type="title"/>
          </p:nvPr>
        </p:nvSpPr>
        <p:spPr/>
        <p:txBody>
          <a:bodyPr/>
          <a:lstStyle/>
          <a:p>
            <a:r>
              <a:rPr lang="en-US" sz="2800"/>
              <a:t>Favorite Professor Rule for Variable Names</a:t>
            </a:r>
          </a:p>
        </p:txBody>
      </p:sp>
      <p:sp>
        <p:nvSpPr>
          <p:cNvPr id="2" name="TextBox 1"/>
          <p:cNvSpPr txBox="1"/>
          <p:nvPr/>
        </p:nvSpPr>
        <p:spPr>
          <a:xfrm>
            <a:off x="5740399" y="5528846"/>
            <a:ext cx="3114041" cy="338554"/>
          </a:xfrm>
          <a:prstGeom prst="rect">
            <a:avLst/>
          </a:prstGeom>
          <a:noFill/>
        </p:spPr>
        <p:txBody>
          <a:bodyPr wrap="square" rtlCol="0">
            <a:spAutoFit/>
          </a:bodyPr>
          <a:lstStyle/>
          <a:p>
            <a:pPr algn="l"/>
            <a:r>
              <a:rPr lang="en-US" sz="800" dirty="0">
                <a:hlinkClick r:id="rId4"/>
              </a:rPr>
              <a:t>https://images.techhive.com/images/idge/imported/article/itw/2013/10/23/programmers_hardest_tasks-600x700-100521914-orig.jpg</a:t>
            </a:r>
            <a:endParaRPr lang="en-US" sz="800"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EC1ECDF-292A-4DD1-B80D-4DAFF34B2B32}" type="slidenum">
              <a:rPr lang="en-US"/>
              <a:pPr/>
              <a:t>4</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525315"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variable</a:t>
            </a:r>
            <a:r>
              <a:rPr lang="en-US" i="1" dirty="0"/>
              <a:t> </a:t>
            </a:r>
            <a:r>
              <a:rPr lang="en-US" b="1" u="sng" dirty="0"/>
              <a:t>is</a:t>
            </a:r>
            <a:r>
              <a:rPr lang="en-US" dirty="0"/>
              <a:t> an </a:t>
            </a:r>
            <a:r>
              <a:rPr lang="en-US" b="1" u="sng" dirty="0"/>
              <a:t>association</a:t>
            </a:r>
            <a:r>
              <a:rPr lang="en-US" dirty="0"/>
              <a:t> among:</a:t>
            </a:r>
          </a:p>
          <a:p>
            <a:r>
              <a:rPr lang="en-US" dirty="0"/>
              <a:t>a </a:t>
            </a:r>
            <a:r>
              <a:rPr lang="en-US" b="1" u="sng" dirty="0"/>
              <a:t>name</a:t>
            </a:r>
            <a:r>
              <a:rPr lang="en-US" dirty="0"/>
              <a:t>        (for example, </a:t>
            </a:r>
            <a:r>
              <a:rPr lang="en-US" dirty="0" err="1">
                <a:latin typeface="Courier New" pitchFamily="49" charset="0"/>
              </a:rPr>
              <a:t>number_of_students</a:t>
            </a:r>
            <a:r>
              <a:rPr lang="en-US" dirty="0"/>
              <a:t>),</a:t>
            </a:r>
          </a:p>
          <a:p>
            <a:r>
              <a:rPr lang="en-US" dirty="0"/>
              <a:t>an </a:t>
            </a:r>
            <a:r>
              <a:rPr lang="en-US" b="1" u="sng" dirty="0"/>
              <a:t>address</a:t>
            </a:r>
            <a:r>
              <a:rPr lang="en-US" dirty="0"/>
              <a:t>  (that is, a location in memory, such as 123456), and</a:t>
            </a:r>
          </a:p>
          <a:p>
            <a:r>
              <a:rPr lang="en-US" dirty="0"/>
              <a:t>a </a:t>
            </a:r>
            <a:r>
              <a:rPr lang="en-US" b="1" u="sng" dirty="0"/>
              <a:t>data type</a:t>
            </a:r>
            <a:r>
              <a:rPr lang="en-US" dirty="0"/>
              <a:t> (for example, </a:t>
            </a:r>
            <a:r>
              <a:rPr lang="en-US" dirty="0" err="1">
                <a:latin typeface="Courier New" pitchFamily="49" charset="0"/>
              </a:rPr>
              <a:t>int</a:t>
            </a:r>
            <a:r>
              <a:rPr lang="en-US" dirty="0"/>
              <a:t>, </a:t>
            </a:r>
            <a:r>
              <a:rPr lang="en-US" dirty="0">
                <a:latin typeface="Courier New" pitchFamily="49" charset="0"/>
              </a:rPr>
              <a:t>float</a:t>
            </a:r>
            <a:r>
              <a:rPr lang="en-US" dirty="0"/>
              <a:t>, </a:t>
            </a:r>
            <a:r>
              <a:rPr lang="en-US" dirty="0">
                <a:latin typeface="Courier New" pitchFamily="49" charset="0"/>
              </a:rPr>
              <a:t>char</a:t>
            </a:r>
            <a:r>
              <a:rPr lang="en-US" dirty="0"/>
              <a:t>).</a:t>
            </a:r>
          </a:p>
        </p:txBody>
      </p:sp>
      <p:sp>
        <p:nvSpPr>
          <p:cNvPr id="525314" name="Rectangle 2"/>
          <p:cNvSpPr>
            <a:spLocks noGrp="1" noChangeArrowheads="1"/>
          </p:cNvSpPr>
          <p:nvPr>
            <p:ph type="title"/>
          </p:nvPr>
        </p:nvSpPr>
        <p:spPr/>
        <p:txBody>
          <a:bodyPr/>
          <a:lstStyle/>
          <a:p>
            <a:r>
              <a:rPr lang="en-US" sz="2800"/>
              <a:t>What is a Variable? (With Examples)</a:t>
            </a: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BF427B8-11D3-49D8-AD95-8F51BF4F5266}" type="slidenum">
              <a:rPr lang="en-US"/>
              <a:pPr/>
              <a:t>5</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17795" name="Rectangle 3"/>
          <p:cNvSpPr>
            <a:spLocks noGrp="1" noChangeArrowheads="1"/>
          </p:cNvSpPr>
          <p:nvPr>
            <p:ph type="body" idx="1"/>
          </p:nvPr>
        </p:nvSpPr>
        <p:spPr/>
        <p:txBody>
          <a:bodyPr/>
          <a:lstStyle/>
          <a:p>
            <a:pPr>
              <a:buFont typeface="Wingdings" pitchFamily="2" charset="2"/>
              <a:buNone/>
            </a:pPr>
            <a:r>
              <a:rPr lang="en-US" dirty="0"/>
              <a:t>Every variable </a:t>
            </a:r>
            <a:r>
              <a:rPr lang="en-US" b="1" u="sng" dirty="0"/>
              <a:t>has</a:t>
            </a:r>
            <a:r>
              <a:rPr lang="en-US" dirty="0"/>
              <a:t>:</a:t>
            </a:r>
          </a:p>
          <a:p>
            <a:r>
              <a:rPr lang="en-US" dirty="0"/>
              <a:t>a </a:t>
            </a:r>
            <a:r>
              <a:rPr lang="en-US" b="1" u="sng" dirty="0"/>
              <a:t>name</a:t>
            </a:r>
            <a:r>
              <a:rPr lang="en-US" dirty="0"/>
              <a:t>        (for example, </a:t>
            </a:r>
            <a:r>
              <a:rPr lang="en-US" dirty="0" err="1">
                <a:latin typeface="Courier New" pitchFamily="49" charset="0"/>
              </a:rPr>
              <a:t>number_of_students</a:t>
            </a:r>
            <a:r>
              <a:rPr lang="en-US" dirty="0"/>
              <a:t>),</a:t>
            </a:r>
          </a:p>
          <a:p>
            <a:r>
              <a:rPr lang="en-US" dirty="0"/>
              <a:t>an </a:t>
            </a:r>
            <a:r>
              <a:rPr lang="en-US" b="1" u="sng" dirty="0"/>
              <a:t>address</a:t>
            </a:r>
            <a:r>
              <a:rPr lang="en-US" dirty="0"/>
              <a:t>  (that is, a location in memory, such as 123456),</a:t>
            </a:r>
          </a:p>
          <a:p>
            <a:r>
              <a:rPr lang="en-US" dirty="0"/>
              <a:t>a </a:t>
            </a:r>
            <a:r>
              <a:rPr lang="en-US" b="1" u="sng" dirty="0"/>
              <a:t>data type</a:t>
            </a:r>
            <a:r>
              <a:rPr lang="en-US" dirty="0"/>
              <a:t> (for example, </a:t>
            </a:r>
            <a:r>
              <a:rPr lang="en-US" dirty="0" err="1">
                <a:latin typeface="Courier New" pitchFamily="49" charset="0"/>
              </a:rPr>
              <a:t>int</a:t>
            </a:r>
            <a:r>
              <a:rPr lang="en-US" dirty="0"/>
              <a:t>, </a:t>
            </a:r>
            <a:r>
              <a:rPr lang="en-US" dirty="0">
                <a:latin typeface="Courier New" pitchFamily="49" charset="0"/>
              </a:rPr>
              <a:t>float</a:t>
            </a:r>
            <a:r>
              <a:rPr lang="en-US" dirty="0"/>
              <a:t>, </a:t>
            </a:r>
            <a:r>
              <a:rPr lang="en-US" dirty="0">
                <a:latin typeface="Courier New" pitchFamily="49" charset="0"/>
              </a:rPr>
              <a:t>char</a:t>
            </a:r>
            <a:r>
              <a:rPr lang="en-US" dirty="0"/>
              <a:t>), </a:t>
            </a:r>
          </a:p>
          <a:p>
            <a:pPr marL="0" indent="0">
              <a:buNone/>
            </a:pPr>
            <a:endParaRPr lang="en-US" dirty="0"/>
          </a:p>
          <a:p>
            <a:pPr marL="0" indent="0">
              <a:buNone/>
            </a:pPr>
            <a:r>
              <a:rPr lang="en-US" dirty="0"/>
              <a:t>    </a:t>
            </a:r>
            <a:r>
              <a:rPr lang="en-US" b="1" dirty="0"/>
              <a:t>AND</a:t>
            </a:r>
          </a:p>
          <a:p>
            <a:pPr marL="0" indent="0">
              <a:buNone/>
            </a:pPr>
            <a:endParaRPr lang="en-US" b="1" dirty="0"/>
          </a:p>
          <a:p>
            <a:r>
              <a:rPr lang="en-US" dirty="0"/>
              <a:t>a </a:t>
            </a:r>
            <a:r>
              <a:rPr lang="en-US" b="1" i="1" u="sng" dirty="0"/>
              <a:t>value</a:t>
            </a:r>
            <a:r>
              <a:rPr lang="en-US" dirty="0"/>
              <a:t>, also known as the </a:t>
            </a:r>
            <a:r>
              <a:rPr lang="en-US" b="1" i="1" u="sng" dirty="0"/>
              <a:t>contents</a:t>
            </a:r>
            <a:r>
              <a:rPr lang="en-US" i="1" dirty="0"/>
              <a:t> </a:t>
            </a:r>
            <a:r>
              <a:rPr lang="en-US" dirty="0"/>
              <a:t>of the variable –specifically, the value is the contents of (what’s inside)      the variable’s memory location.                                                                (The value might be </a:t>
            </a:r>
            <a:r>
              <a:rPr lang="en-US" b="1" i="1" u="sng" dirty="0"/>
              <a:t>undefined</a:t>
            </a:r>
            <a:r>
              <a:rPr lang="en-US" dirty="0"/>
              <a:t>, also known as </a:t>
            </a:r>
            <a:r>
              <a:rPr lang="en-US" b="1" i="1" u="sng" dirty="0"/>
              <a:t>garbage</a:t>
            </a:r>
            <a:r>
              <a:rPr lang="en-US" dirty="0"/>
              <a:t> – more on this point soon.)</a:t>
            </a:r>
          </a:p>
        </p:txBody>
      </p:sp>
      <p:sp>
        <p:nvSpPr>
          <p:cNvPr id="417794" name="Rectangle 2"/>
          <p:cNvSpPr>
            <a:spLocks noGrp="1" noChangeArrowheads="1"/>
          </p:cNvSpPr>
          <p:nvPr>
            <p:ph type="title"/>
          </p:nvPr>
        </p:nvSpPr>
        <p:spPr/>
        <p:txBody>
          <a:bodyPr/>
          <a:lstStyle/>
          <a:p>
            <a:r>
              <a:rPr lang="en-US" sz="2800"/>
              <a:t>What Does a Variable Have?</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28B6371-BCC0-4FEF-A530-555EB40C738B}" type="slidenum">
              <a:rPr lang="en-US"/>
              <a:pPr/>
              <a:t>6</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524291" name="Rectangle 3"/>
          <p:cNvSpPr>
            <a:spLocks noGrp="1" noChangeArrowheads="1"/>
          </p:cNvSpPr>
          <p:nvPr>
            <p:ph type="body" idx="1"/>
          </p:nvPr>
        </p:nvSpPr>
        <p:spPr>
          <a:xfrm>
            <a:off x="533400" y="990600"/>
            <a:ext cx="8001000" cy="5638800"/>
          </a:xfrm>
        </p:spPr>
        <p:txBody>
          <a:bodyPr/>
          <a:lstStyle/>
          <a:p>
            <a:pPr>
              <a:buFont typeface="Wingdings" pitchFamily="2" charset="2"/>
              <a:buNone/>
            </a:pPr>
            <a:r>
              <a:rPr lang="en-US" dirty="0"/>
              <a:t>Every variable has:</a:t>
            </a:r>
          </a:p>
          <a:p>
            <a:r>
              <a:rPr lang="en-US" dirty="0"/>
              <a:t>a </a:t>
            </a:r>
            <a:r>
              <a:rPr lang="en-US" b="1" u="sng" dirty="0"/>
              <a:t>name</a:t>
            </a:r>
            <a:r>
              <a:rPr lang="en-US" dirty="0"/>
              <a:t>        (for example, </a:t>
            </a:r>
            <a:r>
              <a:rPr lang="en-US" dirty="0" err="1">
                <a:latin typeface="Courier New" pitchFamily="49" charset="0"/>
              </a:rPr>
              <a:t>number_of_students</a:t>
            </a:r>
            <a:r>
              <a:rPr lang="en-US" dirty="0"/>
              <a:t>),      chosen by the programmer;</a:t>
            </a:r>
          </a:p>
          <a:p>
            <a:r>
              <a:rPr lang="en-US" dirty="0"/>
              <a:t>an </a:t>
            </a:r>
            <a:r>
              <a:rPr lang="en-US" b="1" u="sng" dirty="0"/>
              <a:t>address</a:t>
            </a:r>
            <a:r>
              <a:rPr lang="en-US" dirty="0"/>
              <a:t>  (that is, a location in memory, such as 123456), chosen by the compiler;</a:t>
            </a:r>
          </a:p>
          <a:p>
            <a:r>
              <a:rPr lang="en-US" dirty="0"/>
              <a:t>a </a:t>
            </a:r>
            <a:r>
              <a:rPr lang="en-US" b="1" u="sng" dirty="0"/>
              <a:t>data type</a:t>
            </a:r>
            <a:r>
              <a:rPr lang="en-US" dirty="0"/>
              <a:t> (for example, </a:t>
            </a:r>
            <a:r>
              <a:rPr lang="en-US" dirty="0" err="1">
                <a:latin typeface="Courier New" pitchFamily="49" charset="0"/>
              </a:rPr>
              <a:t>int</a:t>
            </a:r>
            <a:r>
              <a:rPr lang="en-US" dirty="0"/>
              <a:t>, </a:t>
            </a:r>
            <a:r>
              <a:rPr lang="en-US" dirty="0">
                <a:latin typeface="Courier New" pitchFamily="49" charset="0"/>
              </a:rPr>
              <a:t>float</a:t>
            </a:r>
            <a:r>
              <a:rPr lang="en-US" dirty="0"/>
              <a:t>, </a:t>
            </a:r>
            <a:r>
              <a:rPr lang="en-US" dirty="0">
                <a:latin typeface="Courier New" pitchFamily="49" charset="0"/>
              </a:rPr>
              <a:t>char</a:t>
            </a:r>
            <a:r>
              <a:rPr lang="en-US" dirty="0"/>
              <a:t>),          chosen by the programmer;</a:t>
            </a:r>
          </a:p>
          <a:p>
            <a:r>
              <a:rPr lang="en-US" dirty="0"/>
              <a:t>a </a:t>
            </a:r>
            <a:r>
              <a:rPr lang="en-US" b="1" i="1" u="sng" dirty="0"/>
              <a:t>value</a:t>
            </a:r>
            <a:r>
              <a:rPr lang="en-US" dirty="0"/>
              <a:t>, sometimes chosen by the programmer, and sometimes determined while the program is running           (at </a:t>
            </a:r>
            <a:r>
              <a:rPr lang="en-US" b="1" i="1" u="sng" dirty="0"/>
              <a:t>runtime</a:t>
            </a:r>
            <a:r>
              <a:rPr lang="en-US" dirty="0"/>
              <a:t>), for example based on one or more inputs.        (The value might be </a:t>
            </a:r>
            <a:r>
              <a:rPr lang="en-US" b="1" i="1" u="sng" dirty="0"/>
              <a:t>undefined</a:t>
            </a:r>
            <a:r>
              <a:rPr lang="en-US" dirty="0"/>
              <a:t>, also known as </a:t>
            </a:r>
            <a:r>
              <a:rPr lang="en-US" b="1" i="1" u="sng" dirty="0"/>
              <a:t>garbage</a:t>
            </a:r>
            <a:r>
              <a:rPr lang="en-US" dirty="0"/>
              <a:t>.)</a:t>
            </a:r>
          </a:p>
        </p:txBody>
      </p:sp>
      <p:sp>
        <p:nvSpPr>
          <p:cNvPr id="524290" name="Rectangle 2"/>
          <p:cNvSpPr>
            <a:spLocks noGrp="1" noChangeArrowheads="1"/>
          </p:cNvSpPr>
          <p:nvPr>
            <p:ph type="title"/>
          </p:nvPr>
        </p:nvSpPr>
        <p:spPr/>
        <p:txBody>
          <a:bodyPr/>
          <a:lstStyle/>
          <a:p>
            <a:r>
              <a:rPr lang="en-US" sz="2800"/>
              <a:t>Who Chooses Each Variable Property?</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983631A-621C-4935-B2EC-B9814EFACD84}" type="slidenum">
              <a:rPr lang="en-US"/>
              <a:pPr/>
              <a:t>7</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18819" name="Rectangle 3"/>
          <p:cNvSpPr>
            <a:spLocks noGrp="1" noChangeArrowheads="1"/>
          </p:cNvSpPr>
          <p:nvPr>
            <p:ph type="body" idx="1"/>
          </p:nvPr>
        </p:nvSpPr>
        <p:spPr/>
        <p:txBody>
          <a:bodyPr/>
          <a:lstStyle/>
          <a:p>
            <a:pPr>
              <a:buFont typeface="Wingdings" pitchFamily="2" charset="2"/>
              <a:buNone/>
            </a:pPr>
            <a:r>
              <a:rPr lang="en-US" b="1" u="sng" dirty="0"/>
              <a:t>The value of a variable can vary</a:t>
            </a:r>
            <a:r>
              <a:rPr lang="en-US" b="1" dirty="0"/>
              <a:t>; </a:t>
            </a:r>
            <a:r>
              <a:rPr lang="en-US" dirty="0"/>
              <a:t>that is,                                 it can be changed at runtime.</a:t>
            </a:r>
          </a:p>
          <a:p>
            <a:pPr>
              <a:buFont typeface="Wingdings" pitchFamily="2" charset="2"/>
              <a:buNone/>
            </a:pPr>
            <a:endParaRPr lang="en-US" dirty="0"/>
          </a:p>
          <a:p>
            <a:pPr>
              <a:buFont typeface="Wingdings" pitchFamily="2" charset="2"/>
              <a:buNone/>
            </a:pPr>
            <a:r>
              <a:rPr lang="en-US" dirty="0"/>
              <a:t>We’ll see how in a moment.</a:t>
            </a:r>
          </a:p>
        </p:txBody>
      </p:sp>
      <p:sp>
        <p:nvSpPr>
          <p:cNvPr id="418818" name="Rectangle 2"/>
          <p:cNvSpPr>
            <a:spLocks noGrp="1" noChangeArrowheads="1"/>
          </p:cNvSpPr>
          <p:nvPr>
            <p:ph type="title"/>
          </p:nvPr>
        </p:nvSpPr>
        <p:spPr/>
        <p:txBody>
          <a:bodyPr/>
          <a:lstStyle/>
          <a:p>
            <a:r>
              <a:rPr lang="en-US" sz="2800"/>
              <a:t>The Value of a Variable Can Vary</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2BE71DE-B1AA-48BD-A8F4-A2B8BFFBA22C}" type="slidenum">
              <a:rPr lang="en-US"/>
              <a:pPr/>
              <a:t>8</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19843" name="Rectangle 3"/>
          <p:cNvSpPr>
            <a:spLocks noGrp="1" noChangeArrowheads="1"/>
          </p:cNvSpPr>
          <p:nvPr>
            <p:ph type="body" idx="1"/>
          </p:nvPr>
        </p:nvSpPr>
        <p:spPr>
          <a:xfrm>
            <a:off x="533400" y="990600"/>
            <a:ext cx="8001000" cy="5257800"/>
          </a:xfrm>
        </p:spPr>
        <p:txBody>
          <a:bodyPr/>
          <a:lstStyle/>
          <a:p>
            <a:r>
              <a:rPr lang="en-US" dirty="0"/>
              <a:t>Events that occur while a program is being compiled         are said to happen at </a:t>
            </a:r>
            <a:r>
              <a:rPr lang="en-US" b="1" i="1" u="sng" dirty="0"/>
              <a:t>compile time</a:t>
            </a:r>
            <a:r>
              <a:rPr lang="en-US" dirty="0"/>
              <a:t>.</a:t>
            </a:r>
          </a:p>
          <a:p>
            <a:r>
              <a:rPr lang="en-US" dirty="0"/>
              <a:t>Events that occur while a program is running                      are said to happen at </a:t>
            </a:r>
            <a:r>
              <a:rPr lang="en-US" b="1" i="1" u="sng" dirty="0"/>
              <a:t>runtime</a:t>
            </a:r>
            <a:r>
              <a:rPr lang="en-US" dirty="0"/>
              <a:t>.</a:t>
            </a:r>
          </a:p>
          <a:p>
            <a:pPr>
              <a:buFont typeface="Wingdings" pitchFamily="2" charset="2"/>
              <a:buNone/>
            </a:pPr>
            <a:r>
              <a:rPr lang="en-US" dirty="0"/>
              <a:t>For example:</a:t>
            </a:r>
          </a:p>
          <a:p>
            <a:r>
              <a:rPr lang="en-US" dirty="0"/>
              <a:t>the </a:t>
            </a:r>
            <a:r>
              <a:rPr lang="en-US" b="1" u="sng" dirty="0"/>
              <a:t>address</a:t>
            </a:r>
            <a:r>
              <a:rPr lang="en-US" dirty="0"/>
              <a:t> of a variable is chosen at               </a:t>
            </a:r>
            <a:r>
              <a:rPr lang="en-US" b="1" u="sng" dirty="0"/>
              <a:t>compile time</a:t>
            </a:r>
            <a:r>
              <a:rPr lang="en-US" dirty="0"/>
              <a:t>;</a:t>
            </a:r>
          </a:p>
          <a:p>
            <a:r>
              <a:rPr lang="en-US" dirty="0"/>
              <a:t>the </a:t>
            </a:r>
            <a:r>
              <a:rPr lang="en-US" b="1" u="sng" dirty="0"/>
              <a:t>value</a:t>
            </a:r>
            <a:r>
              <a:rPr lang="en-US" dirty="0"/>
              <a:t>     of a variable typically is determined at </a:t>
            </a:r>
            <a:r>
              <a:rPr lang="en-US" b="1" u="sng" dirty="0"/>
              <a:t>runtime</a:t>
            </a:r>
            <a:r>
              <a:rPr lang="en-US" dirty="0"/>
              <a:t>.</a:t>
            </a:r>
          </a:p>
        </p:txBody>
      </p:sp>
      <p:sp>
        <p:nvSpPr>
          <p:cNvPr id="419842" name="Rectangle 2"/>
          <p:cNvSpPr>
            <a:spLocks noGrp="1" noChangeArrowheads="1"/>
          </p:cNvSpPr>
          <p:nvPr>
            <p:ph type="title"/>
          </p:nvPr>
        </p:nvSpPr>
        <p:spPr/>
        <p:txBody>
          <a:bodyPr/>
          <a:lstStyle/>
          <a:p>
            <a:r>
              <a:rPr lang="en-US" sz="2800" dirty="0"/>
              <a:t>Jargon: Compile Time and Runtime</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E8192E7-A5EE-4F29-B003-0399C129A14D}" type="slidenum">
              <a:rPr lang="en-US"/>
              <a:pPr/>
              <a:t>9</a:t>
            </a:fld>
            <a:endParaRPr lang="en-US"/>
          </a:p>
        </p:txBody>
      </p:sp>
      <p:sp>
        <p:nvSpPr>
          <p:cNvPr id="4" name="Footer Placeholder 3"/>
          <p:cNvSpPr>
            <a:spLocks noGrp="1"/>
          </p:cNvSpPr>
          <p:nvPr>
            <p:ph type="ftr" sz="quarter" idx="10"/>
          </p:nvPr>
        </p:nvSpPr>
        <p:spPr/>
        <p:txBody>
          <a:bodyPr/>
          <a:lstStyle/>
          <a:p>
            <a:r>
              <a:rPr lang="en-US" dirty="0"/>
              <a:t>Variables Lesson</a:t>
            </a:r>
          </a:p>
          <a:p>
            <a:r>
              <a:rPr lang="en-US" sz="1200" dirty="0"/>
              <a:t>CS1313 Fall 2024</a:t>
            </a:r>
          </a:p>
        </p:txBody>
      </p:sp>
      <p:sp>
        <p:nvSpPr>
          <p:cNvPr id="420867" name="Rectangle 3"/>
          <p:cNvSpPr>
            <a:spLocks noGrp="1" noChangeArrowheads="1"/>
          </p:cNvSpPr>
          <p:nvPr>
            <p:ph type="body" idx="1"/>
          </p:nvPr>
        </p:nvSpPr>
        <p:spPr>
          <a:xfrm>
            <a:off x="228600" y="868680"/>
            <a:ext cx="8686800" cy="5257800"/>
          </a:xfrm>
        </p:spPr>
        <p:txBody>
          <a:bodyPr/>
          <a:lstStyle/>
          <a:p>
            <a:pPr algn="ctr">
              <a:spcBef>
                <a:spcPts val="100"/>
              </a:spcBef>
              <a:buFont typeface="Wingdings" pitchFamily="2" charset="2"/>
              <a:buNone/>
            </a:pPr>
            <a:r>
              <a:rPr lang="en-US" dirty="0" err="1">
                <a:latin typeface="Courier New" pitchFamily="49" charset="0"/>
              </a:rPr>
              <a:t>int</a:t>
            </a:r>
            <a:r>
              <a:rPr lang="en-US" dirty="0">
                <a:latin typeface="Courier New" pitchFamily="49" charset="0"/>
              </a:rPr>
              <a:t> x;</a:t>
            </a:r>
          </a:p>
          <a:p>
            <a:pPr>
              <a:spcBef>
                <a:spcPts val="100"/>
              </a:spcBef>
              <a:buFont typeface="Wingdings" pitchFamily="2" charset="2"/>
              <a:buNone/>
            </a:pPr>
            <a:r>
              <a:rPr lang="en-US" b="1" u="sng" dirty="0"/>
              <a:t>Remember</a:t>
            </a:r>
            <a:r>
              <a:rPr lang="en-US" dirty="0"/>
              <a:t>: A program is a description of (1) a collection of data and (2) a sequence of actions on that data.</a:t>
            </a:r>
          </a:p>
          <a:p>
            <a:pPr>
              <a:spcBef>
                <a:spcPts val="100"/>
              </a:spcBef>
              <a:buFont typeface="Wingdings" pitchFamily="2" charset="2"/>
              <a:buNone/>
            </a:pPr>
            <a:r>
              <a:rPr lang="en-US" dirty="0"/>
              <a:t>Before a program can use a variable, the program has to know        (a) that the variable </a:t>
            </a:r>
            <a:r>
              <a:rPr lang="en-US" b="1" u="sng" dirty="0"/>
              <a:t>exists</a:t>
            </a:r>
            <a:r>
              <a:rPr lang="en-US" dirty="0"/>
              <a:t> , (b) what the variable’s </a:t>
            </a:r>
            <a:r>
              <a:rPr lang="en-US" b="1" u="sng" dirty="0"/>
              <a:t>name</a:t>
            </a:r>
            <a:r>
              <a:rPr lang="en-US" dirty="0"/>
              <a:t> is, and                    (c) what </a:t>
            </a:r>
            <a:r>
              <a:rPr lang="en-US" b="1" u="sng" dirty="0"/>
              <a:t>type</a:t>
            </a:r>
            <a:r>
              <a:rPr lang="en-US" dirty="0"/>
              <a:t> of data the variable can have.</a:t>
            </a:r>
          </a:p>
          <a:p>
            <a:pPr>
              <a:spcBef>
                <a:spcPts val="100"/>
              </a:spcBef>
              <a:buFont typeface="Wingdings" pitchFamily="2" charset="2"/>
              <a:buNone/>
            </a:pPr>
            <a:r>
              <a:rPr lang="en-US" dirty="0"/>
              <a:t>A </a:t>
            </a:r>
            <a:r>
              <a:rPr lang="en-US" b="1" i="1" u="sng" dirty="0"/>
              <a:t>declaration</a:t>
            </a:r>
            <a:r>
              <a:rPr lang="en-US" dirty="0"/>
              <a:t> is a </a:t>
            </a:r>
            <a:r>
              <a:rPr lang="en-US" b="1" u="sng" dirty="0"/>
              <a:t>statement</a:t>
            </a:r>
            <a:r>
              <a:rPr lang="en-US" dirty="0"/>
              <a:t> that tells the compiler all of these things: the variable </a:t>
            </a:r>
            <a:r>
              <a:rPr lang="en-US" b="1" u="sng" dirty="0"/>
              <a:t>exists</a:t>
            </a:r>
            <a:r>
              <a:rPr lang="en-US" dirty="0"/>
              <a:t>, its </a:t>
            </a:r>
            <a:r>
              <a:rPr lang="en-US" b="1" u="sng" dirty="0"/>
              <a:t>name</a:t>
            </a:r>
            <a:r>
              <a:rPr lang="en-US" dirty="0"/>
              <a:t>, and its </a:t>
            </a:r>
            <a:r>
              <a:rPr lang="en-US" b="1" u="sng" dirty="0"/>
              <a:t>data type</a:t>
            </a:r>
            <a:r>
              <a:rPr lang="en-US" dirty="0"/>
              <a:t>.</a:t>
            </a:r>
          </a:p>
          <a:p>
            <a:pPr>
              <a:spcBef>
                <a:spcPts val="100"/>
              </a:spcBef>
              <a:buFont typeface="Wingdings" pitchFamily="2" charset="2"/>
              <a:buNone/>
            </a:pPr>
            <a:r>
              <a:rPr lang="en-US" dirty="0"/>
              <a:t>For example, the declaration statement above tells the compiler to</a:t>
            </a:r>
          </a:p>
          <a:p>
            <a:pPr>
              <a:spcBef>
                <a:spcPts val="100"/>
              </a:spcBef>
            </a:pPr>
            <a:r>
              <a:rPr lang="en-US" b="1" u="sng" dirty="0"/>
              <a:t>choose a location</a:t>
            </a:r>
            <a:r>
              <a:rPr lang="en-US" dirty="0"/>
              <a:t> in memory for a variable,</a:t>
            </a:r>
          </a:p>
          <a:p>
            <a:pPr>
              <a:spcBef>
                <a:spcPts val="100"/>
              </a:spcBef>
            </a:pPr>
            <a:r>
              <a:rPr lang="en-US" b="1" u="sng" dirty="0"/>
              <a:t>name</a:t>
            </a:r>
            <a:r>
              <a:rPr lang="en-US" dirty="0"/>
              <a:t> that variable</a:t>
            </a:r>
            <a:r>
              <a:rPr lang="en-US" dirty="0">
                <a:latin typeface="Courier New" panose="02070309020205020404" pitchFamily="49" charset="0"/>
                <a:cs typeface="Courier New" panose="02070309020205020404" pitchFamily="49" charset="0"/>
              </a:rPr>
              <a:t> </a:t>
            </a:r>
            <a:r>
              <a:rPr lang="en-US" dirty="0">
                <a:latin typeface="Courier New" pitchFamily="49" charset="0"/>
              </a:rPr>
              <a:t>x</a:t>
            </a:r>
            <a:r>
              <a:rPr lang="en-US" dirty="0"/>
              <a:t>,</a:t>
            </a:r>
          </a:p>
          <a:p>
            <a:pPr marL="0" indent="0">
              <a:spcBef>
                <a:spcPts val="100"/>
              </a:spcBef>
              <a:buNone/>
            </a:pPr>
            <a:r>
              <a:rPr lang="en-US" dirty="0"/>
              <a:t>and</a:t>
            </a:r>
          </a:p>
          <a:p>
            <a:pPr>
              <a:spcBef>
                <a:spcPts val="100"/>
              </a:spcBef>
            </a:pPr>
            <a:r>
              <a:rPr lang="en-US" b="1" u="sng" dirty="0"/>
              <a:t>think of that variable as</a:t>
            </a:r>
            <a:r>
              <a:rPr lang="en-US" dirty="0"/>
              <a:t> an</a:t>
            </a:r>
            <a:r>
              <a:rPr lang="en-US" dirty="0">
                <a:latin typeface="Courier New" panose="02070309020205020404" pitchFamily="49" charset="0"/>
                <a:cs typeface="Courier New" panose="02070309020205020404" pitchFamily="49" charset="0"/>
              </a:rPr>
              <a:t> int</a:t>
            </a:r>
            <a:r>
              <a:rPr lang="en-US" dirty="0"/>
              <a:t> .</a:t>
            </a:r>
          </a:p>
          <a:p>
            <a:pPr>
              <a:spcBef>
                <a:spcPts val="100"/>
              </a:spcBef>
              <a:buFont typeface="Wingdings" pitchFamily="2" charset="2"/>
              <a:buNone/>
            </a:pPr>
            <a:r>
              <a:rPr lang="en-US" dirty="0"/>
              <a:t>Note that the declaration above </a:t>
            </a:r>
            <a:r>
              <a:rPr lang="en-US" b="1" u="sng" dirty="0"/>
              <a:t>doesn’t specify a value</a:t>
            </a:r>
            <a:r>
              <a:rPr lang="en-US" dirty="0"/>
              <a:t> for</a:t>
            </a:r>
            <a:r>
              <a:rPr lang="en-US" dirty="0">
                <a:latin typeface="Courier New" panose="02070309020205020404" pitchFamily="49" charset="0"/>
                <a:cs typeface="Courier New" panose="02070309020205020404" pitchFamily="49" charset="0"/>
              </a:rPr>
              <a:t> </a:t>
            </a:r>
            <a:r>
              <a:rPr lang="en-US" dirty="0">
                <a:latin typeface="Courier New" pitchFamily="49" charset="0"/>
              </a:rPr>
              <a:t>x</a:t>
            </a:r>
            <a:r>
              <a:rPr lang="en-US" dirty="0"/>
              <a:t>.</a:t>
            </a:r>
            <a:endParaRPr lang="en-US" dirty="0">
              <a:latin typeface="Courier New" pitchFamily="49" charset="0"/>
            </a:endParaRPr>
          </a:p>
        </p:txBody>
      </p:sp>
      <p:sp>
        <p:nvSpPr>
          <p:cNvPr id="420866" name="Rectangle 2"/>
          <p:cNvSpPr>
            <a:spLocks noGrp="1" noChangeArrowheads="1"/>
          </p:cNvSpPr>
          <p:nvPr>
            <p:ph type="title"/>
          </p:nvPr>
        </p:nvSpPr>
        <p:spPr/>
        <p:txBody>
          <a:bodyPr/>
          <a:lstStyle/>
          <a:p>
            <a:r>
              <a:rPr lang="en-US" sz="2800"/>
              <a:t>Variable Declaration: Name &amp; Data Type</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D" val="1940124"/>
  <p:tag name="WMSI" val="404"/>
  <p:tag name="WMIS" val="18615"/>
  <p:tag name="FILETITLE" val="CS1313 Hardware"/>
  <p:tag name="PREC" val="F"/>
  <p:tag name="NPWI" val="169"/>
</p:tagLst>
</file>

<file path=ppt/tags/tag10.xml><?xml version="1.0" encoding="utf-8"?>
<p:tagLst xmlns:a="http://schemas.openxmlformats.org/drawingml/2006/main" xmlns:r="http://schemas.openxmlformats.org/officeDocument/2006/relationships" xmlns:p="http://schemas.openxmlformats.org/presentationml/2006/main">
  <p:tag name="SWI" val="107"/>
  <p:tag name="NBP" val="1"/>
  <p:tag name="BSN" val="107"/>
  <p:tag name="SVT" val="TRUE"/>
  <p:tag name="CVB" val="107"/>
  <p:tag name="SPT" val="FALSE"/>
  <p:tag name="CII" val="107"/>
</p:tagLst>
</file>

<file path=ppt/tags/tag11.xml><?xml version="1.0" encoding="utf-8"?>
<p:tagLst xmlns:a="http://schemas.openxmlformats.org/drawingml/2006/main" xmlns:r="http://schemas.openxmlformats.org/officeDocument/2006/relationships" xmlns:p="http://schemas.openxmlformats.org/presentationml/2006/main">
  <p:tag name="SWI" val="108"/>
  <p:tag name="NBP" val="1"/>
  <p:tag name="BSN" val="108"/>
  <p:tag name="SVT" val="TRUE"/>
  <p:tag name="CVB" val="108"/>
  <p:tag name="SPT" val="FALSE"/>
  <p:tag name="CII" val="108"/>
</p:tagLst>
</file>

<file path=ppt/tags/tag12.xml><?xml version="1.0" encoding="utf-8"?>
<p:tagLst xmlns:a="http://schemas.openxmlformats.org/drawingml/2006/main" xmlns:r="http://schemas.openxmlformats.org/officeDocument/2006/relationships" xmlns:p="http://schemas.openxmlformats.org/presentationml/2006/main">
  <p:tag name="SWI" val="109"/>
  <p:tag name="NBP" val="1"/>
  <p:tag name="BSN" val="109"/>
  <p:tag name="SVT" val="TRUE"/>
  <p:tag name="CVB" val="109"/>
  <p:tag name="SPT" val="FALSE"/>
  <p:tag name="CII" val="109"/>
</p:tagLst>
</file>

<file path=ppt/tags/tag13.xml><?xml version="1.0" encoding="utf-8"?>
<p:tagLst xmlns:a="http://schemas.openxmlformats.org/drawingml/2006/main" xmlns:r="http://schemas.openxmlformats.org/officeDocument/2006/relationships" xmlns:p="http://schemas.openxmlformats.org/presentationml/2006/main">
  <p:tag name="SWI" val="110"/>
  <p:tag name="NBP" val="1"/>
  <p:tag name="BSN" val="110"/>
  <p:tag name="SVT" val="TRUE"/>
  <p:tag name="CVB" val="110"/>
  <p:tag name="SPT" val="FALSE"/>
  <p:tag name="CII" val="110"/>
</p:tagLst>
</file>

<file path=ppt/tags/tag14.xml><?xml version="1.0" encoding="utf-8"?>
<p:tagLst xmlns:a="http://schemas.openxmlformats.org/drawingml/2006/main" xmlns:r="http://schemas.openxmlformats.org/officeDocument/2006/relationships" xmlns:p="http://schemas.openxmlformats.org/presentationml/2006/main">
  <p:tag name="SWI" val="157"/>
  <p:tag name="NBP" val="1"/>
  <p:tag name="BSN" val="157"/>
  <p:tag name="SVT" val="TRUE"/>
  <p:tag name="CVB" val="157"/>
  <p:tag name="SPT" val="FALSE"/>
  <p:tag name="CII" val="157"/>
</p:tagLst>
</file>

<file path=ppt/tags/tag15.xml><?xml version="1.0" encoding="utf-8"?>
<p:tagLst xmlns:a="http://schemas.openxmlformats.org/drawingml/2006/main" xmlns:r="http://schemas.openxmlformats.org/officeDocument/2006/relationships" xmlns:p="http://schemas.openxmlformats.org/presentationml/2006/main">
  <p:tag name="SWI" val="111"/>
  <p:tag name="NBP" val="1"/>
  <p:tag name="BSN" val="111"/>
  <p:tag name="SVT" val="TRUE"/>
  <p:tag name="CVB" val="111"/>
  <p:tag name="SPT" val="FALSE"/>
  <p:tag name="CII" val="111"/>
</p:tagLst>
</file>

<file path=ppt/tags/tag16.xml><?xml version="1.0" encoding="utf-8"?>
<p:tagLst xmlns:a="http://schemas.openxmlformats.org/drawingml/2006/main" xmlns:r="http://schemas.openxmlformats.org/officeDocument/2006/relationships" xmlns:p="http://schemas.openxmlformats.org/presentationml/2006/main">
  <p:tag name="SWI" val="158"/>
  <p:tag name="NBP" val="1"/>
  <p:tag name="BSN" val="158"/>
  <p:tag name="SVT" val="TRUE"/>
  <p:tag name="CVB" val="158"/>
  <p:tag name="SPT" val="FALSE"/>
  <p:tag name="CII" val="158"/>
</p:tagLst>
</file>

<file path=ppt/tags/tag17.xml><?xml version="1.0" encoding="utf-8"?>
<p:tagLst xmlns:a="http://schemas.openxmlformats.org/drawingml/2006/main" xmlns:r="http://schemas.openxmlformats.org/officeDocument/2006/relationships" xmlns:p="http://schemas.openxmlformats.org/presentationml/2006/main">
  <p:tag name="SWI" val="112"/>
  <p:tag name="NBP" val="1"/>
  <p:tag name="BSN" val="112"/>
  <p:tag name="SVT" val="TRUE"/>
  <p:tag name="CVB" val="112"/>
  <p:tag name="SPT" val="FALSE"/>
  <p:tag name="CII" val="112"/>
</p:tagLst>
</file>

<file path=ppt/tags/tag18.xml><?xml version="1.0" encoding="utf-8"?>
<p:tagLst xmlns:a="http://schemas.openxmlformats.org/drawingml/2006/main" xmlns:r="http://schemas.openxmlformats.org/officeDocument/2006/relationships" xmlns:p="http://schemas.openxmlformats.org/presentationml/2006/main">
  <p:tag name="SWI" val="113"/>
  <p:tag name="NBP" val="1"/>
  <p:tag name="BSN" val="113"/>
  <p:tag name="SVT" val="TRUE"/>
  <p:tag name="CVB" val="113"/>
  <p:tag name="SPT" val="FALSE"/>
  <p:tag name="CII" val="113"/>
</p:tagLst>
</file>

<file path=ppt/tags/tag19.xml><?xml version="1.0" encoding="utf-8"?>
<p:tagLst xmlns:a="http://schemas.openxmlformats.org/drawingml/2006/main" xmlns:r="http://schemas.openxmlformats.org/officeDocument/2006/relationships" xmlns:p="http://schemas.openxmlformats.org/presentationml/2006/main">
  <p:tag name="SWI" val="114"/>
  <p:tag name="NBP" val="1"/>
  <p:tag name="BSN" val="114"/>
  <p:tag name="SVT" val="TRUE"/>
  <p:tag name="CVB" val="114"/>
  <p:tag name="SPT" val="FALSE"/>
  <p:tag name="CII" val="114"/>
</p:tagLst>
</file>

<file path=ppt/tags/tag2.xml><?xml version="1.0" encoding="utf-8"?>
<p:tagLst xmlns:a="http://schemas.openxmlformats.org/drawingml/2006/main" xmlns:r="http://schemas.openxmlformats.org/officeDocument/2006/relationships" xmlns:p="http://schemas.openxmlformats.org/presentationml/2006/main">
  <p:tag name="SWI" val="35"/>
  <p:tag name="NBP" val="1"/>
  <p:tag name="BSN" val="35"/>
  <p:tag name="SVT" val="TRUE"/>
  <p:tag name="CVB" val="35"/>
  <p:tag name="SPT" val="FALSE"/>
  <p:tag name="CII" val="35"/>
</p:tagLst>
</file>

<file path=ppt/tags/tag20.xml><?xml version="1.0" encoding="utf-8"?>
<p:tagLst xmlns:a="http://schemas.openxmlformats.org/drawingml/2006/main" xmlns:r="http://schemas.openxmlformats.org/officeDocument/2006/relationships" xmlns:p="http://schemas.openxmlformats.org/presentationml/2006/main">
  <p:tag name="SWI" val="115"/>
  <p:tag name="NBP" val="1"/>
  <p:tag name="BSN" val="115"/>
  <p:tag name="SVT" val="TRUE"/>
  <p:tag name="CVB" val="115"/>
  <p:tag name="SPT" val="FALSE"/>
  <p:tag name="CII" val="115"/>
</p:tagLst>
</file>

<file path=ppt/tags/tag21.xml><?xml version="1.0" encoding="utf-8"?>
<p:tagLst xmlns:a="http://schemas.openxmlformats.org/drawingml/2006/main" xmlns:r="http://schemas.openxmlformats.org/officeDocument/2006/relationships" xmlns:p="http://schemas.openxmlformats.org/presentationml/2006/main">
  <p:tag name="SWI" val="116"/>
  <p:tag name="NBP" val="1"/>
  <p:tag name="BSN" val="116"/>
  <p:tag name="SVT" val="TRUE"/>
  <p:tag name="CVB" val="116"/>
  <p:tag name="SPT" val="FALSE"/>
  <p:tag name="CII" val="116"/>
</p:tagLst>
</file>

<file path=ppt/tags/tag22.xml><?xml version="1.0" encoding="utf-8"?>
<p:tagLst xmlns:a="http://schemas.openxmlformats.org/drawingml/2006/main" xmlns:r="http://schemas.openxmlformats.org/officeDocument/2006/relationships" xmlns:p="http://schemas.openxmlformats.org/presentationml/2006/main">
  <p:tag name="SWI" val="147"/>
  <p:tag name="NBP" val="1"/>
  <p:tag name="BSN" val="147"/>
  <p:tag name="SVT" val="TRUE"/>
  <p:tag name="CVB" val="147"/>
  <p:tag name="SPT" val="FALSE"/>
  <p:tag name="CII" val="147"/>
</p:tagLst>
</file>

<file path=ppt/tags/tag23.xml><?xml version="1.0" encoding="utf-8"?>
<p:tagLst xmlns:a="http://schemas.openxmlformats.org/drawingml/2006/main" xmlns:r="http://schemas.openxmlformats.org/officeDocument/2006/relationships" xmlns:p="http://schemas.openxmlformats.org/presentationml/2006/main">
  <p:tag name="SWI" val="147"/>
  <p:tag name="NBP" val="1"/>
  <p:tag name="BSN" val="147"/>
  <p:tag name="SVT" val="TRUE"/>
  <p:tag name="CVB" val="147"/>
  <p:tag name="SPT" val="FALSE"/>
  <p:tag name="CII" val="147"/>
</p:tagLst>
</file>

<file path=ppt/tags/tag24.xml><?xml version="1.0" encoding="utf-8"?>
<p:tagLst xmlns:a="http://schemas.openxmlformats.org/drawingml/2006/main" xmlns:r="http://schemas.openxmlformats.org/officeDocument/2006/relationships" xmlns:p="http://schemas.openxmlformats.org/presentationml/2006/main">
  <p:tag name="SWI" val="148"/>
  <p:tag name="NBP" val="1"/>
  <p:tag name="BSN" val="148"/>
  <p:tag name="SVT" val="TRUE"/>
  <p:tag name="CVB" val="148"/>
  <p:tag name="SPT" val="FALSE"/>
  <p:tag name="CII" val="148"/>
</p:tagLst>
</file>

<file path=ppt/tags/tag25.xml><?xml version="1.0" encoding="utf-8"?>
<p:tagLst xmlns:a="http://schemas.openxmlformats.org/drawingml/2006/main" xmlns:r="http://schemas.openxmlformats.org/officeDocument/2006/relationships" xmlns:p="http://schemas.openxmlformats.org/presentationml/2006/main">
  <p:tag name="SWI" val="117"/>
  <p:tag name="NBP" val="1"/>
  <p:tag name="BSN" val="117"/>
  <p:tag name="SVT" val="TRUE"/>
  <p:tag name="CVB" val="117"/>
  <p:tag name="SPT" val="FALSE"/>
  <p:tag name="CII" val="117"/>
</p:tagLst>
</file>

<file path=ppt/tags/tag26.xml><?xml version="1.0" encoding="utf-8"?>
<p:tagLst xmlns:a="http://schemas.openxmlformats.org/drawingml/2006/main" xmlns:r="http://schemas.openxmlformats.org/officeDocument/2006/relationships" xmlns:p="http://schemas.openxmlformats.org/presentationml/2006/main">
  <p:tag name="SWI" val="118"/>
  <p:tag name="NBP" val="1"/>
  <p:tag name="BSN" val="118"/>
  <p:tag name="SVT" val="TRUE"/>
  <p:tag name="CVB" val="118"/>
  <p:tag name="SPT" val="FALSE"/>
  <p:tag name="CII" val="118"/>
</p:tagLst>
</file>

<file path=ppt/tags/tag27.xml><?xml version="1.0" encoding="utf-8"?>
<p:tagLst xmlns:a="http://schemas.openxmlformats.org/drawingml/2006/main" xmlns:r="http://schemas.openxmlformats.org/officeDocument/2006/relationships" xmlns:p="http://schemas.openxmlformats.org/presentationml/2006/main">
  <p:tag name="SWI" val="119"/>
  <p:tag name="NBP" val="1"/>
  <p:tag name="BSN" val="119"/>
  <p:tag name="SVT" val="TRUE"/>
  <p:tag name="CVB" val="119"/>
  <p:tag name="SPT" val="FALSE"/>
  <p:tag name="CII" val="119"/>
</p:tagLst>
</file>

<file path=ppt/tags/tag28.xml><?xml version="1.0" encoding="utf-8"?>
<p:tagLst xmlns:a="http://schemas.openxmlformats.org/drawingml/2006/main" xmlns:r="http://schemas.openxmlformats.org/officeDocument/2006/relationships" xmlns:p="http://schemas.openxmlformats.org/presentationml/2006/main">
  <p:tag name="SWI" val="120"/>
  <p:tag name="NBP" val="1"/>
  <p:tag name="BSN" val="120"/>
  <p:tag name="SVT" val="TRUE"/>
  <p:tag name="CVB" val="120"/>
  <p:tag name="SPT" val="FALSE"/>
  <p:tag name="CII" val="120"/>
</p:tagLst>
</file>

<file path=ppt/tags/tag29.xml><?xml version="1.0" encoding="utf-8"?>
<p:tagLst xmlns:a="http://schemas.openxmlformats.org/drawingml/2006/main" xmlns:r="http://schemas.openxmlformats.org/officeDocument/2006/relationships" xmlns:p="http://schemas.openxmlformats.org/presentationml/2006/main">
  <p:tag name="SWI" val="158"/>
  <p:tag name="NBP" val="1"/>
  <p:tag name="BSN" val="158"/>
  <p:tag name="SVT" val="TRUE"/>
  <p:tag name="CVB" val="158"/>
  <p:tag name="SPT" val="FALSE"/>
  <p:tag name="CII" val="158"/>
</p:tagLst>
</file>

<file path=ppt/tags/tag3.xml><?xml version="1.0" encoding="utf-8"?>
<p:tagLst xmlns:a="http://schemas.openxmlformats.org/drawingml/2006/main" xmlns:r="http://schemas.openxmlformats.org/officeDocument/2006/relationships" xmlns:p="http://schemas.openxmlformats.org/presentationml/2006/main">
  <p:tag name="SWI" val="102"/>
  <p:tag name="NBP" val="1"/>
  <p:tag name="BSN" val="102"/>
  <p:tag name="SVT" val="TRUE"/>
  <p:tag name="CVB" val="102"/>
  <p:tag name="SPT" val="FALSE"/>
  <p:tag name="CII" val="102"/>
</p:tagLst>
</file>

<file path=ppt/tags/tag30.xml><?xml version="1.0" encoding="utf-8"?>
<p:tagLst xmlns:a="http://schemas.openxmlformats.org/drawingml/2006/main" xmlns:r="http://schemas.openxmlformats.org/officeDocument/2006/relationships" xmlns:p="http://schemas.openxmlformats.org/presentationml/2006/main">
  <p:tag name="SWI" val="121"/>
  <p:tag name="NBP" val="1"/>
  <p:tag name="BSN" val="121"/>
  <p:tag name="SVT" val="TRUE"/>
  <p:tag name="CVB" val="121"/>
  <p:tag name="SPT" val="FALSE"/>
  <p:tag name="CII" val="121"/>
</p:tagLst>
</file>

<file path=ppt/tags/tag31.xml><?xml version="1.0" encoding="utf-8"?>
<p:tagLst xmlns:a="http://schemas.openxmlformats.org/drawingml/2006/main" xmlns:r="http://schemas.openxmlformats.org/officeDocument/2006/relationships" xmlns:p="http://schemas.openxmlformats.org/presentationml/2006/main">
  <p:tag name="SWI" val="122"/>
  <p:tag name="NBP" val="1"/>
  <p:tag name="BSN" val="122"/>
  <p:tag name="SVT" val="TRUE"/>
  <p:tag name="CVB" val="122"/>
  <p:tag name="SPT" val="FALSE"/>
  <p:tag name="CII" val="122"/>
</p:tagLst>
</file>

<file path=ppt/tags/tag32.xml><?xml version="1.0" encoding="utf-8"?>
<p:tagLst xmlns:a="http://schemas.openxmlformats.org/drawingml/2006/main" xmlns:r="http://schemas.openxmlformats.org/officeDocument/2006/relationships" xmlns:p="http://schemas.openxmlformats.org/presentationml/2006/main">
  <p:tag name="SWI" val="123"/>
  <p:tag name="NBP" val="1"/>
  <p:tag name="BSN" val="123"/>
  <p:tag name="SVT" val="TRUE"/>
  <p:tag name="CVB" val="123"/>
  <p:tag name="SPT" val="FALSE"/>
  <p:tag name="CII" val="123"/>
</p:tagLst>
</file>

<file path=ppt/tags/tag33.xml><?xml version="1.0" encoding="utf-8"?>
<p:tagLst xmlns:a="http://schemas.openxmlformats.org/drawingml/2006/main" xmlns:r="http://schemas.openxmlformats.org/officeDocument/2006/relationships" xmlns:p="http://schemas.openxmlformats.org/presentationml/2006/main">
  <p:tag name="SWI" val="124"/>
  <p:tag name="NBP" val="1"/>
  <p:tag name="BSN" val="124"/>
  <p:tag name="SVT" val="TRUE"/>
  <p:tag name="CVB" val="124"/>
  <p:tag name="SPT" val="FALSE"/>
  <p:tag name="CII" val="124"/>
</p:tagLst>
</file>

<file path=ppt/tags/tag34.xml><?xml version="1.0" encoding="utf-8"?>
<p:tagLst xmlns:a="http://schemas.openxmlformats.org/drawingml/2006/main" xmlns:r="http://schemas.openxmlformats.org/officeDocument/2006/relationships" xmlns:p="http://schemas.openxmlformats.org/presentationml/2006/main">
  <p:tag name="SWI" val="124"/>
  <p:tag name="NBP" val="1"/>
  <p:tag name="BSN" val="124"/>
  <p:tag name="SVT" val="TRUE"/>
  <p:tag name="CVB" val="124"/>
  <p:tag name="SPT" val="FALSE"/>
  <p:tag name="CII" val="124"/>
</p:tagLst>
</file>

<file path=ppt/tags/tag35.xml><?xml version="1.0" encoding="utf-8"?>
<p:tagLst xmlns:a="http://schemas.openxmlformats.org/drawingml/2006/main" xmlns:r="http://schemas.openxmlformats.org/officeDocument/2006/relationships" xmlns:p="http://schemas.openxmlformats.org/presentationml/2006/main">
  <p:tag name="SWI" val="125"/>
  <p:tag name="NBP" val="1"/>
  <p:tag name="CVB" val="125"/>
  <p:tag name="SPT" val="FALSE"/>
  <p:tag name="BSN" val="125"/>
  <p:tag name="LFXCI" val="0"/>
  <p:tag name="SVT" val="TRUE"/>
  <p:tag name="CII" val="125"/>
</p:tagLst>
</file>

<file path=ppt/tags/tag36.xml><?xml version="1.0" encoding="utf-8"?>
<p:tagLst xmlns:a="http://schemas.openxmlformats.org/drawingml/2006/main" xmlns:r="http://schemas.openxmlformats.org/officeDocument/2006/relationships" xmlns:p="http://schemas.openxmlformats.org/presentationml/2006/main">
  <p:tag name="SWI" val="126"/>
  <p:tag name="NBP" val="1"/>
  <p:tag name="BSN" val="126"/>
  <p:tag name="SVT" val="TRUE"/>
  <p:tag name="CVB" val="126"/>
  <p:tag name="SPT" val="FALSE"/>
  <p:tag name="CII" val="126"/>
</p:tagLst>
</file>

<file path=ppt/tags/tag4.xml><?xml version="1.0" encoding="utf-8"?>
<p:tagLst xmlns:a="http://schemas.openxmlformats.org/drawingml/2006/main" xmlns:r="http://schemas.openxmlformats.org/officeDocument/2006/relationships" xmlns:p="http://schemas.openxmlformats.org/presentationml/2006/main">
  <p:tag name="SWI" val="104"/>
  <p:tag name="NBP" val="1"/>
  <p:tag name="BSN" val="104"/>
  <p:tag name="SVT" val="TRUE"/>
  <p:tag name="CVB" val="104"/>
  <p:tag name="SPT" val="FALSE"/>
  <p:tag name="CII" val="104"/>
</p:tagLst>
</file>

<file path=ppt/tags/tag5.xml><?xml version="1.0" encoding="utf-8"?>
<p:tagLst xmlns:a="http://schemas.openxmlformats.org/drawingml/2006/main" xmlns:r="http://schemas.openxmlformats.org/officeDocument/2006/relationships" xmlns:p="http://schemas.openxmlformats.org/presentationml/2006/main">
  <p:tag name="SWI" val="104"/>
  <p:tag name="NBP" val="1"/>
  <p:tag name="BSN" val="104"/>
  <p:tag name="SVT" val="TRUE"/>
  <p:tag name="CVB" val="104"/>
  <p:tag name="SPT" val="FALSE"/>
  <p:tag name="CII" val="104"/>
</p:tagLst>
</file>

<file path=ppt/tags/tag6.xml><?xml version="1.0" encoding="utf-8"?>
<p:tagLst xmlns:a="http://schemas.openxmlformats.org/drawingml/2006/main" xmlns:r="http://schemas.openxmlformats.org/officeDocument/2006/relationships" xmlns:p="http://schemas.openxmlformats.org/presentationml/2006/main">
  <p:tag name="SWI" val="104"/>
  <p:tag name="NBP" val="1"/>
  <p:tag name="BSN" val="104"/>
  <p:tag name="SVT" val="TRUE"/>
  <p:tag name="CVB" val="104"/>
  <p:tag name="SPT" val="FALSE"/>
  <p:tag name="CII" val="104"/>
</p:tagLst>
</file>

<file path=ppt/tags/tag7.xml><?xml version="1.0" encoding="utf-8"?>
<p:tagLst xmlns:a="http://schemas.openxmlformats.org/drawingml/2006/main" xmlns:r="http://schemas.openxmlformats.org/officeDocument/2006/relationships" xmlns:p="http://schemas.openxmlformats.org/presentationml/2006/main">
  <p:tag name="SWI" val="104"/>
  <p:tag name="NBP" val="1"/>
  <p:tag name="BSN" val="104"/>
  <p:tag name="SVT" val="TRUE"/>
  <p:tag name="CVB" val="104"/>
  <p:tag name="SPT" val="FALSE"/>
  <p:tag name="CII" val="104"/>
</p:tagLst>
</file>

<file path=ppt/tags/tag8.xml><?xml version="1.0" encoding="utf-8"?>
<p:tagLst xmlns:a="http://schemas.openxmlformats.org/drawingml/2006/main" xmlns:r="http://schemas.openxmlformats.org/officeDocument/2006/relationships" xmlns:p="http://schemas.openxmlformats.org/presentationml/2006/main">
  <p:tag name="SWI" val="105"/>
  <p:tag name="NBP" val="1"/>
  <p:tag name="BSN" val="105"/>
  <p:tag name="SVT" val="TRUE"/>
  <p:tag name="CVB" val="105"/>
  <p:tag name="SPT" val="FALSE"/>
  <p:tag name="CII" val="105"/>
</p:tagLst>
</file>

<file path=ppt/tags/tag9.xml><?xml version="1.0" encoding="utf-8"?>
<p:tagLst xmlns:a="http://schemas.openxmlformats.org/drawingml/2006/main" xmlns:r="http://schemas.openxmlformats.org/officeDocument/2006/relationships" xmlns:p="http://schemas.openxmlformats.org/presentationml/2006/main">
  <p:tag name="SWI" val="106"/>
  <p:tag name="NBP" val="1"/>
  <p:tag name="BSN" val="106"/>
  <p:tag name="SVT" val="TRUE"/>
  <p:tag name="CVB" val="106"/>
  <p:tag name="SPT" val="FALSE"/>
  <p:tag name="CII" val="106"/>
</p:tagLst>
</file>

<file path=ppt/theme/theme1.xml><?xml version="1.0" encoding="utf-8"?>
<a:theme xmlns:a="http://schemas.openxmlformats.org/drawingml/2006/main" name="hardware_lesson">
  <a:themeElements>
    <a:clrScheme name="hardware_lesso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hardware_less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hardware_less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hardware_lesso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hardware_lesson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hardware_lesson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hardware_less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hardware_less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hardware_lesson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hardware_lesson</Template>
  <TotalTime>3339</TotalTime>
  <Words>3836</Words>
  <Application>Microsoft Office PowerPoint</Application>
  <PresentationFormat>On-screen Show (4:3)</PresentationFormat>
  <Paragraphs>579</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Courier New</vt:lpstr>
      <vt:lpstr>Tahoma</vt:lpstr>
      <vt:lpstr>Times New Roman</vt:lpstr>
      <vt:lpstr>Wingdings</vt:lpstr>
      <vt:lpstr>hardware_lesson</vt:lpstr>
      <vt:lpstr>Variables Lesson Outline</vt:lpstr>
      <vt:lpstr>Data Types</vt:lpstr>
      <vt:lpstr>What is a Variable?</vt:lpstr>
      <vt:lpstr>What is a Variable? (With Examples)</vt:lpstr>
      <vt:lpstr>What Does a Variable Have?</vt:lpstr>
      <vt:lpstr>Who Chooses Each Variable Property?</vt:lpstr>
      <vt:lpstr>The Value of a Variable Can Vary</vt:lpstr>
      <vt:lpstr>Jargon: Compile Time and Runtime</vt:lpstr>
      <vt:lpstr>Variable Declaration: Name &amp; Data Type</vt:lpstr>
      <vt:lpstr>Variable Declaration: Address</vt:lpstr>
      <vt:lpstr>Variable Declaration: Initial Value #1</vt:lpstr>
      <vt:lpstr>Variable Declaration: Initial Value #2</vt:lpstr>
      <vt:lpstr>Variable Declaration: Initial Value #3</vt:lpstr>
      <vt:lpstr>Variable Garbage Value Exercise</vt:lpstr>
      <vt:lpstr>Declaration Section &amp; Execution Section</vt:lpstr>
      <vt:lpstr>Setting the Value of a Variable</vt:lpstr>
      <vt:lpstr>Variable Assignment</vt:lpstr>
      <vt:lpstr>Variable Assignment Example</vt:lpstr>
      <vt:lpstr>Variable Assignment Example Program #1</vt:lpstr>
      <vt:lpstr>Variable Assignment Example Program #2</vt:lpstr>
      <vt:lpstr>The Same Source Code without Comments</vt:lpstr>
      <vt:lpstr>Assignment is an Action, NOT an Equation #1</vt:lpstr>
      <vt:lpstr>Assignment is an Action, NOT an Equation #2</vt:lpstr>
      <vt:lpstr>Assignment is an Action, NOT an Equation #3</vt:lpstr>
      <vt:lpstr>Changing a Variable’s Contents</vt:lpstr>
      <vt:lpstr>Changing a Variable’s Contents: Example #1</vt:lpstr>
      <vt:lpstr>Changing a Variable’s Contents: Example #2</vt:lpstr>
      <vt:lpstr>The Same Source Code without Comments</vt:lpstr>
      <vt:lpstr>Setting the Value of a Variable</vt:lpstr>
      <vt:lpstr>Variable Initialization</vt:lpstr>
      <vt:lpstr>Variable Initialization Example #1</vt:lpstr>
      <vt:lpstr>Variable Initialization Example #2</vt:lpstr>
      <vt:lpstr>The Same Source Code without Comments</vt:lpstr>
      <vt:lpstr>Initialize, Then Assign</vt:lpstr>
      <vt:lpstr>C Variable Names</vt:lpstr>
      <vt:lpstr>Favorite Professor Rule for Variable Names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CS1313 Variables Lesson</dc:title>
  <dc:creator>Henry Neeman</dc:creator>
  <cp:lastModifiedBy>Neeman, Henry J.</cp:lastModifiedBy>
  <cp:revision>401</cp:revision>
  <cp:lastPrinted>1601-01-01T00:00:00Z</cp:lastPrinted>
  <dcterms:created xsi:type="dcterms:W3CDTF">2004-08-23T12:23:16Z</dcterms:created>
  <dcterms:modified xsi:type="dcterms:W3CDTF">2024-08-15T01:02:22Z</dcterms:modified>
</cp:coreProperties>
</file>