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ppt/tags/tag10.xml" ContentType="application/vnd.openxmlformats-officedocument.presentationml.tags+xml"/>
  <Override PartName="/ppt/notesSlides/notesSlide9.xml" ContentType="application/vnd.openxmlformats-officedocument.presentationml.notesSlide+xml"/>
  <Override PartName="/ppt/tags/tag11.xml" ContentType="application/vnd.openxmlformats-officedocument.presentationml.tags+xml"/>
  <Override PartName="/ppt/notesSlides/notesSlide10.xml" ContentType="application/vnd.openxmlformats-officedocument.presentationml.notesSlide+xml"/>
  <Override PartName="/ppt/tags/tag12.xml" ContentType="application/vnd.openxmlformats-officedocument.presentationml.tags+xml"/>
  <Override PartName="/ppt/notesSlides/notesSlide11.xml" ContentType="application/vnd.openxmlformats-officedocument.presentationml.notesSlide+xml"/>
  <Override PartName="/ppt/tags/tag13.xml" ContentType="application/vnd.openxmlformats-officedocument.presentationml.tags+xml"/>
  <Override PartName="/ppt/notesSlides/notesSlide12.xml" ContentType="application/vnd.openxmlformats-officedocument.presentationml.notesSlide+xml"/>
  <Override PartName="/ppt/tags/tag14.xml" ContentType="application/vnd.openxmlformats-officedocument.presentationml.tags+xml"/>
  <Override PartName="/ppt/notesSlides/notesSlide13.xml" ContentType="application/vnd.openxmlformats-officedocument.presentationml.notesSlide+xml"/>
  <Override PartName="/ppt/tags/tag15.xml" ContentType="application/vnd.openxmlformats-officedocument.presentationml.tags+xml"/>
  <Override PartName="/ppt/notesSlides/notesSlide14.xml" ContentType="application/vnd.openxmlformats-officedocument.presentationml.notesSlide+xml"/>
  <Override PartName="/ppt/tags/tag16.xml" ContentType="application/vnd.openxmlformats-officedocument.presentationml.tags+xml"/>
  <Override PartName="/ppt/notesSlides/notesSlide15.xml" ContentType="application/vnd.openxmlformats-officedocument.presentationml.notesSlide+xml"/>
  <Override PartName="/ppt/tags/tag17.xml" ContentType="application/vnd.openxmlformats-officedocument.presentationml.tags+xml"/>
  <Override PartName="/ppt/notesSlides/notesSlide16.xml" ContentType="application/vnd.openxmlformats-officedocument.presentationml.notesSlide+xml"/>
  <Override PartName="/ppt/tags/tag18.xml" ContentType="application/vnd.openxmlformats-officedocument.presentationml.tags+xml"/>
  <Override PartName="/ppt/notesSlides/notesSlide17.xml" ContentType="application/vnd.openxmlformats-officedocument.presentationml.notesSlide+xml"/>
  <Override PartName="/ppt/tags/tag19.xml" ContentType="application/vnd.openxmlformats-officedocument.presentationml.tags+xml"/>
  <Override PartName="/ppt/notesSlides/notesSlide18.xml" ContentType="application/vnd.openxmlformats-officedocument.presentationml.notesSlide+xml"/>
  <Override PartName="/ppt/tags/tag20.xml" ContentType="application/vnd.openxmlformats-officedocument.presentationml.tags+xml"/>
  <Override PartName="/ppt/notesSlides/notesSlide19.xml" ContentType="application/vnd.openxmlformats-officedocument.presentationml.notesSlide+xml"/>
  <Override PartName="/ppt/tags/tag21.xml" ContentType="application/vnd.openxmlformats-officedocument.presentationml.tags+xml"/>
  <Override PartName="/ppt/notesSlides/notesSlide20.xml" ContentType="application/vnd.openxmlformats-officedocument.presentationml.notesSlide+xml"/>
  <Override PartName="/ppt/tags/tag22.xml" ContentType="application/vnd.openxmlformats-officedocument.presentationml.tags+xml"/>
  <Override PartName="/ppt/notesSlides/notesSlide21.xml" ContentType="application/vnd.openxmlformats-officedocument.presentationml.notesSlide+xml"/>
  <Override PartName="/ppt/tags/tag23.xml" ContentType="application/vnd.openxmlformats-officedocument.presentationml.tags+xml"/>
  <Override PartName="/ppt/notesSlides/notesSlide22.xml" ContentType="application/vnd.openxmlformats-officedocument.presentationml.notesSlide+xml"/>
  <Override PartName="/ppt/tags/tag24.xml" ContentType="application/vnd.openxmlformats-officedocument.presentationml.tags+xml"/>
  <Override PartName="/ppt/notesSlides/notesSlide23.xml" ContentType="application/vnd.openxmlformats-officedocument.presentationml.notesSlide+xml"/>
  <Override PartName="/ppt/tags/tag25.xml" ContentType="application/vnd.openxmlformats-officedocument.presentationml.tags+xml"/>
  <Override PartName="/ppt/notesSlides/notesSlide24.xml" ContentType="application/vnd.openxmlformats-officedocument.presentationml.notesSlide+xml"/>
  <Override PartName="/ppt/tags/tag26.xml" ContentType="application/vnd.openxmlformats-officedocument.presentationml.tags+xml"/>
  <Override PartName="/ppt/notesSlides/notesSlide25.xml" ContentType="application/vnd.openxmlformats-officedocument.presentationml.notesSlide+xml"/>
  <Override PartName="/ppt/tags/tag27.xml" ContentType="application/vnd.openxmlformats-officedocument.presentationml.tags+xml"/>
  <Override PartName="/ppt/notesSlides/notesSlide26.xml" ContentType="application/vnd.openxmlformats-officedocument.presentationml.notesSlide+xml"/>
  <Override PartName="/ppt/tags/tag28.xml" ContentType="application/vnd.openxmlformats-officedocument.presentationml.tags+xml"/>
  <Override PartName="/ppt/notesSlides/notesSlide27.xml" ContentType="application/vnd.openxmlformats-officedocument.presentationml.notesSlide+xml"/>
  <Override PartName="/ppt/tags/tag29.xml" ContentType="application/vnd.openxmlformats-officedocument.presentationml.tags+xml"/>
  <Override PartName="/ppt/notesSlides/notesSlide28.xml" ContentType="application/vnd.openxmlformats-officedocument.presentationml.notesSlide+xml"/>
  <Override PartName="/ppt/tags/tag30.xml" ContentType="application/vnd.openxmlformats-officedocument.presentationml.tags+xml"/>
  <Override PartName="/ppt/notesSlides/notesSlide29.xml" ContentType="application/vnd.openxmlformats-officedocument.presentationml.notesSlide+xml"/>
  <Override PartName="/ppt/tags/tag31.xml" ContentType="application/vnd.openxmlformats-officedocument.presentationml.tags+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6" r:id="rId1"/>
  </p:sldMasterIdLst>
  <p:notesMasterIdLst>
    <p:notesMasterId r:id="rId32"/>
  </p:notesMasterIdLst>
  <p:handoutMasterIdLst>
    <p:handoutMasterId r:id="rId33"/>
  </p:handoutMasterIdLst>
  <p:sldIdLst>
    <p:sldId id="449" r:id="rId2"/>
    <p:sldId id="450" r:id="rId3"/>
    <p:sldId id="451" r:id="rId4"/>
    <p:sldId id="452" r:id="rId5"/>
    <p:sldId id="453" r:id="rId6"/>
    <p:sldId id="454" r:id="rId7"/>
    <p:sldId id="455" r:id="rId8"/>
    <p:sldId id="456" r:id="rId9"/>
    <p:sldId id="486" r:id="rId10"/>
    <p:sldId id="487" r:id="rId11"/>
    <p:sldId id="460" r:id="rId12"/>
    <p:sldId id="488" r:id="rId13"/>
    <p:sldId id="462" r:id="rId14"/>
    <p:sldId id="463" r:id="rId15"/>
    <p:sldId id="464" r:id="rId16"/>
    <p:sldId id="465" r:id="rId17"/>
    <p:sldId id="466" r:id="rId18"/>
    <p:sldId id="467" r:id="rId19"/>
    <p:sldId id="468" r:id="rId20"/>
    <p:sldId id="480" r:id="rId21"/>
    <p:sldId id="470" r:id="rId22"/>
    <p:sldId id="471" r:id="rId23"/>
    <p:sldId id="472" r:id="rId24"/>
    <p:sldId id="473" r:id="rId25"/>
    <p:sldId id="474" r:id="rId26"/>
    <p:sldId id="475" r:id="rId27"/>
    <p:sldId id="477" r:id="rId28"/>
    <p:sldId id="478" r:id="rId29"/>
    <p:sldId id="476" r:id="rId30"/>
    <p:sldId id="479" r:id="rId31"/>
  </p:sldIdLst>
  <p:sldSz cx="9144000" cy="6858000" type="screen4x3"/>
  <p:notesSz cx="6858000" cy="9144000"/>
  <p:custDataLst>
    <p:tags r:id="rId34"/>
  </p:custDataLst>
  <p:defaultTextStyle>
    <a:defPPr>
      <a:defRPr lang="en-US"/>
    </a:defPPr>
    <a:lvl1pPr algn="ctr" rtl="0" fontAlgn="base">
      <a:spcBef>
        <a:spcPct val="0"/>
      </a:spcBef>
      <a:spcAft>
        <a:spcPct val="0"/>
      </a:spcAft>
      <a:defRPr sz="2800" kern="1200">
        <a:solidFill>
          <a:schemeClr val="tx1"/>
        </a:solidFill>
        <a:latin typeface="Times New Roman" pitchFamily="18" charset="0"/>
        <a:ea typeface="+mn-ea"/>
        <a:cs typeface="+mn-cs"/>
      </a:defRPr>
    </a:lvl1pPr>
    <a:lvl2pPr marL="457200" algn="ctr" rtl="0" fontAlgn="base">
      <a:spcBef>
        <a:spcPct val="0"/>
      </a:spcBef>
      <a:spcAft>
        <a:spcPct val="0"/>
      </a:spcAft>
      <a:defRPr sz="2800" kern="1200">
        <a:solidFill>
          <a:schemeClr val="tx1"/>
        </a:solidFill>
        <a:latin typeface="Times New Roman" pitchFamily="18" charset="0"/>
        <a:ea typeface="+mn-ea"/>
        <a:cs typeface="+mn-cs"/>
      </a:defRPr>
    </a:lvl2pPr>
    <a:lvl3pPr marL="914400" algn="ctr" rtl="0" fontAlgn="base">
      <a:spcBef>
        <a:spcPct val="0"/>
      </a:spcBef>
      <a:spcAft>
        <a:spcPct val="0"/>
      </a:spcAft>
      <a:defRPr sz="2800" kern="1200">
        <a:solidFill>
          <a:schemeClr val="tx1"/>
        </a:solidFill>
        <a:latin typeface="Times New Roman" pitchFamily="18" charset="0"/>
        <a:ea typeface="+mn-ea"/>
        <a:cs typeface="+mn-cs"/>
      </a:defRPr>
    </a:lvl3pPr>
    <a:lvl4pPr marL="1371600" algn="ctr" rtl="0" fontAlgn="base">
      <a:spcBef>
        <a:spcPct val="0"/>
      </a:spcBef>
      <a:spcAft>
        <a:spcPct val="0"/>
      </a:spcAft>
      <a:defRPr sz="2800" kern="1200">
        <a:solidFill>
          <a:schemeClr val="tx1"/>
        </a:solidFill>
        <a:latin typeface="Times New Roman" pitchFamily="18" charset="0"/>
        <a:ea typeface="+mn-ea"/>
        <a:cs typeface="+mn-cs"/>
      </a:defRPr>
    </a:lvl4pPr>
    <a:lvl5pPr marL="1828800" algn="ctr" rtl="0" fontAlgn="base">
      <a:spcBef>
        <a:spcPct val="0"/>
      </a:spcBef>
      <a:spcAft>
        <a:spcPct val="0"/>
      </a:spcAft>
      <a:defRPr sz="2800" kern="1200">
        <a:solidFill>
          <a:schemeClr val="tx1"/>
        </a:solidFill>
        <a:latin typeface="Times New Roman" pitchFamily="18" charset="0"/>
        <a:ea typeface="+mn-ea"/>
        <a:cs typeface="+mn-cs"/>
      </a:defRPr>
    </a:lvl5pPr>
    <a:lvl6pPr marL="2286000" algn="l" defTabSz="914400" rtl="0" eaLnBrk="1" latinLnBrk="0" hangingPunct="1">
      <a:defRPr sz="2800" kern="1200">
        <a:solidFill>
          <a:schemeClr val="tx1"/>
        </a:solidFill>
        <a:latin typeface="Times New Roman" pitchFamily="18" charset="0"/>
        <a:ea typeface="+mn-ea"/>
        <a:cs typeface="+mn-cs"/>
      </a:defRPr>
    </a:lvl6pPr>
    <a:lvl7pPr marL="2743200" algn="l" defTabSz="914400" rtl="0" eaLnBrk="1" latinLnBrk="0" hangingPunct="1">
      <a:defRPr sz="2800" kern="1200">
        <a:solidFill>
          <a:schemeClr val="tx1"/>
        </a:solidFill>
        <a:latin typeface="Times New Roman" pitchFamily="18" charset="0"/>
        <a:ea typeface="+mn-ea"/>
        <a:cs typeface="+mn-cs"/>
      </a:defRPr>
    </a:lvl7pPr>
    <a:lvl8pPr marL="3200400" algn="l" defTabSz="914400" rtl="0" eaLnBrk="1" latinLnBrk="0" hangingPunct="1">
      <a:defRPr sz="2800" kern="1200">
        <a:solidFill>
          <a:schemeClr val="tx1"/>
        </a:solidFill>
        <a:latin typeface="Times New Roman" pitchFamily="18" charset="0"/>
        <a:ea typeface="+mn-ea"/>
        <a:cs typeface="+mn-cs"/>
      </a:defRPr>
    </a:lvl8pPr>
    <a:lvl9pPr marL="3657600" algn="l" defTabSz="914400" rtl="0" eaLnBrk="1" latinLnBrk="0" hangingPunct="1">
      <a:defRPr sz="28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FFCCFF"/>
    <a:srgbClr val="CC99FF"/>
    <a:srgbClr val="336600"/>
    <a:srgbClr val="33CCFF"/>
    <a:srgbClr val="FF33CC"/>
    <a:srgbClr val="80008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683" autoAdjust="0"/>
  </p:normalViewPr>
  <p:slideViewPr>
    <p:cSldViewPr>
      <p:cViewPr varScale="1">
        <p:scale>
          <a:sx n="57" d="100"/>
          <a:sy n="57" d="100"/>
        </p:scale>
        <p:origin x="907"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41987"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41988"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41989"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4773A51F-3300-4EBA-929C-7E4E8046A6A5}" type="slidenum">
              <a:rPr lang="en-US"/>
              <a:pPr/>
              <a:t>‹#›</a:t>
            </a:fld>
            <a:endParaRPr lang="en-US"/>
          </a:p>
        </p:txBody>
      </p:sp>
    </p:spTree>
    <p:extLst>
      <p:ext uri="{BB962C8B-B14F-4D97-AF65-F5344CB8AC3E}">
        <p14:creationId xmlns:p14="http://schemas.microsoft.com/office/powerpoint/2010/main" val="416119010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39939"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99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9941"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9942"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39943"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14D2168-6B40-43AE-9D1F-5071F56038A9}" type="slidenum">
              <a:rPr lang="en-US"/>
              <a:pPr/>
              <a:t>‹#›</a:t>
            </a:fld>
            <a:endParaRPr lang="en-US"/>
          </a:p>
        </p:txBody>
      </p:sp>
    </p:spTree>
    <p:extLst>
      <p:ext uri="{BB962C8B-B14F-4D97-AF65-F5344CB8AC3E}">
        <p14:creationId xmlns:p14="http://schemas.microsoft.com/office/powerpoint/2010/main" val="19898652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4D2168-6B40-43AE-9D1F-5071F56038A9}" type="slidenum">
              <a:rPr lang="en-US" smtClean="0"/>
              <a:pPr/>
              <a:t>1</a:t>
            </a:fld>
            <a:endParaRPr lang="en-US"/>
          </a:p>
        </p:txBody>
      </p:sp>
    </p:spTree>
    <p:extLst>
      <p:ext uri="{BB962C8B-B14F-4D97-AF65-F5344CB8AC3E}">
        <p14:creationId xmlns:p14="http://schemas.microsoft.com/office/powerpoint/2010/main" val="19024808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222EFD1-E605-4F98-94E0-1920A36606C0}" type="slidenum">
              <a:rPr lang="en-US" smtClean="0"/>
              <a:pPr/>
              <a:t>10</a:t>
            </a:fld>
            <a:endParaRPr lang="en-US"/>
          </a:p>
        </p:txBody>
      </p:sp>
    </p:spTree>
    <p:extLst>
      <p:ext uri="{BB962C8B-B14F-4D97-AF65-F5344CB8AC3E}">
        <p14:creationId xmlns:p14="http://schemas.microsoft.com/office/powerpoint/2010/main" val="36060368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4D2168-6B40-43AE-9D1F-5071F56038A9}" type="slidenum">
              <a:rPr lang="en-US" smtClean="0"/>
              <a:pPr/>
              <a:t>11</a:t>
            </a:fld>
            <a:endParaRPr lang="en-US"/>
          </a:p>
        </p:txBody>
      </p:sp>
    </p:spTree>
    <p:extLst>
      <p:ext uri="{BB962C8B-B14F-4D97-AF65-F5344CB8AC3E}">
        <p14:creationId xmlns:p14="http://schemas.microsoft.com/office/powerpoint/2010/main" val="11526243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4D2168-6B40-43AE-9D1F-5071F56038A9}" type="slidenum">
              <a:rPr lang="en-US" smtClean="0"/>
              <a:pPr/>
              <a:t>12</a:t>
            </a:fld>
            <a:endParaRPr lang="en-US"/>
          </a:p>
        </p:txBody>
      </p:sp>
    </p:spTree>
    <p:extLst>
      <p:ext uri="{BB962C8B-B14F-4D97-AF65-F5344CB8AC3E}">
        <p14:creationId xmlns:p14="http://schemas.microsoft.com/office/powerpoint/2010/main" val="23495883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4D2168-6B40-43AE-9D1F-5071F56038A9}" type="slidenum">
              <a:rPr lang="en-US" smtClean="0"/>
              <a:pPr/>
              <a:t>13</a:t>
            </a:fld>
            <a:endParaRPr lang="en-US"/>
          </a:p>
        </p:txBody>
      </p:sp>
    </p:spTree>
    <p:extLst>
      <p:ext uri="{BB962C8B-B14F-4D97-AF65-F5344CB8AC3E}">
        <p14:creationId xmlns:p14="http://schemas.microsoft.com/office/powerpoint/2010/main" val="17954785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4D2168-6B40-43AE-9D1F-5071F56038A9}" type="slidenum">
              <a:rPr lang="en-US" smtClean="0"/>
              <a:pPr/>
              <a:t>14</a:t>
            </a:fld>
            <a:endParaRPr lang="en-US"/>
          </a:p>
        </p:txBody>
      </p:sp>
    </p:spTree>
    <p:extLst>
      <p:ext uri="{BB962C8B-B14F-4D97-AF65-F5344CB8AC3E}">
        <p14:creationId xmlns:p14="http://schemas.microsoft.com/office/powerpoint/2010/main" val="36293748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4D2168-6B40-43AE-9D1F-5071F56038A9}" type="slidenum">
              <a:rPr lang="en-US" smtClean="0"/>
              <a:pPr/>
              <a:t>15</a:t>
            </a:fld>
            <a:endParaRPr lang="en-US"/>
          </a:p>
        </p:txBody>
      </p:sp>
    </p:spTree>
    <p:extLst>
      <p:ext uri="{BB962C8B-B14F-4D97-AF65-F5344CB8AC3E}">
        <p14:creationId xmlns:p14="http://schemas.microsoft.com/office/powerpoint/2010/main" val="39976287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4D2168-6B40-43AE-9D1F-5071F56038A9}" type="slidenum">
              <a:rPr lang="en-US" smtClean="0"/>
              <a:pPr/>
              <a:t>16</a:t>
            </a:fld>
            <a:endParaRPr lang="en-US"/>
          </a:p>
        </p:txBody>
      </p:sp>
    </p:spTree>
    <p:extLst>
      <p:ext uri="{BB962C8B-B14F-4D97-AF65-F5344CB8AC3E}">
        <p14:creationId xmlns:p14="http://schemas.microsoft.com/office/powerpoint/2010/main" val="37633202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4D2168-6B40-43AE-9D1F-5071F56038A9}" type="slidenum">
              <a:rPr lang="en-US" smtClean="0"/>
              <a:pPr/>
              <a:t>17</a:t>
            </a:fld>
            <a:endParaRPr lang="en-US"/>
          </a:p>
        </p:txBody>
      </p:sp>
    </p:spTree>
    <p:extLst>
      <p:ext uri="{BB962C8B-B14F-4D97-AF65-F5344CB8AC3E}">
        <p14:creationId xmlns:p14="http://schemas.microsoft.com/office/powerpoint/2010/main" val="18304600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4D2168-6B40-43AE-9D1F-5071F56038A9}" type="slidenum">
              <a:rPr lang="en-US" smtClean="0"/>
              <a:pPr/>
              <a:t>18</a:t>
            </a:fld>
            <a:endParaRPr lang="en-US"/>
          </a:p>
        </p:txBody>
      </p:sp>
    </p:spTree>
    <p:extLst>
      <p:ext uri="{BB962C8B-B14F-4D97-AF65-F5344CB8AC3E}">
        <p14:creationId xmlns:p14="http://schemas.microsoft.com/office/powerpoint/2010/main" val="23013105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4D2168-6B40-43AE-9D1F-5071F56038A9}" type="slidenum">
              <a:rPr lang="en-US" smtClean="0"/>
              <a:pPr/>
              <a:t>19</a:t>
            </a:fld>
            <a:endParaRPr lang="en-US"/>
          </a:p>
        </p:txBody>
      </p:sp>
    </p:spTree>
    <p:extLst>
      <p:ext uri="{BB962C8B-B14F-4D97-AF65-F5344CB8AC3E}">
        <p14:creationId xmlns:p14="http://schemas.microsoft.com/office/powerpoint/2010/main" val="37661183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4D2168-6B40-43AE-9D1F-5071F56038A9}" type="slidenum">
              <a:rPr lang="en-US" smtClean="0"/>
              <a:pPr/>
              <a:t>2</a:t>
            </a:fld>
            <a:endParaRPr lang="en-US"/>
          </a:p>
        </p:txBody>
      </p:sp>
    </p:spTree>
    <p:extLst>
      <p:ext uri="{BB962C8B-B14F-4D97-AF65-F5344CB8AC3E}">
        <p14:creationId xmlns:p14="http://schemas.microsoft.com/office/powerpoint/2010/main" val="1924240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4D2168-6B40-43AE-9D1F-5071F56038A9}" type="slidenum">
              <a:rPr lang="en-US" smtClean="0"/>
              <a:pPr/>
              <a:t>20</a:t>
            </a:fld>
            <a:endParaRPr lang="en-US"/>
          </a:p>
        </p:txBody>
      </p:sp>
    </p:spTree>
    <p:extLst>
      <p:ext uri="{BB962C8B-B14F-4D97-AF65-F5344CB8AC3E}">
        <p14:creationId xmlns:p14="http://schemas.microsoft.com/office/powerpoint/2010/main" val="26495487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4D2168-6B40-43AE-9D1F-5071F56038A9}" type="slidenum">
              <a:rPr lang="en-US" smtClean="0"/>
              <a:pPr/>
              <a:t>21</a:t>
            </a:fld>
            <a:endParaRPr lang="en-US"/>
          </a:p>
        </p:txBody>
      </p:sp>
    </p:spTree>
    <p:extLst>
      <p:ext uri="{BB962C8B-B14F-4D97-AF65-F5344CB8AC3E}">
        <p14:creationId xmlns:p14="http://schemas.microsoft.com/office/powerpoint/2010/main" val="234494509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4D2168-6B40-43AE-9D1F-5071F56038A9}" type="slidenum">
              <a:rPr lang="en-US" smtClean="0"/>
              <a:pPr/>
              <a:t>22</a:t>
            </a:fld>
            <a:endParaRPr lang="en-US"/>
          </a:p>
        </p:txBody>
      </p:sp>
    </p:spTree>
    <p:extLst>
      <p:ext uri="{BB962C8B-B14F-4D97-AF65-F5344CB8AC3E}">
        <p14:creationId xmlns:p14="http://schemas.microsoft.com/office/powerpoint/2010/main" val="69155640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4D2168-6B40-43AE-9D1F-5071F56038A9}" type="slidenum">
              <a:rPr lang="en-US" smtClean="0"/>
              <a:pPr/>
              <a:t>23</a:t>
            </a:fld>
            <a:endParaRPr lang="en-US"/>
          </a:p>
        </p:txBody>
      </p:sp>
    </p:spTree>
    <p:extLst>
      <p:ext uri="{BB962C8B-B14F-4D97-AF65-F5344CB8AC3E}">
        <p14:creationId xmlns:p14="http://schemas.microsoft.com/office/powerpoint/2010/main" val="53875790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4D2168-6B40-43AE-9D1F-5071F56038A9}" type="slidenum">
              <a:rPr lang="en-US" smtClean="0"/>
              <a:pPr/>
              <a:t>24</a:t>
            </a:fld>
            <a:endParaRPr lang="en-US"/>
          </a:p>
        </p:txBody>
      </p:sp>
    </p:spTree>
    <p:extLst>
      <p:ext uri="{BB962C8B-B14F-4D97-AF65-F5344CB8AC3E}">
        <p14:creationId xmlns:p14="http://schemas.microsoft.com/office/powerpoint/2010/main" val="396603313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4D2168-6B40-43AE-9D1F-5071F56038A9}" type="slidenum">
              <a:rPr lang="en-US" smtClean="0"/>
              <a:pPr/>
              <a:t>25</a:t>
            </a:fld>
            <a:endParaRPr lang="en-US"/>
          </a:p>
        </p:txBody>
      </p:sp>
    </p:spTree>
    <p:extLst>
      <p:ext uri="{BB962C8B-B14F-4D97-AF65-F5344CB8AC3E}">
        <p14:creationId xmlns:p14="http://schemas.microsoft.com/office/powerpoint/2010/main" val="168794057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4D2168-6B40-43AE-9D1F-5071F56038A9}" type="slidenum">
              <a:rPr lang="en-US" smtClean="0"/>
              <a:pPr/>
              <a:t>26</a:t>
            </a:fld>
            <a:endParaRPr lang="en-US"/>
          </a:p>
        </p:txBody>
      </p:sp>
    </p:spTree>
    <p:extLst>
      <p:ext uri="{BB962C8B-B14F-4D97-AF65-F5344CB8AC3E}">
        <p14:creationId xmlns:p14="http://schemas.microsoft.com/office/powerpoint/2010/main" val="46881335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4D2168-6B40-43AE-9D1F-5071F56038A9}" type="slidenum">
              <a:rPr lang="en-US" smtClean="0"/>
              <a:pPr/>
              <a:t>27</a:t>
            </a:fld>
            <a:endParaRPr lang="en-US"/>
          </a:p>
        </p:txBody>
      </p:sp>
    </p:spTree>
    <p:extLst>
      <p:ext uri="{BB962C8B-B14F-4D97-AF65-F5344CB8AC3E}">
        <p14:creationId xmlns:p14="http://schemas.microsoft.com/office/powerpoint/2010/main" val="63887153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4D2168-6B40-43AE-9D1F-5071F56038A9}" type="slidenum">
              <a:rPr lang="en-US" smtClean="0"/>
              <a:pPr/>
              <a:t>28</a:t>
            </a:fld>
            <a:endParaRPr lang="en-US"/>
          </a:p>
        </p:txBody>
      </p:sp>
    </p:spTree>
    <p:extLst>
      <p:ext uri="{BB962C8B-B14F-4D97-AF65-F5344CB8AC3E}">
        <p14:creationId xmlns:p14="http://schemas.microsoft.com/office/powerpoint/2010/main" val="57500350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4D2168-6B40-43AE-9D1F-5071F56038A9}" type="slidenum">
              <a:rPr lang="en-US" smtClean="0"/>
              <a:pPr/>
              <a:t>29</a:t>
            </a:fld>
            <a:endParaRPr lang="en-US"/>
          </a:p>
        </p:txBody>
      </p:sp>
    </p:spTree>
    <p:extLst>
      <p:ext uri="{BB962C8B-B14F-4D97-AF65-F5344CB8AC3E}">
        <p14:creationId xmlns:p14="http://schemas.microsoft.com/office/powerpoint/2010/main" val="20189129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4D2168-6B40-43AE-9D1F-5071F56038A9}" type="slidenum">
              <a:rPr lang="en-US" smtClean="0"/>
              <a:pPr/>
              <a:t>3</a:t>
            </a:fld>
            <a:endParaRPr lang="en-US"/>
          </a:p>
        </p:txBody>
      </p:sp>
    </p:spTree>
    <p:extLst>
      <p:ext uri="{BB962C8B-B14F-4D97-AF65-F5344CB8AC3E}">
        <p14:creationId xmlns:p14="http://schemas.microsoft.com/office/powerpoint/2010/main" val="313886105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4D2168-6B40-43AE-9D1F-5071F56038A9}" type="slidenum">
              <a:rPr lang="en-US" smtClean="0"/>
              <a:pPr/>
              <a:t>30</a:t>
            </a:fld>
            <a:endParaRPr lang="en-US"/>
          </a:p>
        </p:txBody>
      </p:sp>
    </p:spTree>
    <p:extLst>
      <p:ext uri="{BB962C8B-B14F-4D97-AF65-F5344CB8AC3E}">
        <p14:creationId xmlns:p14="http://schemas.microsoft.com/office/powerpoint/2010/main" val="41211321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4D2168-6B40-43AE-9D1F-5071F56038A9}" type="slidenum">
              <a:rPr lang="en-US" smtClean="0"/>
              <a:pPr/>
              <a:t>4</a:t>
            </a:fld>
            <a:endParaRPr lang="en-US"/>
          </a:p>
        </p:txBody>
      </p:sp>
    </p:spTree>
    <p:extLst>
      <p:ext uri="{BB962C8B-B14F-4D97-AF65-F5344CB8AC3E}">
        <p14:creationId xmlns:p14="http://schemas.microsoft.com/office/powerpoint/2010/main" val="25184697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4D2168-6B40-43AE-9D1F-5071F56038A9}" type="slidenum">
              <a:rPr lang="en-US" smtClean="0"/>
              <a:pPr/>
              <a:t>5</a:t>
            </a:fld>
            <a:endParaRPr lang="en-US"/>
          </a:p>
        </p:txBody>
      </p:sp>
    </p:spTree>
    <p:extLst>
      <p:ext uri="{BB962C8B-B14F-4D97-AF65-F5344CB8AC3E}">
        <p14:creationId xmlns:p14="http://schemas.microsoft.com/office/powerpoint/2010/main" val="4265920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4D2168-6B40-43AE-9D1F-5071F56038A9}" type="slidenum">
              <a:rPr lang="en-US" smtClean="0"/>
              <a:pPr/>
              <a:t>6</a:t>
            </a:fld>
            <a:endParaRPr lang="en-US"/>
          </a:p>
        </p:txBody>
      </p:sp>
    </p:spTree>
    <p:extLst>
      <p:ext uri="{BB962C8B-B14F-4D97-AF65-F5344CB8AC3E}">
        <p14:creationId xmlns:p14="http://schemas.microsoft.com/office/powerpoint/2010/main" val="38000435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4D2168-6B40-43AE-9D1F-5071F56038A9}" type="slidenum">
              <a:rPr lang="en-US" smtClean="0"/>
              <a:pPr/>
              <a:t>7</a:t>
            </a:fld>
            <a:endParaRPr lang="en-US"/>
          </a:p>
        </p:txBody>
      </p:sp>
    </p:spTree>
    <p:extLst>
      <p:ext uri="{BB962C8B-B14F-4D97-AF65-F5344CB8AC3E}">
        <p14:creationId xmlns:p14="http://schemas.microsoft.com/office/powerpoint/2010/main" val="5857682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14D2168-6B40-43AE-9D1F-5071F56038A9}" type="slidenum">
              <a:rPr lang="en-US" smtClean="0"/>
              <a:pPr/>
              <a:t>8</a:t>
            </a:fld>
            <a:endParaRPr lang="en-US"/>
          </a:p>
        </p:txBody>
      </p:sp>
    </p:spTree>
    <p:extLst>
      <p:ext uri="{BB962C8B-B14F-4D97-AF65-F5344CB8AC3E}">
        <p14:creationId xmlns:p14="http://schemas.microsoft.com/office/powerpoint/2010/main" val="38998781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222EFD1-E605-4F98-94E0-1920A36606C0}" type="slidenum">
              <a:rPr lang="en-US" smtClean="0"/>
              <a:pPr/>
              <a:t>9</a:t>
            </a:fld>
            <a:endParaRPr lang="en-US"/>
          </a:p>
        </p:txBody>
      </p:sp>
    </p:spTree>
    <p:extLst>
      <p:ext uri="{BB962C8B-B14F-4D97-AF65-F5344CB8AC3E}">
        <p14:creationId xmlns:p14="http://schemas.microsoft.com/office/powerpoint/2010/main" val="401002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9394" name="Group 2"/>
          <p:cNvGrpSpPr>
            <a:grpSpLocks/>
          </p:cNvGrpSpPr>
          <p:nvPr/>
        </p:nvGrpSpPr>
        <p:grpSpPr bwMode="auto">
          <a:xfrm>
            <a:off x="0" y="2438400"/>
            <a:ext cx="9009063" cy="1052513"/>
            <a:chOff x="0" y="1536"/>
            <a:chExt cx="5675" cy="663"/>
          </a:xfrm>
        </p:grpSpPr>
        <p:grpSp>
          <p:nvGrpSpPr>
            <p:cNvPr id="59395" name="Group 3"/>
            <p:cNvGrpSpPr>
              <a:grpSpLocks/>
            </p:cNvGrpSpPr>
            <p:nvPr/>
          </p:nvGrpSpPr>
          <p:grpSpPr bwMode="auto">
            <a:xfrm>
              <a:off x="183" y="1604"/>
              <a:ext cx="448" cy="299"/>
              <a:chOff x="720" y="336"/>
              <a:chExt cx="624" cy="432"/>
            </a:xfrm>
          </p:grpSpPr>
          <p:sp>
            <p:nvSpPr>
              <p:cNvPr id="59396"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endParaRPr lang="en-US"/>
              </a:p>
            </p:txBody>
          </p:sp>
          <p:sp>
            <p:nvSpPr>
              <p:cNvPr id="59397"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endParaRPr lang="en-US"/>
              </a:p>
            </p:txBody>
          </p:sp>
        </p:grpSp>
        <p:grpSp>
          <p:nvGrpSpPr>
            <p:cNvPr id="59398" name="Group 6"/>
            <p:cNvGrpSpPr>
              <a:grpSpLocks/>
            </p:cNvGrpSpPr>
            <p:nvPr/>
          </p:nvGrpSpPr>
          <p:grpSpPr bwMode="auto">
            <a:xfrm>
              <a:off x="261" y="1870"/>
              <a:ext cx="465" cy="299"/>
              <a:chOff x="912" y="2640"/>
              <a:chExt cx="672" cy="432"/>
            </a:xfrm>
          </p:grpSpPr>
          <p:sp>
            <p:nvSpPr>
              <p:cNvPr id="59399"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endParaRPr lang="en-US"/>
              </a:p>
            </p:txBody>
          </p:sp>
          <p:sp>
            <p:nvSpPr>
              <p:cNvPr id="59400"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endParaRPr lang="en-US"/>
              </a:p>
            </p:txBody>
          </p:sp>
        </p:grpSp>
        <p:sp>
          <p:nvSpPr>
            <p:cNvPr id="59401"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endParaRPr lang="en-US"/>
            </a:p>
          </p:txBody>
        </p:sp>
        <p:sp>
          <p:nvSpPr>
            <p:cNvPr id="59402"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endParaRPr lang="en-US"/>
            </a:p>
          </p:txBody>
        </p:sp>
        <p:sp>
          <p:nvSpPr>
            <p:cNvPr id="59403"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lang="en-US"/>
            </a:p>
          </p:txBody>
        </p:sp>
      </p:grpSp>
      <p:sp>
        <p:nvSpPr>
          <p:cNvPr id="59404" name="Rectangle 12"/>
          <p:cNvSpPr>
            <a:spLocks noGrp="1" noChangeArrowheads="1"/>
          </p:cNvSpPr>
          <p:nvPr>
            <p:ph type="ctrTitle"/>
          </p:nvPr>
        </p:nvSpPr>
        <p:spPr>
          <a:xfrm>
            <a:off x="990600" y="1828800"/>
            <a:ext cx="7772400" cy="1143000"/>
          </a:xfrm>
        </p:spPr>
        <p:txBody>
          <a:bodyPr/>
          <a:lstStyle>
            <a:lvl1pPr>
              <a:defRPr/>
            </a:lvl1pPr>
          </a:lstStyle>
          <a:p>
            <a:r>
              <a:rPr lang="en-US"/>
              <a:t>Click to edit Master title style</a:t>
            </a:r>
          </a:p>
        </p:txBody>
      </p:sp>
      <p:sp>
        <p:nvSpPr>
          <p:cNvPr id="59405"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59406" name="Rectangle 14"/>
          <p:cNvSpPr>
            <a:spLocks noGrp="1" noChangeArrowheads="1"/>
          </p:cNvSpPr>
          <p:nvPr>
            <p:ph type="dt" sz="half" idx="2"/>
          </p:nvPr>
        </p:nvSpPr>
        <p:spPr bwMode="auto">
          <a:xfrm>
            <a:off x="990600" y="6248400"/>
            <a:ext cx="1905000" cy="457200"/>
          </a:xfrm>
          <a:prstGeom prst="rect">
            <a:avLst/>
          </a:prstGeom>
          <a:noFill/>
          <a:ln>
            <a:miter lim="800000"/>
            <a:headEnd/>
            <a:tailEnd/>
          </a:ln>
        </p:spPr>
        <p:txBody>
          <a:bodyPr vert="horz" wrap="square" lIns="91440" tIns="45720" rIns="91440" bIns="45720" numCol="1" anchor="b" anchorCtr="0" compatLnSpc="1">
            <a:prstTxWarp prst="textNoShape">
              <a:avLst/>
            </a:prstTxWarp>
          </a:bodyPr>
          <a:lstStyle>
            <a:lvl1pPr algn="l">
              <a:defRPr sz="1400">
                <a:solidFill>
                  <a:schemeClr val="bg2"/>
                </a:solidFill>
                <a:latin typeface="Tahoma" pitchFamily="34" charset="0"/>
              </a:defRPr>
            </a:lvl1pPr>
          </a:lstStyle>
          <a:p>
            <a:endParaRPr lang="en-US"/>
          </a:p>
        </p:txBody>
      </p:sp>
      <p:sp>
        <p:nvSpPr>
          <p:cNvPr id="59407" name="Rectangle 15"/>
          <p:cNvSpPr>
            <a:spLocks noGrp="1" noChangeArrowheads="1"/>
          </p:cNvSpPr>
          <p:nvPr>
            <p:ph type="ftr" sz="quarter" idx="3"/>
          </p:nvPr>
        </p:nvSpPr>
        <p:spPr>
          <a:xfrm>
            <a:off x="3429000" y="6248400"/>
            <a:ext cx="2895600" cy="457200"/>
          </a:xfrm>
        </p:spPr>
        <p:txBody>
          <a:bodyPr/>
          <a:lstStyle>
            <a:lvl1pPr>
              <a:defRPr sz="1400">
                <a:solidFill>
                  <a:schemeClr val="bg2"/>
                </a:solidFill>
                <a:latin typeface="Tahoma" pitchFamily="34" charset="0"/>
              </a:defRPr>
            </a:lvl1pPr>
          </a:lstStyle>
          <a:p>
            <a:r>
              <a:rPr lang="en-US"/>
              <a:t>OU Supercomputing Center for Education &amp; Research</a:t>
            </a:r>
          </a:p>
        </p:txBody>
      </p:sp>
      <p:sp>
        <p:nvSpPr>
          <p:cNvPr id="59408" name="Rectangle 16"/>
          <p:cNvSpPr>
            <a:spLocks noGrp="1" noChangeArrowheads="1"/>
          </p:cNvSpPr>
          <p:nvPr>
            <p:ph type="sldNum" sz="quarter" idx="4"/>
          </p:nvPr>
        </p:nvSpPr>
        <p:spPr>
          <a:xfrm>
            <a:off x="6858000" y="6248400"/>
            <a:ext cx="1905000" cy="457200"/>
          </a:xfrm>
        </p:spPr>
        <p:txBody>
          <a:bodyPr/>
          <a:lstStyle>
            <a:lvl1pPr>
              <a:defRPr sz="1400">
                <a:solidFill>
                  <a:schemeClr val="bg2"/>
                </a:solidFill>
              </a:defRPr>
            </a:lvl1pPr>
          </a:lstStyle>
          <a:p>
            <a:fld id="{66B02B21-3277-4D6B-8B29-F324ECF9181D}"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sz="1600"/>
            </a:lvl1pPr>
          </a:lstStyle>
          <a:p>
            <a:r>
              <a:rPr lang="en-US" dirty="0"/>
              <a:t>User Defined Functions Lesson 2</a:t>
            </a:r>
          </a:p>
          <a:p>
            <a:r>
              <a:rPr lang="en-US" dirty="0"/>
              <a:t>CS1313 Spring 2024</a:t>
            </a:r>
          </a:p>
        </p:txBody>
      </p:sp>
      <p:sp>
        <p:nvSpPr>
          <p:cNvPr id="5" name="Slide Number Placeholder 4"/>
          <p:cNvSpPr>
            <a:spLocks noGrp="1"/>
          </p:cNvSpPr>
          <p:nvPr>
            <p:ph type="sldNum" sz="quarter" idx="11"/>
          </p:nvPr>
        </p:nvSpPr>
        <p:spPr/>
        <p:txBody>
          <a:bodyPr/>
          <a:lstStyle>
            <a:lvl1pPr>
              <a:defRPr/>
            </a:lvl1pPr>
          </a:lstStyle>
          <a:p>
            <a:fld id="{5E9E2B40-8F8A-4F51-A723-F76096812414}"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2425" y="457200"/>
            <a:ext cx="2081213"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57200"/>
            <a:ext cx="6092825"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sz="1600"/>
            </a:lvl1pPr>
          </a:lstStyle>
          <a:p>
            <a:r>
              <a:rPr lang="en-US" dirty="0"/>
              <a:t>User Defined Functions Lesson 2</a:t>
            </a:r>
          </a:p>
          <a:p>
            <a:r>
              <a:rPr lang="en-US" dirty="0"/>
              <a:t>CS1313 Spring 2024</a:t>
            </a:r>
          </a:p>
        </p:txBody>
      </p:sp>
      <p:sp>
        <p:nvSpPr>
          <p:cNvPr id="5" name="Slide Number Placeholder 4"/>
          <p:cNvSpPr>
            <a:spLocks noGrp="1"/>
          </p:cNvSpPr>
          <p:nvPr>
            <p:ph type="sldNum" sz="quarter" idx="11"/>
          </p:nvPr>
        </p:nvSpPr>
        <p:spPr/>
        <p:txBody>
          <a:bodyPr/>
          <a:lstStyle>
            <a:lvl1pPr>
              <a:defRPr/>
            </a:lvl1pPr>
          </a:lstStyle>
          <a:p>
            <a:fld id="{412AB94B-684F-4145-8C2A-3BAB98586D7E}"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a:buClr>
                <a:schemeClr val="tx1"/>
              </a:buClr>
              <a:defRPr/>
            </a:lvl1pPr>
            <a:lvl2pPr>
              <a:buClr>
                <a:schemeClr val="tx1"/>
              </a:buClr>
              <a:defRPr/>
            </a:lvl2pPr>
            <a:lvl3pPr>
              <a:buClr>
                <a:schemeClr val="tx1"/>
              </a:buClr>
              <a:defRPr/>
            </a:lvl3pPr>
            <a:lvl4pPr>
              <a:buClr>
                <a:schemeClr val="tx1"/>
              </a:buClr>
              <a:defRPr/>
            </a:lvl4pPr>
            <a:lvl5pPr>
              <a:buClr>
                <a:schemeClr val="tx1"/>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p:txBody>
          <a:bodyPr/>
          <a:lstStyle>
            <a:lvl1pPr>
              <a:defRPr sz="1600"/>
            </a:lvl1pPr>
          </a:lstStyle>
          <a:p>
            <a:r>
              <a:rPr lang="en-US" dirty="0"/>
              <a:t>User Defined Functions Lesson 2</a:t>
            </a:r>
          </a:p>
          <a:p>
            <a:r>
              <a:rPr lang="en-US" dirty="0"/>
              <a:t>CS1313 Spring 2024</a:t>
            </a:r>
          </a:p>
        </p:txBody>
      </p:sp>
      <p:sp>
        <p:nvSpPr>
          <p:cNvPr id="5" name="Slide Number Placeholder 4"/>
          <p:cNvSpPr>
            <a:spLocks noGrp="1"/>
          </p:cNvSpPr>
          <p:nvPr>
            <p:ph type="sldNum" sz="quarter" idx="11"/>
          </p:nvPr>
        </p:nvSpPr>
        <p:spPr/>
        <p:txBody>
          <a:bodyPr/>
          <a:lstStyle>
            <a:lvl1pPr>
              <a:defRPr>
                <a:latin typeface="Times New Roman" pitchFamily="18" charset="0"/>
                <a:cs typeface="Times New Roman" pitchFamily="18" charset="0"/>
              </a:defRPr>
            </a:lvl1pPr>
          </a:lstStyle>
          <a:p>
            <a:fld id="{01555EED-8552-40CE-8DE8-789E66955E8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3"/>
          <p:cNvSpPr>
            <a:spLocks noGrp="1"/>
          </p:cNvSpPr>
          <p:nvPr>
            <p:ph type="ftr" sz="quarter" idx="10"/>
          </p:nvPr>
        </p:nvSpPr>
        <p:spPr/>
        <p:txBody>
          <a:bodyPr/>
          <a:lstStyle>
            <a:lvl1pPr>
              <a:defRPr sz="1600"/>
            </a:lvl1pPr>
          </a:lstStyle>
          <a:p>
            <a:r>
              <a:rPr lang="en-US" dirty="0"/>
              <a:t>User Defined Functions Lesson 2</a:t>
            </a:r>
          </a:p>
          <a:p>
            <a:r>
              <a:rPr lang="en-US" dirty="0"/>
              <a:t>CS1313 Spring 2024</a:t>
            </a:r>
          </a:p>
        </p:txBody>
      </p:sp>
      <p:sp>
        <p:nvSpPr>
          <p:cNvPr id="5" name="Slide Number Placeholder 4"/>
          <p:cNvSpPr>
            <a:spLocks noGrp="1"/>
          </p:cNvSpPr>
          <p:nvPr>
            <p:ph type="sldNum" sz="quarter" idx="11"/>
          </p:nvPr>
        </p:nvSpPr>
        <p:spPr/>
        <p:txBody>
          <a:bodyPr/>
          <a:lstStyle>
            <a:lvl1pPr>
              <a:defRPr/>
            </a:lvl1pPr>
          </a:lstStyle>
          <a:p>
            <a:fld id="{58DB7C76-4989-4412-928B-8A4CF4004360}"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95400"/>
            <a:ext cx="40386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95400"/>
            <a:ext cx="40386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p:txBody>
          <a:bodyPr/>
          <a:lstStyle>
            <a:lvl1pPr>
              <a:defRPr sz="1600"/>
            </a:lvl1pPr>
          </a:lstStyle>
          <a:p>
            <a:r>
              <a:rPr lang="en-US" dirty="0"/>
              <a:t>User Defined Functions Lesson 2</a:t>
            </a:r>
          </a:p>
          <a:p>
            <a:r>
              <a:rPr lang="en-US" dirty="0"/>
              <a:t>CS1313 Spring 2024</a:t>
            </a:r>
          </a:p>
        </p:txBody>
      </p:sp>
      <p:sp>
        <p:nvSpPr>
          <p:cNvPr id="6" name="Slide Number Placeholder 5"/>
          <p:cNvSpPr>
            <a:spLocks noGrp="1"/>
          </p:cNvSpPr>
          <p:nvPr>
            <p:ph type="sldNum" sz="quarter" idx="11"/>
          </p:nvPr>
        </p:nvSpPr>
        <p:spPr/>
        <p:txBody>
          <a:bodyPr/>
          <a:lstStyle>
            <a:lvl1pPr>
              <a:defRPr/>
            </a:lvl1pPr>
          </a:lstStyle>
          <a:p>
            <a:fld id="{F99555D7-C4D0-4215-88EA-31F3345EF1CA}"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p:cNvSpPr>
            <a:spLocks noGrp="1"/>
          </p:cNvSpPr>
          <p:nvPr>
            <p:ph type="ftr" sz="quarter" idx="10"/>
          </p:nvPr>
        </p:nvSpPr>
        <p:spPr/>
        <p:txBody>
          <a:bodyPr/>
          <a:lstStyle>
            <a:lvl1pPr>
              <a:defRPr sz="1600"/>
            </a:lvl1pPr>
          </a:lstStyle>
          <a:p>
            <a:r>
              <a:rPr lang="en-US" dirty="0"/>
              <a:t>User Defined Functions Lesson 2</a:t>
            </a:r>
          </a:p>
          <a:p>
            <a:r>
              <a:rPr lang="en-US" dirty="0"/>
              <a:t>CS1313 Spring 2024</a:t>
            </a:r>
          </a:p>
        </p:txBody>
      </p:sp>
      <p:sp>
        <p:nvSpPr>
          <p:cNvPr id="8" name="Slide Number Placeholder 7"/>
          <p:cNvSpPr>
            <a:spLocks noGrp="1"/>
          </p:cNvSpPr>
          <p:nvPr>
            <p:ph type="sldNum" sz="quarter" idx="11"/>
          </p:nvPr>
        </p:nvSpPr>
        <p:spPr/>
        <p:txBody>
          <a:bodyPr/>
          <a:lstStyle>
            <a:lvl1pPr>
              <a:defRPr/>
            </a:lvl1pPr>
          </a:lstStyle>
          <a:p>
            <a:fld id="{EE1A4A1A-1265-4733-9E08-732AB109512B}"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lvl1pPr>
              <a:defRPr sz="1600"/>
            </a:lvl1pPr>
          </a:lstStyle>
          <a:p>
            <a:r>
              <a:rPr lang="en-US" dirty="0"/>
              <a:t>User Defined Functions Lesson 2</a:t>
            </a:r>
          </a:p>
          <a:p>
            <a:r>
              <a:rPr lang="en-US" dirty="0"/>
              <a:t>CS1313 Spring 2024</a:t>
            </a:r>
          </a:p>
        </p:txBody>
      </p:sp>
      <p:sp>
        <p:nvSpPr>
          <p:cNvPr id="4" name="Slide Number Placeholder 3"/>
          <p:cNvSpPr>
            <a:spLocks noGrp="1"/>
          </p:cNvSpPr>
          <p:nvPr>
            <p:ph type="sldNum" sz="quarter" idx="11"/>
          </p:nvPr>
        </p:nvSpPr>
        <p:spPr/>
        <p:txBody>
          <a:bodyPr/>
          <a:lstStyle>
            <a:lvl1pPr>
              <a:defRPr/>
            </a:lvl1pPr>
          </a:lstStyle>
          <a:p>
            <a:fld id="{A75CC552-07BD-471A-8D17-90A8C3B1A268}"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sz="1600"/>
            </a:lvl1pPr>
          </a:lstStyle>
          <a:p>
            <a:r>
              <a:rPr lang="en-US" dirty="0"/>
              <a:t>User Defined Functions Lesson 2</a:t>
            </a:r>
          </a:p>
          <a:p>
            <a:r>
              <a:rPr lang="en-US" dirty="0"/>
              <a:t>CS1313 Spring 2024</a:t>
            </a:r>
          </a:p>
        </p:txBody>
      </p:sp>
      <p:sp>
        <p:nvSpPr>
          <p:cNvPr id="3" name="Slide Number Placeholder 2"/>
          <p:cNvSpPr>
            <a:spLocks noGrp="1"/>
          </p:cNvSpPr>
          <p:nvPr>
            <p:ph type="sldNum" sz="quarter" idx="11"/>
          </p:nvPr>
        </p:nvSpPr>
        <p:spPr/>
        <p:txBody>
          <a:bodyPr/>
          <a:lstStyle>
            <a:lvl1pPr>
              <a:defRPr/>
            </a:lvl1pPr>
          </a:lstStyle>
          <a:p>
            <a:fld id="{C48DEC72-F30B-4539-8209-933AD7BCED0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sz="1600"/>
            </a:lvl1pPr>
          </a:lstStyle>
          <a:p>
            <a:r>
              <a:rPr lang="en-US" dirty="0"/>
              <a:t>User Defined Functions Lesson 2</a:t>
            </a:r>
          </a:p>
          <a:p>
            <a:r>
              <a:rPr lang="en-US" dirty="0"/>
              <a:t>CS1313 Spring 2024</a:t>
            </a:r>
          </a:p>
        </p:txBody>
      </p:sp>
      <p:sp>
        <p:nvSpPr>
          <p:cNvPr id="6" name="Slide Number Placeholder 5"/>
          <p:cNvSpPr>
            <a:spLocks noGrp="1"/>
          </p:cNvSpPr>
          <p:nvPr>
            <p:ph type="sldNum" sz="quarter" idx="11"/>
          </p:nvPr>
        </p:nvSpPr>
        <p:spPr/>
        <p:txBody>
          <a:bodyPr/>
          <a:lstStyle>
            <a:lvl1pPr>
              <a:defRPr/>
            </a:lvl1pPr>
          </a:lstStyle>
          <a:p>
            <a:fld id="{2E2549B1-5C1A-46B0-B47D-16BB9BECBF6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sz="1600"/>
            </a:lvl1pPr>
          </a:lstStyle>
          <a:p>
            <a:r>
              <a:rPr lang="en-US" dirty="0"/>
              <a:t>User Defined Functions Lesson 2</a:t>
            </a:r>
          </a:p>
          <a:p>
            <a:r>
              <a:rPr lang="en-US" dirty="0"/>
              <a:t>CS1313 Spring 2024</a:t>
            </a:r>
          </a:p>
        </p:txBody>
      </p:sp>
      <p:sp>
        <p:nvSpPr>
          <p:cNvPr id="6" name="Slide Number Placeholder 5"/>
          <p:cNvSpPr>
            <a:spLocks noGrp="1"/>
          </p:cNvSpPr>
          <p:nvPr>
            <p:ph type="sldNum" sz="quarter" idx="11"/>
          </p:nvPr>
        </p:nvSpPr>
        <p:spPr/>
        <p:txBody>
          <a:bodyPr/>
          <a:lstStyle>
            <a:lvl1pPr>
              <a:defRPr/>
            </a:lvl1pPr>
          </a:lstStyle>
          <a:p>
            <a:fld id="{84A8B83A-D733-468C-85FF-A2D0BC319DDF}"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5" name="Rectangle 7"/>
          <p:cNvSpPr>
            <a:spLocks noChangeArrowheads="1"/>
          </p:cNvSpPr>
          <p:nvPr/>
        </p:nvSpPr>
        <p:spPr bwMode="gray">
          <a:xfrm>
            <a:off x="609600" y="381000"/>
            <a:ext cx="31750" cy="1052513"/>
          </a:xfrm>
          <a:prstGeom prst="rect">
            <a:avLst/>
          </a:prstGeom>
          <a:solidFill>
            <a:schemeClr val="bg2"/>
          </a:solidFill>
          <a:ln w="9525">
            <a:noFill/>
            <a:miter lim="800000"/>
            <a:headEnd/>
            <a:tailEnd/>
          </a:ln>
          <a:effectLst/>
        </p:spPr>
        <p:txBody>
          <a:bodyPr wrap="none" anchor="ctr"/>
          <a:lstStyle/>
          <a:p>
            <a:endParaRPr kumimoji="1" lang="en-US" sz="2400">
              <a:latin typeface="Tahoma" pitchFamily="34" charset="0"/>
            </a:endParaRPr>
          </a:p>
        </p:txBody>
      </p:sp>
      <p:sp>
        <p:nvSpPr>
          <p:cNvPr id="58376" name="Rectangle 8"/>
          <p:cNvSpPr>
            <a:spLocks noChangeArrowheads="1"/>
          </p:cNvSpPr>
          <p:nvPr/>
        </p:nvSpPr>
        <p:spPr bwMode="gray">
          <a:xfrm>
            <a:off x="304800" y="1219200"/>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endParaRPr kumimoji="1" lang="en-US" sz="2400">
              <a:latin typeface="Tahoma" pitchFamily="34" charset="0"/>
            </a:endParaRPr>
          </a:p>
        </p:txBody>
      </p:sp>
      <p:sp>
        <p:nvSpPr>
          <p:cNvPr id="58377" name="Rectangle 9"/>
          <p:cNvSpPr>
            <a:spLocks noGrp="1" noChangeArrowheads="1"/>
          </p:cNvSpPr>
          <p:nvPr>
            <p:ph type="title"/>
          </p:nvPr>
        </p:nvSpPr>
        <p:spPr bwMode="auto">
          <a:xfrm>
            <a:off x="762000" y="457200"/>
            <a:ext cx="8021638" cy="6778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dirty="0"/>
              <a:t>Click to edit Master title style</a:t>
            </a:r>
          </a:p>
        </p:txBody>
      </p:sp>
      <p:sp>
        <p:nvSpPr>
          <p:cNvPr id="58378" name="Rectangle 10"/>
          <p:cNvSpPr>
            <a:spLocks noGrp="1" noChangeArrowheads="1"/>
          </p:cNvSpPr>
          <p:nvPr>
            <p:ph type="body" idx="1"/>
          </p:nvPr>
        </p:nvSpPr>
        <p:spPr bwMode="auto">
          <a:xfrm>
            <a:off x="457200" y="1295400"/>
            <a:ext cx="8229600" cy="4648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8380" name="Rectangle 12"/>
          <p:cNvSpPr>
            <a:spLocks noGrp="1" noChangeArrowheads="1"/>
          </p:cNvSpPr>
          <p:nvPr>
            <p:ph type="ftr" sz="quarter" idx="3"/>
          </p:nvPr>
        </p:nvSpPr>
        <p:spPr bwMode="auto">
          <a:xfrm>
            <a:off x="2590800" y="6229350"/>
            <a:ext cx="4419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r>
              <a:rPr lang="en-US" sz="1600" dirty="0"/>
              <a:t>User Defined Functions Lesson 2</a:t>
            </a:r>
          </a:p>
          <a:p>
            <a:r>
              <a:rPr lang="en-US" dirty="0"/>
              <a:t>CS1313 Spring 2024</a:t>
            </a:r>
          </a:p>
        </p:txBody>
      </p:sp>
      <p:sp>
        <p:nvSpPr>
          <p:cNvPr id="58381" name="Rectangle 13"/>
          <p:cNvSpPr>
            <a:spLocks noGrp="1" noChangeArrowheads="1"/>
          </p:cNvSpPr>
          <p:nvPr>
            <p:ph type="sldNum" sz="quarter" idx="4"/>
          </p:nvPr>
        </p:nvSpPr>
        <p:spPr bwMode="auto">
          <a:xfrm>
            <a:off x="7162800" y="6191250"/>
            <a:ext cx="12954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800">
                <a:latin typeface="Times New Roman" pitchFamily="18" charset="0"/>
                <a:cs typeface="Times New Roman" pitchFamily="18" charset="0"/>
              </a:defRPr>
            </a:lvl1pPr>
          </a:lstStyle>
          <a:p>
            <a:fld id="{326172DB-15B4-460C-8CBE-8DF213EE0555}" type="slidenum">
              <a:rPr lang="en-US" smtClean="0"/>
              <a:pPr/>
              <a:t>‹#›</a:t>
            </a:fld>
            <a:endParaRPr lang="en-US" dirty="0"/>
          </a:p>
        </p:txBody>
      </p:sp>
      <p:pic>
        <p:nvPicPr>
          <p:cNvPr id="58383" name="Picture 15" descr="ou201_logo"/>
          <p:cNvPicPr>
            <a:picLocks noChangeAspect="1" noChangeArrowheads="1"/>
          </p:cNvPicPr>
          <p:nvPr/>
        </p:nvPicPr>
        <p:blipFill>
          <a:blip r:embed="rId13" cstate="print"/>
          <a:srcRect/>
          <a:stretch>
            <a:fillRect/>
          </a:stretch>
        </p:blipFill>
        <p:spPr bwMode="auto">
          <a:xfrm>
            <a:off x="990600" y="6172200"/>
            <a:ext cx="393700" cy="538163"/>
          </a:xfrm>
          <a:prstGeom prst="rect">
            <a:avLst/>
          </a:prstGeom>
          <a:noFill/>
        </p:spPr>
      </p:pic>
    </p:spTree>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Lst>
  <p:hf hdr="0" dt="0"/>
  <p:txStyles>
    <p:titleStyle>
      <a:lvl1pPr algn="ctr" rtl="0" fontAlgn="base">
        <a:spcBef>
          <a:spcPct val="0"/>
        </a:spcBef>
        <a:spcAft>
          <a:spcPct val="0"/>
        </a:spcAft>
        <a:defRPr sz="3200" b="1">
          <a:solidFill>
            <a:schemeClr val="tx1"/>
          </a:solidFill>
          <a:latin typeface="+mj-lt"/>
          <a:ea typeface="+mj-ea"/>
          <a:cs typeface="+mj-cs"/>
        </a:defRPr>
      </a:lvl1pPr>
      <a:lvl2pPr algn="ctr" rtl="0" fontAlgn="base">
        <a:spcBef>
          <a:spcPct val="0"/>
        </a:spcBef>
        <a:spcAft>
          <a:spcPct val="0"/>
        </a:spcAft>
        <a:defRPr sz="3200" b="1">
          <a:solidFill>
            <a:schemeClr val="tx1"/>
          </a:solidFill>
          <a:latin typeface="Times New Roman" pitchFamily="18" charset="0"/>
        </a:defRPr>
      </a:lvl2pPr>
      <a:lvl3pPr algn="ctr" rtl="0" fontAlgn="base">
        <a:spcBef>
          <a:spcPct val="0"/>
        </a:spcBef>
        <a:spcAft>
          <a:spcPct val="0"/>
        </a:spcAft>
        <a:defRPr sz="3200" b="1">
          <a:solidFill>
            <a:schemeClr val="tx1"/>
          </a:solidFill>
          <a:latin typeface="Times New Roman" pitchFamily="18" charset="0"/>
        </a:defRPr>
      </a:lvl3pPr>
      <a:lvl4pPr algn="ctr" rtl="0" fontAlgn="base">
        <a:spcBef>
          <a:spcPct val="0"/>
        </a:spcBef>
        <a:spcAft>
          <a:spcPct val="0"/>
        </a:spcAft>
        <a:defRPr sz="3200" b="1">
          <a:solidFill>
            <a:schemeClr val="tx1"/>
          </a:solidFill>
          <a:latin typeface="Times New Roman" pitchFamily="18" charset="0"/>
        </a:defRPr>
      </a:lvl4pPr>
      <a:lvl5pPr algn="ctr" rtl="0" fontAlgn="base">
        <a:spcBef>
          <a:spcPct val="0"/>
        </a:spcBef>
        <a:spcAft>
          <a:spcPct val="0"/>
        </a:spcAft>
        <a:defRPr sz="3200" b="1">
          <a:solidFill>
            <a:schemeClr val="tx1"/>
          </a:solidFill>
          <a:latin typeface="Times New Roman" pitchFamily="18" charset="0"/>
        </a:defRPr>
      </a:lvl5pPr>
      <a:lvl6pPr marL="457200" algn="ctr" rtl="0" fontAlgn="base">
        <a:spcBef>
          <a:spcPct val="0"/>
        </a:spcBef>
        <a:spcAft>
          <a:spcPct val="0"/>
        </a:spcAft>
        <a:defRPr sz="3200" b="1">
          <a:solidFill>
            <a:schemeClr val="tx1"/>
          </a:solidFill>
          <a:latin typeface="Times New Roman" pitchFamily="18" charset="0"/>
        </a:defRPr>
      </a:lvl6pPr>
      <a:lvl7pPr marL="914400" algn="ctr" rtl="0" fontAlgn="base">
        <a:spcBef>
          <a:spcPct val="0"/>
        </a:spcBef>
        <a:spcAft>
          <a:spcPct val="0"/>
        </a:spcAft>
        <a:defRPr sz="3200" b="1">
          <a:solidFill>
            <a:schemeClr val="tx1"/>
          </a:solidFill>
          <a:latin typeface="Times New Roman" pitchFamily="18" charset="0"/>
        </a:defRPr>
      </a:lvl7pPr>
      <a:lvl8pPr marL="1371600" algn="ctr" rtl="0" fontAlgn="base">
        <a:spcBef>
          <a:spcPct val="0"/>
        </a:spcBef>
        <a:spcAft>
          <a:spcPct val="0"/>
        </a:spcAft>
        <a:defRPr sz="3200" b="1">
          <a:solidFill>
            <a:schemeClr val="tx1"/>
          </a:solidFill>
          <a:latin typeface="Times New Roman" pitchFamily="18" charset="0"/>
        </a:defRPr>
      </a:lvl8pPr>
      <a:lvl9pPr marL="1828800" algn="ctr" rtl="0" fontAlgn="base">
        <a:spcBef>
          <a:spcPct val="0"/>
        </a:spcBef>
        <a:spcAft>
          <a:spcPct val="0"/>
        </a:spcAft>
        <a:defRPr sz="3200" b="1">
          <a:solidFill>
            <a:schemeClr val="tx1"/>
          </a:solidFill>
          <a:latin typeface="Times New Roman" pitchFamily="18" charset="0"/>
        </a:defRPr>
      </a:lvl9pPr>
    </p:titleStyle>
    <p:bodyStyle>
      <a:lvl1pPr marL="342900" indent="-342900" algn="l" rtl="0" fontAlgn="base">
        <a:spcBef>
          <a:spcPct val="20000"/>
        </a:spcBef>
        <a:spcAft>
          <a:spcPct val="0"/>
        </a:spcAft>
        <a:buClr>
          <a:schemeClr val="tx1"/>
        </a:buClr>
        <a:buSzPct val="60000"/>
        <a:buFont typeface="Wingdings" pitchFamily="2" charset="2"/>
        <a:buChar char="n"/>
        <a:defRPr sz="2400">
          <a:solidFill>
            <a:schemeClr val="tx1"/>
          </a:solidFill>
          <a:latin typeface="+mn-lt"/>
          <a:ea typeface="+mn-ea"/>
          <a:cs typeface="+mn-cs"/>
        </a:defRPr>
      </a:lvl1pPr>
      <a:lvl2pPr marL="742950" indent="-285750" algn="l" rtl="0" fontAlgn="base">
        <a:spcBef>
          <a:spcPct val="20000"/>
        </a:spcBef>
        <a:spcAft>
          <a:spcPct val="0"/>
        </a:spcAft>
        <a:buClr>
          <a:schemeClr val="tx1"/>
        </a:buClr>
        <a:buSzPct val="55000"/>
        <a:buFont typeface="Wingdings" pitchFamily="2" charset="2"/>
        <a:buChar char="n"/>
        <a:defRPr sz="2200">
          <a:solidFill>
            <a:schemeClr val="tx1"/>
          </a:solidFill>
          <a:latin typeface="+mn-lt"/>
        </a:defRPr>
      </a:lvl2pPr>
      <a:lvl3pPr marL="1143000" indent="-228600" algn="l" rtl="0" fontAlgn="base">
        <a:spcBef>
          <a:spcPct val="20000"/>
        </a:spcBef>
        <a:spcAft>
          <a:spcPct val="0"/>
        </a:spcAft>
        <a:buClr>
          <a:schemeClr val="tx1"/>
        </a:buClr>
        <a:buSzPct val="50000"/>
        <a:buFont typeface="Wingdings" pitchFamily="2" charset="2"/>
        <a:buChar char="n"/>
        <a:defRPr sz="2000">
          <a:solidFill>
            <a:schemeClr val="tx1"/>
          </a:solidFill>
          <a:latin typeface="+mn-lt"/>
        </a:defRPr>
      </a:lvl3pPr>
      <a:lvl4pPr marL="1600200" indent="-228600" algn="l" rtl="0" fontAlgn="base">
        <a:spcBef>
          <a:spcPct val="20000"/>
        </a:spcBef>
        <a:spcAft>
          <a:spcPct val="0"/>
        </a:spcAft>
        <a:buClr>
          <a:schemeClr val="tx1"/>
        </a:buClr>
        <a:buSzPct val="55000"/>
        <a:buFont typeface="Wingdings" pitchFamily="2" charset="2"/>
        <a:buChar char="n"/>
        <a:defRPr>
          <a:solidFill>
            <a:schemeClr val="tx1"/>
          </a:solidFill>
          <a:latin typeface="+mn-lt"/>
        </a:defRPr>
      </a:lvl4pPr>
      <a:lvl5pPr marL="2057400" indent="-228600" algn="l" rtl="0" fontAlgn="base">
        <a:spcBef>
          <a:spcPct val="20000"/>
        </a:spcBef>
        <a:spcAft>
          <a:spcPct val="0"/>
        </a:spcAft>
        <a:buClr>
          <a:schemeClr val="tx1"/>
        </a:buClr>
        <a:buSzPct val="50000"/>
        <a:buFont typeface="Wingdings" pitchFamily="2" charset="2"/>
        <a:buChar char="n"/>
        <a:defRPr sz="16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16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16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16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20.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ags" Target="../tags/tag23.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ags" Target="../tags/tag24.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ags" Target="../tags/tag25.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tags" Target="../tags/tag27.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tags" Target="../tags/tag28.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tags" Target="../tags/tag29.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tags" Target="../tags/tag31.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4"/>
          <p:cNvSpPr>
            <a:spLocks noGrp="1"/>
          </p:cNvSpPr>
          <p:nvPr>
            <p:ph type="sldNum" sz="quarter" idx="11"/>
          </p:nvPr>
        </p:nvSpPr>
        <p:spPr/>
        <p:txBody>
          <a:bodyPr/>
          <a:lstStyle/>
          <a:p>
            <a:fld id="{F89020DB-F4F6-41C2-8D65-56EFA5BD5BD3}" type="slidenum">
              <a:rPr lang="en-US"/>
              <a:pPr/>
              <a:t>1</a:t>
            </a:fld>
            <a:endParaRPr lang="en-US"/>
          </a:p>
        </p:txBody>
      </p:sp>
      <p:sp>
        <p:nvSpPr>
          <p:cNvPr id="5" name="Footer Placeholder 3"/>
          <p:cNvSpPr>
            <a:spLocks noGrp="1"/>
          </p:cNvSpPr>
          <p:nvPr>
            <p:ph type="ftr" sz="quarter" idx="10"/>
          </p:nvPr>
        </p:nvSpPr>
        <p:spPr/>
        <p:txBody>
          <a:bodyPr/>
          <a:lstStyle/>
          <a:p>
            <a:r>
              <a:rPr lang="en-US" dirty="0"/>
              <a:t>User Defined Functions Lesson 2</a:t>
            </a:r>
          </a:p>
          <a:p>
            <a:r>
              <a:rPr lang="en-US" sz="1200" dirty="0"/>
              <a:t>CS1313 Spring 2024</a:t>
            </a:r>
          </a:p>
        </p:txBody>
      </p:sp>
      <p:sp>
        <p:nvSpPr>
          <p:cNvPr id="322564" name="Rectangle 4"/>
          <p:cNvSpPr>
            <a:spLocks noChangeArrowheads="1"/>
          </p:cNvSpPr>
          <p:nvPr/>
        </p:nvSpPr>
        <p:spPr bwMode="auto">
          <a:xfrm>
            <a:off x="4495800" y="1295400"/>
            <a:ext cx="4343400" cy="5105400"/>
          </a:xfrm>
          <a:prstGeom prst="rect">
            <a:avLst/>
          </a:prstGeom>
          <a:noFill/>
          <a:ln w="9525">
            <a:noFill/>
            <a:miter lim="800000"/>
            <a:headEnd/>
            <a:tailEnd/>
          </a:ln>
          <a:effectLst/>
        </p:spPr>
        <p:txBody>
          <a:bodyPr/>
          <a:lstStyle/>
          <a:p>
            <a:pPr marL="533400" indent="-533400" algn="l">
              <a:spcBef>
                <a:spcPct val="20000"/>
              </a:spcBef>
              <a:buClr>
                <a:schemeClr val="tx1"/>
              </a:buClr>
              <a:buFont typeface="Wingdings" pitchFamily="2" charset="2"/>
              <a:buAutoNum type="arabicPeriod" startAt="15"/>
            </a:pPr>
            <a:r>
              <a:rPr lang="en-US" sz="1600" dirty="0"/>
              <a:t>Side Effects #1</a:t>
            </a:r>
          </a:p>
          <a:p>
            <a:pPr marL="533400" indent="-533400" algn="l">
              <a:spcBef>
                <a:spcPct val="20000"/>
              </a:spcBef>
              <a:buClr>
                <a:schemeClr val="tx1"/>
              </a:buClr>
              <a:buFont typeface="Wingdings" pitchFamily="2" charset="2"/>
              <a:buAutoNum type="arabicPeriod" startAt="15"/>
            </a:pPr>
            <a:r>
              <a:rPr lang="en-US" sz="1600" dirty="0"/>
              <a:t>Side Effects #2</a:t>
            </a:r>
          </a:p>
          <a:p>
            <a:pPr marL="533400" indent="-533400" algn="l">
              <a:spcBef>
                <a:spcPct val="20000"/>
              </a:spcBef>
              <a:buClr>
                <a:schemeClr val="tx1"/>
              </a:buClr>
              <a:buFont typeface="Wingdings" pitchFamily="2" charset="2"/>
              <a:buAutoNum type="arabicPeriod" startAt="15"/>
            </a:pPr>
            <a:r>
              <a:rPr lang="en-US" sz="1600" dirty="0"/>
              <a:t>Side Effects Example #1</a:t>
            </a:r>
          </a:p>
          <a:p>
            <a:pPr marL="533400" indent="-533400" algn="l">
              <a:spcBef>
                <a:spcPct val="20000"/>
              </a:spcBef>
              <a:buClr>
                <a:schemeClr val="tx1"/>
              </a:buClr>
              <a:buFont typeface="Wingdings" pitchFamily="2" charset="2"/>
              <a:buAutoNum type="arabicPeriod" startAt="15"/>
            </a:pPr>
            <a:r>
              <a:rPr lang="en-US" sz="1600" dirty="0"/>
              <a:t>Side Effects Example #2</a:t>
            </a:r>
          </a:p>
          <a:p>
            <a:pPr marL="533400" indent="-533400" algn="l">
              <a:spcBef>
                <a:spcPct val="20000"/>
              </a:spcBef>
              <a:buClr>
                <a:schemeClr val="tx1"/>
              </a:buClr>
              <a:buFont typeface="Wingdings" pitchFamily="2" charset="2"/>
              <a:buAutoNum type="arabicPeriod" startAt="15"/>
            </a:pPr>
            <a:r>
              <a:rPr lang="en-US" sz="1600" dirty="0"/>
              <a:t>Side Effects Example #3</a:t>
            </a:r>
          </a:p>
          <a:p>
            <a:pPr marL="533400" indent="-533400" algn="l">
              <a:spcBef>
                <a:spcPct val="20000"/>
              </a:spcBef>
              <a:buClr>
                <a:schemeClr val="tx1"/>
              </a:buClr>
              <a:buFont typeface="Wingdings" pitchFamily="2" charset="2"/>
              <a:buAutoNum type="arabicPeriod" startAt="15"/>
            </a:pPr>
            <a:r>
              <a:rPr lang="en-US" sz="1600" dirty="0"/>
              <a:t>Side Effects Example #4</a:t>
            </a:r>
          </a:p>
          <a:p>
            <a:pPr marL="533400" indent="-533400" algn="l">
              <a:spcBef>
                <a:spcPct val="20000"/>
              </a:spcBef>
              <a:buClr>
                <a:schemeClr val="tx1"/>
              </a:buClr>
              <a:buFont typeface="Wingdings" pitchFamily="2" charset="2"/>
              <a:buAutoNum type="arabicPeriod" startAt="15"/>
            </a:pPr>
            <a:r>
              <a:rPr lang="en-US" sz="1600" dirty="0"/>
              <a:t>A Function That Doesn’t Return a Value #1</a:t>
            </a:r>
          </a:p>
          <a:p>
            <a:pPr marL="533400" indent="-533400" algn="l">
              <a:spcBef>
                <a:spcPct val="20000"/>
              </a:spcBef>
              <a:buClr>
                <a:schemeClr val="tx1"/>
              </a:buClr>
              <a:buFont typeface="Wingdings" pitchFamily="2" charset="2"/>
              <a:buAutoNum type="arabicPeriod" startAt="15"/>
            </a:pPr>
            <a:r>
              <a:rPr lang="en-US" sz="1600" dirty="0"/>
              <a:t>A Function That Doesn’t Return a Value #2</a:t>
            </a:r>
          </a:p>
          <a:p>
            <a:pPr marL="533400" indent="-533400" algn="l">
              <a:spcBef>
                <a:spcPct val="20000"/>
              </a:spcBef>
              <a:buClr>
                <a:schemeClr val="tx1"/>
              </a:buClr>
              <a:buFont typeface="Wingdings" pitchFamily="2" charset="2"/>
              <a:buAutoNum type="arabicPeriod" startAt="15"/>
            </a:pPr>
            <a:r>
              <a:rPr lang="en-US" sz="1600" dirty="0"/>
              <a:t> </a:t>
            </a:r>
            <a:r>
              <a:rPr lang="en-US" sz="1600" dirty="0">
                <a:latin typeface="Courier New" pitchFamily="49" charset="0"/>
              </a:rPr>
              <a:t>void </a:t>
            </a:r>
            <a:r>
              <a:rPr lang="en-US" sz="1600" dirty="0"/>
              <a:t>Functions #1</a:t>
            </a:r>
          </a:p>
          <a:p>
            <a:pPr marL="533400" indent="-533400" algn="l">
              <a:spcBef>
                <a:spcPct val="20000"/>
              </a:spcBef>
              <a:buClr>
                <a:schemeClr val="tx1"/>
              </a:buClr>
              <a:buFont typeface="Wingdings" pitchFamily="2" charset="2"/>
              <a:buAutoNum type="arabicPeriod" startAt="15"/>
            </a:pPr>
            <a:r>
              <a:rPr lang="en-US" sz="1600" dirty="0"/>
              <a:t> </a:t>
            </a:r>
            <a:r>
              <a:rPr lang="en-US" sz="1600" dirty="0">
                <a:latin typeface="Courier New" pitchFamily="49" charset="0"/>
              </a:rPr>
              <a:t>void </a:t>
            </a:r>
            <a:r>
              <a:rPr lang="en-US" sz="1600" dirty="0"/>
              <a:t>Functions #2</a:t>
            </a:r>
          </a:p>
          <a:p>
            <a:pPr marL="533400" indent="-533400" algn="l">
              <a:spcBef>
                <a:spcPct val="20000"/>
              </a:spcBef>
              <a:buClr>
                <a:schemeClr val="tx1"/>
              </a:buClr>
              <a:buFont typeface="Wingdings" pitchFamily="2" charset="2"/>
              <a:buAutoNum type="arabicPeriod" startAt="15"/>
            </a:pPr>
            <a:r>
              <a:rPr lang="en-US" sz="1600" dirty="0"/>
              <a:t> </a:t>
            </a:r>
            <a:r>
              <a:rPr lang="en-US" sz="1600" dirty="0">
                <a:latin typeface="Courier New" pitchFamily="49" charset="0"/>
              </a:rPr>
              <a:t>void </a:t>
            </a:r>
            <a:r>
              <a:rPr lang="en-US" sz="1600" dirty="0"/>
              <a:t>Function Call Example #1</a:t>
            </a:r>
          </a:p>
          <a:p>
            <a:pPr marL="533400" indent="-533400" algn="l">
              <a:spcBef>
                <a:spcPct val="20000"/>
              </a:spcBef>
              <a:buClr>
                <a:schemeClr val="tx1"/>
              </a:buClr>
              <a:buFont typeface="Wingdings" pitchFamily="2" charset="2"/>
              <a:buAutoNum type="arabicPeriod" startAt="15"/>
            </a:pPr>
            <a:r>
              <a:rPr lang="en-US" sz="1600" dirty="0"/>
              <a:t> </a:t>
            </a:r>
            <a:r>
              <a:rPr lang="en-US" sz="1600" dirty="0">
                <a:latin typeface="Courier New" pitchFamily="49" charset="0"/>
              </a:rPr>
              <a:t>void </a:t>
            </a:r>
            <a:r>
              <a:rPr lang="en-US" sz="1600" dirty="0"/>
              <a:t>Function Call Example #2</a:t>
            </a:r>
          </a:p>
          <a:p>
            <a:pPr marL="533400" indent="-533400" algn="l">
              <a:spcBef>
                <a:spcPct val="20000"/>
              </a:spcBef>
              <a:buClr>
                <a:schemeClr val="tx1"/>
              </a:buClr>
              <a:buFont typeface="Wingdings" pitchFamily="2" charset="2"/>
              <a:buAutoNum type="arabicPeriod" startAt="15"/>
            </a:pPr>
            <a:r>
              <a:rPr lang="en-US" sz="1600" dirty="0"/>
              <a:t> </a:t>
            </a:r>
            <a:r>
              <a:rPr lang="en-US" sz="1600" dirty="0">
                <a:latin typeface="Courier New" pitchFamily="49" charset="0"/>
              </a:rPr>
              <a:t>void </a:t>
            </a:r>
            <a:r>
              <a:rPr lang="en-US" sz="1600" dirty="0"/>
              <a:t>Function Call Example #3</a:t>
            </a:r>
          </a:p>
          <a:p>
            <a:pPr marL="533400" indent="-533400" algn="l">
              <a:spcBef>
                <a:spcPct val="20000"/>
              </a:spcBef>
              <a:buClr>
                <a:schemeClr val="tx1"/>
              </a:buClr>
              <a:buFont typeface="Wingdings" pitchFamily="2" charset="2"/>
              <a:buAutoNum type="arabicPeriod" startAt="15"/>
            </a:pPr>
            <a:r>
              <a:rPr lang="en-US" sz="1600" dirty="0"/>
              <a:t> </a:t>
            </a:r>
            <a:r>
              <a:rPr lang="en-US" sz="1600" dirty="0">
                <a:latin typeface="Courier New" pitchFamily="49" charset="0"/>
              </a:rPr>
              <a:t>void </a:t>
            </a:r>
            <a:r>
              <a:rPr lang="en-US" sz="1600" dirty="0"/>
              <a:t>Function Call Example #4</a:t>
            </a:r>
          </a:p>
          <a:p>
            <a:pPr marL="533400" indent="-533400" algn="l">
              <a:spcBef>
                <a:spcPct val="20000"/>
              </a:spcBef>
              <a:buClr>
                <a:schemeClr val="tx1"/>
              </a:buClr>
              <a:buFont typeface="Wingdings" pitchFamily="2" charset="2"/>
              <a:buAutoNum type="arabicPeriod" startAt="15"/>
            </a:pPr>
            <a:r>
              <a:rPr lang="en-US" sz="1600" dirty="0"/>
              <a:t>Why Do We Like Code Reuse?</a:t>
            </a:r>
          </a:p>
          <a:p>
            <a:pPr marL="533400" indent="-533400" algn="l">
              <a:spcBef>
                <a:spcPct val="20000"/>
              </a:spcBef>
              <a:buClr>
                <a:schemeClr val="tx1"/>
              </a:buClr>
              <a:buFont typeface="Wingdings" pitchFamily="2" charset="2"/>
              <a:buAutoNum type="arabicPeriod" startAt="15"/>
            </a:pPr>
            <a:r>
              <a:rPr lang="en-US" sz="1600" dirty="0"/>
              <a:t>Why Do We Like User-Defined Functions?</a:t>
            </a:r>
          </a:p>
        </p:txBody>
      </p:sp>
      <p:sp>
        <p:nvSpPr>
          <p:cNvPr id="322563" name="Rectangle 3"/>
          <p:cNvSpPr>
            <a:spLocks noGrp="1" noChangeArrowheads="1"/>
          </p:cNvSpPr>
          <p:nvPr>
            <p:ph type="body" idx="1"/>
          </p:nvPr>
        </p:nvSpPr>
        <p:spPr>
          <a:xfrm>
            <a:off x="304800" y="1295400"/>
            <a:ext cx="4191000" cy="4953000"/>
          </a:xfrm>
        </p:spPr>
        <p:txBody>
          <a:bodyPr/>
          <a:lstStyle/>
          <a:p>
            <a:pPr marL="457200" indent="-457200">
              <a:lnSpc>
                <a:spcPct val="80000"/>
              </a:lnSpc>
              <a:buClr>
                <a:schemeClr val="tx1"/>
              </a:buClr>
              <a:buSzTx/>
              <a:buFont typeface="Wingdings" pitchFamily="2" charset="2"/>
              <a:buAutoNum type="arabicPeriod"/>
            </a:pPr>
            <a:r>
              <a:rPr lang="en-US" sz="1600" dirty="0"/>
              <a:t>User Defined Functions 2 Outline</a:t>
            </a:r>
          </a:p>
          <a:p>
            <a:pPr marL="457200" indent="-457200">
              <a:lnSpc>
                <a:spcPct val="80000"/>
              </a:lnSpc>
              <a:buClr>
                <a:schemeClr val="tx1"/>
              </a:buClr>
              <a:buSzTx/>
              <a:buFont typeface="Wingdings" pitchFamily="2" charset="2"/>
              <a:buAutoNum type="arabicPeriod"/>
            </a:pPr>
            <a:r>
              <a:rPr lang="en-US" sz="1600" dirty="0"/>
              <a:t>Argument Order When Passing Arrays #1</a:t>
            </a:r>
          </a:p>
          <a:p>
            <a:pPr marL="457200" indent="-457200">
              <a:lnSpc>
                <a:spcPct val="80000"/>
              </a:lnSpc>
              <a:buClr>
                <a:schemeClr val="tx1"/>
              </a:buClr>
              <a:buSzTx/>
              <a:buFont typeface="Wingdings" pitchFamily="2" charset="2"/>
              <a:buAutoNum type="arabicPeriod"/>
            </a:pPr>
            <a:r>
              <a:rPr lang="en-US" sz="1600" dirty="0"/>
              <a:t>Argument Order When Passing Arrays #2</a:t>
            </a:r>
          </a:p>
          <a:p>
            <a:pPr marL="457200" indent="-457200">
              <a:lnSpc>
                <a:spcPct val="80000"/>
              </a:lnSpc>
              <a:buClr>
                <a:schemeClr val="tx1"/>
              </a:buClr>
              <a:buSzTx/>
              <a:buFont typeface="Wingdings" pitchFamily="2" charset="2"/>
              <a:buAutoNum type="arabicPeriod"/>
            </a:pPr>
            <a:r>
              <a:rPr lang="en-US" sz="1600" dirty="0"/>
              <a:t>Code Reuse Is GOOD </a:t>
            </a:r>
            <a:r>
              <a:rPr lang="en-US" sz="1600" dirty="0" err="1"/>
              <a:t>GOOD</a:t>
            </a:r>
            <a:r>
              <a:rPr lang="en-US" sz="1600" dirty="0"/>
              <a:t> </a:t>
            </a:r>
            <a:r>
              <a:rPr lang="en-US" sz="1600" dirty="0" err="1"/>
              <a:t>GOOD</a:t>
            </a:r>
            <a:r>
              <a:rPr lang="en-US" sz="1600" dirty="0"/>
              <a:t> #1</a:t>
            </a:r>
          </a:p>
          <a:p>
            <a:pPr marL="457200" indent="-457200">
              <a:lnSpc>
                <a:spcPct val="80000"/>
              </a:lnSpc>
              <a:buClr>
                <a:schemeClr val="tx1"/>
              </a:buClr>
              <a:buSzTx/>
              <a:buFont typeface="Wingdings" pitchFamily="2" charset="2"/>
              <a:buAutoNum type="arabicPeriod"/>
            </a:pPr>
            <a:r>
              <a:rPr lang="en-US" sz="1600" dirty="0"/>
              <a:t>Code Reuse Is GOOD </a:t>
            </a:r>
            <a:r>
              <a:rPr lang="en-US" sz="1600" dirty="0" err="1"/>
              <a:t>GOOD</a:t>
            </a:r>
            <a:r>
              <a:rPr lang="en-US" sz="1600" dirty="0"/>
              <a:t> </a:t>
            </a:r>
            <a:r>
              <a:rPr lang="en-US" sz="1600" dirty="0" err="1"/>
              <a:t>GOOD</a:t>
            </a:r>
            <a:r>
              <a:rPr lang="en-US" sz="1600" dirty="0"/>
              <a:t> #2</a:t>
            </a:r>
          </a:p>
          <a:p>
            <a:pPr marL="457200" indent="-457200">
              <a:lnSpc>
                <a:spcPct val="80000"/>
              </a:lnSpc>
              <a:buClr>
                <a:schemeClr val="tx1"/>
              </a:buClr>
              <a:buSzTx/>
              <a:buFont typeface="Wingdings" pitchFamily="2" charset="2"/>
              <a:buAutoNum type="arabicPeriod"/>
            </a:pPr>
            <a:r>
              <a:rPr lang="en-US" sz="1600" dirty="0"/>
              <a:t>Actual vs. Formal Arguments #1</a:t>
            </a:r>
          </a:p>
          <a:p>
            <a:pPr marL="457200" indent="-457200">
              <a:lnSpc>
                <a:spcPct val="80000"/>
              </a:lnSpc>
              <a:buClr>
                <a:schemeClr val="tx1"/>
              </a:buClr>
              <a:buSzTx/>
              <a:buFont typeface="Wingdings" pitchFamily="2" charset="2"/>
              <a:buAutoNum type="arabicPeriod"/>
            </a:pPr>
            <a:r>
              <a:rPr lang="en-US" sz="1600" dirty="0"/>
              <a:t>Actual vs. Formal Arguments #2</a:t>
            </a:r>
          </a:p>
          <a:p>
            <a:pPr marL="457200" indent="-457200">
              <a:lnSpc>
                <a:spcPct val="80000"/>
              </a:lnSpc>
              <a:buClr>
                <a:schemeClr val="tx1"/>
              </a:buClr>
              <a:buSzTx/>
              <a:buFont typeface="Wingdings" pitchFamily="2" charset="2"/>
              <a:buAutoNum type="arabicPeriod"/>
            </a:pPr>
            <a:r>
              <a:rPr lang="en-US" sz="1600" dirty="0"/>
              <a:t>Argument Order</a:t>
            </a:r>
          </a:p>
          <a:p>
            <a:pPr marL="457200" indent="-457200">
              <a:lnSpc>
                <a:spcPct val="80000"/>
              </a:lnSpc>
              <a:buClr>
                <a:schemeClr val="tx1"/>
              </a:buClr>
              <a:buSzTx/>
              <a:buFont typeface="Wingdings" pitchFamily="2" charset="2"/>
              <a:buAutoNum type="arabicPeriod"/>
            </a:pPr>
            <a:r>
              <a:rPr lang="en-US" sz="1600" dirty="0"/>
              <a:t>Argument Order in Function: Arbitrary #1</a:t>
            </a:r>
          </a:p>
          <a:p>
            <a:pPr marL="457200" indent="-457200">
              <a:lnSpc>
                <a:spcPct val="80000"/>
              </a:lnSpc>
              <a:buClr>
                <a:schemeClr val="tx1"/>
              </a:buClr>
              <a:buSzTx/>
              <a:buFont typeface="Wingdings" pitchFamily="2" charset="2"/>
              <a:buAutoNum type="arabicPeriod"/>
            </a:pPr>
            <a:r>
              <a:rPr lang="en-US" sz="1600" dirty="0"/>
              <a:t>Argument Order in Function: Arbitrary #2</a:t>
            </a:r>
          </a:p>
          <a:p>
            <a:pPr marL="457200" indent="-457200">
              <a:lnSpc>
                <a:spcPct val="80000"/>
              </a:lnSpc>
              <a:buClr>
                <a:schemeClr val="tx1"/>
              </a:buClr>
              <a:buSzTx/>
              <a:buFont typeface="Wingdings" pitchFamily="2" charset="2"/>
              <a:buAutoNum type="arabicPeriod"/>
            </a:pPr>
            <a:r>
              <a:rPr lang="en-US" sz="1600" dirty="0"/>
              <a:t>Actual EXACTLY MATCH Formal #1</a:t>
            </a:r>
          </a:p>
          <a:p>
            <a:pPr marL="457200" indent="-457200">
              <a:lnSpc>
                <a:spcPct val="80000"/>
              </a:lnSpc>
              <a:buClr>
                <a:schemeClr val="tx1"/>
              </a:buClr>
              <a:buSzTx/>
              <a:buFont typeface="Wingdings" pitchFamily="2" charset="2"/>
              <a:buAutoNum type="arabicPeriod"/>
            </a:pPr>
            <a:r>
              <a:rPr lang="en-US" sz="1600" dirty="0"/>
              <a:t>Actual EXACTLY MATCH Formal #2</a:t>
            </a:r>
          </a:p>
          <a:p>
            <a:pPr marL="457200" indent="-457200">
              <a:lnSpc>
                <a:spcPct val="80000"/>
              </a:lnSpc>
              <a:buClr>
                <a:schemeClr val="tx1"/>
              </a:buClr>
              <a:buSzTx/>
              <a:buFont typeface="Wingdings" pitchFamily="2" charset="2"/>
              <a:buAutoNum type="arabicPeriod"/>
            </a:pPr>
            <a:r>
              <a:rPr lang="en-US" sz="1600" dirty="0"/>
              <a:t>Argument Order Convention #1</a:t>
            </a:r>
          </a:p>
          <a:p>
            <a:pPr marL="457200" indent="-457200">
              <a:lnSpc>
                <a:spcPct val="80000"/>
              </a:lnSpc>
              <a:buClr>
                <a:schemeClr val="tx1"/>
              </a:buClr>
              <a:buSzTx/>
              <a:buFont typeface="Wingdings" pitchFamily="2" charset="2"/>
              <a:buAutoNum type="arabicPeriod"/>
            </a:pPr>
            <a:r>
              <a:rPr lang="en-US" sz="1600" dirty="0"/>
              <a:t>Argument Order Convention #2</a:t>
            </a:r>
          </a:p>
        </p:txBody>
      </p:sp>
      <p:sp>
        <p:nvSpPr>
          <p:cNvPr id="322562" name="Rectangle 2"/>
          <p:cNvSpPr>
            <a:spLocks noGrp="1" noChangeArrowheads="1"/>
          </p:cNvSpPr>
          <p:nvPr>
            <p:ph type="title"/>
          </p:nvPr>
        </p:nvSpPr>
        <p:spPr/>
        <p:txBody>
          <a:bodyPr/>
          <a:lstStyle/>
          <a:p>
            <a:r>
              <a:rPr lang="en-US" dirty="0"/>
              <a:t>User Defined Functions 2 Outline</a:t>
            </a:r>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9138" name="Rectangle 2"/>
          <p:cNvSpPr>
            <a:spLocks noGrp="1" noChangeArrowheads="1"/>
          </p:cNvSpPr>
          <p:nvPr>
            <p:ph type="title"/>
          </p:nvPr>
        </p:nvSpPr>
        <p:spPr/>
        <p:txBody>
          <a:bodyPr/>
          <a:lstStyle/>
          <a:p>
            <a:r>
              <a:rPr lang="en-US" dirty="0"/>
              <a:t>Argument Order in Function: Arbitrary #2</a:t>
            </a:r>
            <a:endParaRPr lang="en-US" b="0" dirty="0">
              <a:latin typeface="Courier New" pitchFamily="49" charset="0"/>
            </a:endParaRPr>
          </a:p>
        </p:txBody>
      </p:sp>
      <p:sp>
        <p:nvSpPr>
          <p:cNvPr id="5" name="Slide Number Placeholder 4"/>
          <p:cNvSpPr>
            <a:spLocks noGrp="1"/>
          </p:cNvSpPr>
          <p:nvPr>
            <p:ph type="sldNum" sz="quarter" idx="11"/>
          </p:nvPr>
        </p:nvSpPr>
        <p:spPr/>
        <p:txBody>
          <a:bodyPr/>
          <a:lstStyle/>
          <a:p>
            <a:fld id="{4E321AB3-DA8B-4B3C-BDF4-F14803871D1B}" type="slidenum">
              <a:rPr lang="en-US"/>
              <a:pPr/>
              <a:t>10</a:t>
            </a:fld>
            <a:endParaRPr lang="en-US"/>
          </a:p>
        </p:txBody>
      </p:sp>
      <p:sp>
        <p:nvSpPr>
          <p:cNvPr id="4" name="Footer Placeholder 3"/>
          <p:cNvSpPr>
            <a:spLocks noGrp="1"/>
          </p:cNvSpPr>
          <p:nvPr>
            <p:ph type="ftr" sz="quarter" idx="10"/>
          </p:nvPr>
        </p:nvSpPr>
        <p:spPr/>
        <p:txBody>
          <a:bodyPr/>
          <a:lstStyle/>
          <a:p>
            <a:r>
              <a:rPr lang="en-US" dirty="0"/>
              <a:t>User Defined Functions Lesson 2</a:t>
            </a:r>
          </a:p>
          <a:p>
            <a:r>
              <a:rPr lang="en-US" sz="1200" dirty="0"/>
              <a:t>CS1313 Spring 2024</a:t>
            </a:r>
          </a:p>
        </p:txBody>
      </p:sp>
      <p:sp>
        <p:nvSpPr>
          <p:cNvPr id="859139" name="Rectangle 3"/>
          <p:cNvSpPr>
            <a:spLocks noGrp="1" noChangeArrowheads="1"/>
          </p:cNvSpPr>
          <p:nvPr>
            <p:ph type="body" idx="1"/>
          </p:nvPr>
        </p:nvSpPr>
        <p:spPr>
          <a:xfrm>
            <a:off x="762000" y="1234996"/>
            <a:ext cx="7467600" cy="4648200"/>
          </a:xfrm>
        </p:spPr>
        <p:txBody>
          <a:bodyPr/>
          <a:lstStyle/>
          <a:p>
            <a:pPr>
              <a:lnSpc>
                <a:spcPct val="80000"/>
              </a:lnSpc>
              <a:buFont typeface="Wingdings" pitchFamily="2" charset="2"/>
              <a:buNone/>
            </a:pPr>
            <a:r>
              <a:rPr lang="en-US" sz="1450" dirty="0">
                <a:latin typeface="Courier New" pitchFamily="49" charset="0"/>
              </a:rPr>
              <a:t>float </a:t>
            </a:r>
            <a:r>
              <a:rPr lang="en-US" sz="1450" dirty="0" err="1">
                <a:latin typeface="Courier New" pitchFamily="49" charset="0"/>
              </a:rPr>
              <a:t>taxicab_norm</a:t>
            </a:r>
            <a:r>
              <a:rPr lang="en-US" sz="1450" dirty="0">
                <a:latin typeface="Courier New" pitchFamily="49" charset="0"/>
              </a:rPr>
              <a:t> (int </a:t>
            </a:r>
            <a:r>
              <a:rPr lang="en-US" sz="1450" dirty="0" err="1">
                <a:latin typeface="Courier New" pitchFamily="49" charset="0"/>
              </a:rPr>
              <a:t>number_of_elements</a:t>
            </a:r>
            <a:r>
              <a:rPr lang="en-US" sz="1450" dirty="0">
                <a:latin typeface="Courier New" pitchFamily="49" charset="0"/>
              </a:rPr>
              <a:t>, float* array)</a:t>
            </a:r>
          </a:p>
          <a:p>
            <a:pPr>
              <a:lnSpc>
                <a:spcPct val="60000"/>
              </a:lnSpc>
              <a:buFont typeface="Wingdings" pitchFamily="2" charset="2"/>
              <a:buNone/>
            </a:pPr>
            <a:r>
              <a:rPr lang="en-US" sz="1450" dirty="0">
                <a:latin typeface="Courier New" pitchFamily="49" charset="0"/>
              </a:rPr>
              <a:t>{ /* </a:t>
            </a:r>
            <a:r>
              <a:rPr lang="en-US" sz="1450" dirty="0" err="1">
                <a:latin typeface="Courier New" pitchFamily="49" charset="0"/>
              </a:rPr>
              <a:t>taxicab_norm</a:t>
            </a:r>
            <a:r>
              <a:rPr lang="en-US" sz="1450" dirty="0">
                <a:latin typeface="Courier New" pitchFamily="49" charset="0"/>
              </a:rPr>
              <a:t> */</a:t>
            </a:r>
          </a:p>
          <a:p>
            <a:pPr>
              <a:lnSpc>
                <a:spcPct val="60000"/>
              </a:lnSpc>
              <a:buFont typeface="Wingdings" pitchFamily="2" charset="2"/>
              <a:buNone/>
            </a:pPr>
            <a:r>
              <a:rPr lang="en-US" sz="1450" dirty="0">
                <a:latin typeface="Courier New" pitchFamily="49" charset="0"/>
              </a:rPr>
              <a:t>    const float </a:t>
            </a:r>
            <a:r>
              <a:rPr lang="en-US" sz="1450" dirty="0" err="1">
                <a:latin typeface="Courier New" pitchFamily="49" charset="0"/>
              </a:rPr>
              <a:t>initial_sum</a:t>
            </a:r>
            <a:r>
              <a:rPr lang="en-US" sz="1450" dirty="0">
                <a:latin typeface="Courier New" pitchFamily="49" charset="0"/>
              </a:rPr>
              <a:t>                =  0.0;</a:t>
            </a:r>
          </a:p>
          <a:p>
            <a:pPr>
              <a:lnSpc>
                <a:spcPct val="60000"/>
              </a:lnSpc>
              <a:buFont typeface="Wingdings" pitchFamily="2" charset="2"/>
              <a:buNone/>
            </a:pPr>
            <a:r>
              <a:rPr lang="en-US" sz="1450" dirty="0">
                <a:latin typeface="Courier New" pitchFamily="49" charset="0"/>
              </a:rPr>
              <a:t>    const </a:t>
            </a:r>
            <a:r>
              <a:rPr lang="en-US" sz="1450" dirty="0" err="1">
                <a:latin typeface="Courier New" pitchFamily="49" charset="0"/>
              </a:rPr>
              <a:t>int</a:t>
            </a:r>
            <a:r>
              <a:rPr lang="en-US" sz="1450" dirty="0">
                <a:latin typeface="Courier New" pitchFamily="49" charset="0"/>
              </a:rPr>
              <a:t>   </a:t>
            </a:r>
            <a:r>
              <a:rPr lang="en-US" sz="1450" dirty="0" err="1">
                <a:latin typeface="Courier New" pitchFamily="49" charset="0"/>
              </a:rPr>
              <a:t>minimum_number_of_elements</a:t>
            </a:r>
            <a:r>
              <a:rPr lang="en-US" sz="1450" dirty="0">
                <a:latin typeface="Courier New" pitchFamily="49" charset="0"/>
              </a:rPr>
              <a:t> =  1;</a:t>
            </a:r>
          </a:p>
          <a:p>
            <a:pPr>
              <a:lnSpc>
                <a:spcPct val="60000"/>
              </a:lnSpc>
              <a:buFont typeface="Wingdings" pitchFamily="2" charset="2"/>
              <a:buNone/>
            </a:pPr>
            <a:r>
              <a:rPr lang="en-US" sz="1450" dirty="0">
                <a:latin typeface="Courier New" pitchFamily="49" charset="0"/>
              </a:rPr>
              <a:t>    const </a:t>
            </a:r>
            <a:r>
              <a:rPr lang="en-US" sz="1450" dirty="0" err="1">
                <a:latin typeface="Courier New" pitchFamily="49" charset="0"/>
              </a:rPr>
              <a:t>int</a:t>
            </a:r>
            <a:r>
              <a:rPr lang="en-US" sz="1450" dirty="0">
                <a:latin typeface="Courier New" pitchFamily="49" charset="0"/>
              </a:rPr>
              <a:t>   </a:t>
            </a:r>
            <a:r>
              <a:rPr lang="en-US" sz="1450" dirty="0" err="1">
                <a:latin typeface="Courier New" pitchFamily="49" charset="0"/>
              </a:rPr>
              <a:t>first_element</a:t>
            </a:r>
            <a:r>
              <a:rPr lang="en-US" sz="1450" dirty="0">
                <a:latin typeface="Courier New" pitchFamily="49" charset="0"/>
              </a:rPr>
              <a:t>              =  0;</a:t>
            </a:r>
          </a:p>
          <a:p>
            <a:pPr>
              <a:lnSpc>
                <a:spcPct val="60000"/>
              </a:lnSpc>
              <a:buFont typeface="Wingdings" pitchFamily="2" charset="2"/>
              <a:buNone/>
            </a:pPr>
            <a:r>
              <a:rPr lang="en-US" sz="1450" dirty="0">
                <a:latin typeface="Courier New" pitchFamily="49" charset="0"/>
              </a:rPr>
              <a:t>    </a:t>
            </a:r>
            <a:r>
              <a:rPr lang="en-US" sz="1450" dirty="0" err="1">
                <a:latin typeface="Courier New" pitchFamily="49" charset="0"/>
              </a:rPr>
              <a:t>const</a:t>
            </a:r>
            <a:r>
              <a:rPr lang="en-US" sz="1450" dirty="0">
                <a:latin typeface="Courier New" pitchFamily="49" charset="0"/>
              </a:rPr>
              <a:t> </a:t>
            </a:r>
            <a:r>
              <a:rPr lang="en-US" sz="1450" dirty="0" err="1">
                <a:latin typeface="Courier New" pitchFamily="49" charset="0"/>
              </a:rPr>
              <a:t>int</a:t>
            </a:r>
            <a:r>
              <a:rPr lang="en-US" sz="1450" dirty="0">
                <a:latin typeface="Courier New" pitchFamily="49" charset="0"/>
              </a:rPr>
              <a:t>   </a:t>
            </a:r>
            <a:r>
              <a:rPr lang="en-US" sz="1450" dirty="0" err="1">
                <a:latin typeface="Courier New" pitchFamily="49" charset="0"/>
              </a:rPr>
              <a:t>program_failure_code</a:t>
            </a:r>
            <a:r>
              <a:rPr lang="en-US" sz="1450" dirty="0">
                <a:latin typeface="Courier New" pitchFamily="49" charset="0"/>
              </a:rPr>
              <a:t>       = -1;</a:t>
            </a:r>
          </a:p>
          <a:p>
            <a:pPr>
              <a:lnSpc>
                <a:spcPct val="60000"/>
              </a:lnSpc>
              <a:buFont typeface="Wingdings" pitchFamily="2" charset="2"/>
              <a:buNone/>
            </a:pPr>
            <a:r>
              <a:rPr lang="en-US" sz="1450" dirty="0">
                <a:latin typeface="Courier New" pitchFamily="49" charset="0"/>
              </a:rPr>
              <a:t>    float </a:t>
            </a:r>
            <a:r>
              <a:rPr lang="en-US" sz="1450" dirty="0" err="1">
                <a:latin typeface="Courier New" pitchFamily="49" charset="0"/>
              </a:rPr>
              <a:t>taxicab_norm_value</a:t>
            </a:r>
            <a:r>
              <a:rPr lang="en-US" sz="1450" dirty="0">
                <a:latin typeface="Courier New" pitchFamily="49" charset="0"/>
              </a:rPr>
              <a:t>;</a:t>
            </a:r>
          </a:p>
          <a:p>
            <a:pPr>
              <a:lnSpc>
                <a:spcPct val="60000"/>
              </a:lnSpc>
              <a:buFont typeface="Wingdings" pitchFamily="2" charset="2"/>
              <a:buNone/>
            </a:pPr>
            <a:r>
              <a:rPr lang="en-US" sz="1450" dirty="0">
                <a:latin typeface="Courier New" pitchFamily="49" charset="0"/>
              </a:rPr>
              <a:t>    </a:t>
            </a:r>
            <a:r>
              <a:rPr lang="en-US" sz="1450" dirty="0" err="1">
                <a:latin typeface="Courier New" pitchFamily="49" charset="0"/>
              </a:rPr>
              <a:t>int</a:t>
            </a:r>
            <a:r>
              <a:rPr lang="en-US" sz="1450" dirty="0">
                <a:latin typeface="Courier New" pitchFamily="49" charset="0"/>
              </a:rPr>
              <a:t>   element;</a:t>
            </a:r>
          </a:p>
          <a:p>
            <a:pPr>
              <a:lnSpc>
                <a:spcPct val="10000"/>
              </a:lnSpc>
              <a:buFont typeface="Wingdings" pitchFamily="2" charset="2"/>
              <a:buNone/>
            </a:pPr>
            <a:endParaRPr lang="en-US" sz="1450" dirty="0">
              <a:latin typeface="Courier New" pitchFamily="49" charset="0"/>
            </a:endParaRPr>
          </a:p>
          <a:p>
            <a:pPr>
              <a:lnSpc>
                <a:spcPct val="60000"/>
              </a:lnSpc>
              <a:buFont typeface="Wingdings" pitchFamily="2" charset="2"/>
              <a:buNone/>
            </a:pPr>
            <a:r>
              <a:rPr lang="en-US" sz="1450" dirty="0">
                <a:latin typeface="Courier New" pitchFamily="49" charset="0"/>
              </a:rPr>
              <a:t>    if (</a:t>
            </a:r>
            <a:r>
              <a:rPr lang="en-US" sz="1450" dirty="0" err="1">
                <a:latin typeface="Courier New" pitchFamily="49" charset="0"/>
              </a:rPr>
              <a:t>number_of_elements</a:t>
            </a:r>
            <a:r>
              <a:rPr lang="en-US" sz="1450" dirty="0">
                <a:latin typeface="Courier New" pitchFamily="49" charset="0"/>
              </a:rPr>
              <a:t> &lt; </a:t>
            </a:r>
            <a:r>
              <a:rPr lang="en-US" sz="1450" dirty="0" err="1">
                <a:latin typeface="Courier New" pitchFamily="49" charset="0"/>
              </a:rPr>
              <a:t>minimum_number_of_elements</a:t>
            </a:r>
            <a:r>
              <a:rPr lang="en-US" sz="1450" dirty="0">
                <a:latin typeface="Courier New" pitchFamily="49" charset="0"/>
              </a:rPr>
              <a:t>) {</a:t>
            </a:r>
          </a:p>
          <a:p>
            <a:pPr>
              <a:lnSpc>
                <a:spcPct val="60000"/>
              </a:lnSpc>
              <a:buNone/>
            </a:pPr>
            <a:r>
              <a:rPr lang="en-US" sz="1450" dirty="0">
                <a:latin typeface="Courier New" pitchFamily="49" charset="0"/>
              </a:rPr>
              <a:t>        </a:t>
            </a:r>
            <a:r>
              <a:rPr lang="en-US" sz="1450" dirty="0" err="1">
                <a:latin typeface="Courier New" pitchFamily="49" charset="0"/>
              </a:rPr>
              <a:t>printf</a:t>
            </a:r>
            <a:r>
              <a:rPr lang="en-US" sz="1450" dirty="0">
                <a:latin typeface="Courier New" pitchFamily="49" charset="0"/>
              </a:rPr>
              <a:t>("ERROR: can't have an array of length %d:\n",</a:t>
            </a:r>
          </a:p>
          <a:p>
            <a:pPr>
              <a:lnSpc>
                <a:spcPct val="60000"/>
              </a:lnSpc>
              <a:buFont typeface="Wingdings" pitchFamily="2" charset="2"/>
              <a:buNone/>
            </a:pPr>
            <a:r>
              <a:rPr lang="en-US" sz="1450" dirty="0">
                <a:latin typeface="Courier New" pitchFamily="49" charset="0"/>
              </a:rPr>
              <a:t>            </a:t>
            </a:r>
            <a:r>
              <a:rPr lang="en-US" sz="1450" dirty="0" err="1">
                <a:latin typeface="Courier New" pitchFamily="49" charset="0"/>
              </a:rPr>
              <a:t>number_of_elements</a:t>
            </a:r>
            <a:r>
              <a:rPr lang="en-US" sz="1450" dirty="0">
                <a:latin typeface="Courier New" pitchFamily="49" charset="0"/>
              </a:rPr>
              <a:t>);</a:t>
            </a:r>
          </a:p>
          <a:p>
            <a:pPr>
              <a:lnSpc>
                <a:spcPct val="60000"/>
              </a:lnSpc>
              <a:buFont typeface="Wingdings" pitchFamily="2" charset="2"/>
              <a:buNone/>
            </a:pPr>
            <a:r>
              <a:rPr lang="en-US" sz="1450" dirty="0">
                <a:latin typeface="Courier New" pitchFamily="49" charset="0"/>
              </a:rPr>
              <a:t>        </a:t>
            </a:r>
            <a:r>
              <a:rPr lang="en-US" sz="1450" dirty="0" err="1">
                <a:latin typeface="Courier New" pitchFamily="49" charset="0"/>
              </a:rPr>
              <a:t>printf</a:t>
            </a:r>
            <a:r>
              <a:rPr lang="en-US" sz="1450" dirty="0">
                <a:latin typeface="Courier New" pitchFamily="49" charset="0"/>
              </a:rPr>
              <a:t>("  it must have at least %d element.\n",</a:t>
            </a:r>
          </a:p>
          <a:p>
            <a:pPr>
              <a:lnSpc>
                <a:spcPct val="50000"/>
              </a:lnSpc>
              <a:buFont typeface="Wingdings" pitchFamily="2" charset="2"/>
              <a:buNone/>
            </a:pPr>
            <a:r>
              <a:rPr lang="en-US" sz="1450" dirty="0">
                <a:latin typeface="Courier New" pitchFamily="49" charset="0"/>
              </a:rPr>
              <a:t>            </a:t>
            </a:r>
            <a:r>
              <a:rPr lang="en-US" sz="1450" dirty="0" err="1">
                <a:latin typeface="Courier New" pitchFamily="49" charset="0"/>
              </a:rPr>
              <a:t>minimum_number_of_elements</a:t>
            </a:r>
            <a:r>
              <a:rPr lang="en-US" sz="1450" dirty="0">
                <a:latin typeface="Courier New" pitchFamily="49" charset="0"/>
              </a:rPr>
              <a:t>);</a:t>
            </a:r>
          </a:p>
          <a:p>
            <a:pPr>
              <a:lnSpc>
                <a:spcPct val="60000"/>
              </a:lnSpc>
              <a:buFont typeface="Wingdings" pitchFamily="2" charset="2"/>
              <a:buNone/>
            </a:pPr>
            <a:r>
              <a:rPr lang="en-US" sz="1450" dirty="0">
                <a:latin typeface="Courier New" pitchFamily="49" charset="0"/>
              </a:rPr>
              <a:t>        exit(</a:t>
            </a:r>
            <a:r>
              <a:rPr lang="en-US" sz="1450" dirty="0" err="1">
                <a:latin typeface="Courier New" pitchFamily="49" charset="0"/>
              </a:rPr>
              <a:t>program_failure_code</a:t>
            </a:r>
            <a:r>
              <a:rPr lang="en-US" sz="1450" dirty="0">
                <a:latin typeface="Courier New" pitchFamily="49" charset="0"/>
              </a:rPr>
              <a:t>);</a:t>
            </a:r>
          </a:p>
          <a:p>
            <a:pPr>
              <a:lnSpc>
                <a:spcPct val="60000"/>
              </a:lnSpc>
              <a:buFont typeface="Wingdings" pitchFamily="2" charset="2"/>
              <a:buNone/>
            </a:pPr>
            <a:r>
              <a:rPr lang="en-US" sz="1450" dirty="0">
                <a:latin typeface="Courier New" pitchFamily="49" charset="0"/>
              </a:rPr>
              <a:t>    } /* if (</a:t>
            </a:r>
            <a:r>
              <a:rPr lang="en-US" sz="1450" dirty="0" err="1">
                <a:latin typeface="Courier New" pitchFamily="49" charset="0"/>
              </a:rPr>
              <a:t>number_of_elements</a:t>
            </a:r>
            <a:r>
              <a:rPr lang="en-US" sz="1450" dirty="0">
                <a:latin typeface="Courier New" pitchFamily="49" charset="0"/>
              </a:rPr>
              <a:t> &lt; ...) */</a:t>
            </a:r>
          </a:p>
          <a:p>
            <a:pPr>
              <a:lnSpc>
                <a:spcPct val="60000"/>
              </a:lnSpc>
              <a:buFont typeface="Wingdings" pitchFamily="2" charset="2"/>
              <a:buNone/>
            </a:pPr>
            <a:r>
              <a:rPr lang="en-US" sz="1450" dirty="0">
                <a:latin typeface="Courier New" pitchFamily="49" charset="0"/>
              </a:rPr>
              <a:t>    if (array == (float*)NULL) {</a:t>
            </a:r>
          </a:p>
          <a:p>
            <a:pPr>
              <a:lnSpc>
                <a:spcPct val="60000"/>
              </a:lnSpc>
              <a:buNone/>
            </a:pPr>
            <a:r>
              <a:rPr lang="en-US" sz="1450" dirty="0">
                <a:latin typeface="Courier New" pitchFamily="49" charset="0"/>
              </a:rPr>
              <a:t>        </a:t>
            </a:r>
            <a:r>
              <a:rPr lang="en-US" sz="1450" dirty="0" err="1">
                <a:latin typeface="Courier New" pitchFamily="49" charset="0"/>
              </a:rPr>
              <a:t>printf</a:t>
            </a:r>
            <a:r>
              <a:rPr lang="en-US" sz="1450" dirty="0">
                <a:latin typeface="Courier New" pitchFamily="49" charset="0"/>
              </a:rPr>
              <a:t>("ERROR: can't calculate the taxicab norm of ");</a:t>
            </a:r>
          </a:p>
          <a:p>
            <a:pPr>
              <a:lnSpc>
                <a:spcPct val="60000"/>
              </a:lnSpc>
              <a:buNone/>
            </a:pPr>
            <a:r>
              <a:rPr lang="en-US" sz="1450" dirty="0">
                <a:latin typeface="Courier New" pitchFamily="49" charset="0"/>
              </a:rPr>
              <a:t>        </a:t>
            </a:r>
            <a:r>
              <a:rPr lang="en-US" sz="1450" dirty="0" err="1">
                <a:latin typeface="Courier New" pitchFamily="49" charset="0"/>
              </a:rPr>
              <a:t>printf</a:t>
            </a:r>
            <a:r>
              <a:rPr lang="en-US" sz="1450" dirty="0">
                <a:latin typeface="Courier New" pitchFamily="49" charset="0"/>
              </a:rPr>
              <a:t>("a nonexistent array.\n");</a:t>
            </a:r>
          </a:p>
          <a:p>
            <a:pPr>
              <a:lnSpc>
                <a:spcPct val="60000"/>
              </a:lnSpc>
              <a:buFont typeface="Wingdings" pitchFamily="2" charset="2"/>
              <a:buNone/>
            </a:pPr>
            <a:r>
              <a:rPr lang="en-US" sz="1450" dirty="0">
                <a:latin typeface="Courier New" pitchFamily="49" charset="0"/>
              </a:rPr>
              <a:t>        exit(</a:t>
            </a:r>
            <a:r>
              <a:rPr lang="en-US" sz="1450" dirty="0" err="1">
                <a:latin typeface="Courier New" pitchFamily="49" charset="0"/>
              </a:rPr>
              <a:t>program_failure_code</a:t>
            </a:r>
            <a:r>
              <a:rPr lang="en-US" sz="1450" dirty="0">
                <a:latin typeface="Courier New" pitchFamily="49" charset="0"/>
              </a:rPr>
              <a:t>);</a:t>
            </a:r>
          </a:p>
          <a:p>
            <a:pPr>
              <a:lnSpc>
                <a:spcPct val="60000"/>
              </a:lnSpc>
              <a:buFont typeface="Wingdings" pitchFamily="2" charset="2"/>
              <a:buNone/>
            </a:pPr>
            <a:r>
              <a:rPr lang="en-US" sz="1450" dirty="0">
                <a:latin typeface="Courier New" pitchFamily="49" charset="0"/>
              </a:rPr>
              <a:t>    } /* if (array == (float*)NULL) */</a:t>
            </a:r>
          </a:p>
          <a:p>
            <a:pPr>
              <a:lnSpc>
                <a:spcPct val="60000"/>
              </a:lnSpc>
              <a:buFont typeface="Wingdings" pitchFamily="2" charset="2"/>
              <a:buNone/>
            </a:pPr>
            <a:r>
              <a:rPr lang="en-US" sz="1450" dirty="0">
                <a:latin typeface="Courier New" pitchFamily="49" charset="0"/>
              </a:rPr>
              <a:t>    </a:t>
            </a:r>
            <a:r>
              <a:rPr lang="en-US" sz="1450" dirty="0" err="1">
                <a:latin typeface="Courier New" pitchFamily="49" charset="0"/>
              </a:rPr>
              <a:t>taxicab_norm_value</a:t>
            </a:r>
            <a:r>
              <a:rPr lang="en-US" sz="1450" dirty="0">
                <a:latin typeface="Courier New" pitchFamily="49" charset="0"/>
              </a:rPr>
              <a:t> = </a:t>
            </a:r>
            <a:r>
              <a:rPr lang="en-US" sz="1450" dirty="0" err="1">
                <a:latin typeface="Courier New" pitchFamily="49" charset="0"/>
              </a:rPr>
              <a:t>initial_sum</a:t>
            </a:r>
            <a:r>
              <a:rPr lang="en-US" sz="1450" dirty="0">
                <a:latin typeface="Courier New" pitchFamily="49" charset="0"/>
              </a:rPr>
              <a:t>;</a:t>
            </a:r>
          </a:p>
          <a:p>
            <a:pPr>
              <a:lnSpc>
                <a:spcPct val="60000"/>
              </a:lnSpc>
              <a:buFont typeface="Wingdings" pitchFamily="2" charset="2"/>
              <a:buNone/>
            </a:pPr>
            <a:r>
              <a:rPr lang="en-US" sz="1450" dirty="0">
                <a:latin typeface="Courier New" pitchFamily="49" charset="0"/>
              </a:rPr>
              <a:t>    for (element = </a:t>
            </a:r>
            <a:r>
              <a:rPr lang="en-US" sz="1450" dirty="0" err="1">
                <a:latin typeface="Courier New" pitchFamily="49" charset="0"/>
              </a:rPr>
              <a:t>first_element</a:t>
            </a:r>
            <a:r>
              <a:rPr lang="en-US" sz="1450" dirty="0">
                <a:latin typeface="Courier New" pitchFamily="49" charset="0"/>
              </a:rPr>
              <a:t>;</a:t>
            </a:r>
          </a:p>
          <a:p>
            <a:pPr>
              <a:lnSpc>
                <a:spcPct val="50000"/>
              </a:lnSpc>
              <a:buFont typeface="Wingdings" pitchFamily="2" charset="2"/>
              <a:buNone/>
            </a:pPr>
            <a:r>
              <a:rPr lang="en-US" sz="1450" dirty="0">
                <a:latin typeface="Courier New" pitchFamily="49" charset="0"/>
              </a:rPr>
              <a:t>         element &lt; </a:t>
            </a:r>
            <a:r>
              <a:rPr lang="en-US" sz="1450" dirty="0" err="1">
                <a:latin typeface="Courier New" pitchFamily="49" charset="0"/>
              </a:rPr>
              <a:t>number_of_elements</a:t>
            </a:r>
            <a:r>
              <a:rPr lang="en-US" sz="1450" dirty="0">
                <a:latin typeface="Courier New" pitchFamily="49" charset="0"/>
              </a:rPr>
              <a:t>; element++) {</a:t>
            </a:r>
          </a:p>
          <a:p>
            <a:pPr>
              <a:lnSpc>
                <a:spcPct val="60000"/>
              </a:lnSpc>
              <a:buFont typeface="Wingdings" pitchFamily="2" charset="2"/>
              <a:buNone/>
            </a:pPr>
            <a:r>
              <a:rPr lang="en-US" sz="1450" dirty="0">
                <a:latin typeface="Courier New" pitchFamily="49" charset="0"/>
              </a:rPr>
              <a:t>        </a:t>
            </a:r>
            <a:r>
              <a:rPr lang="en-US" sz="1450" dirty="0" err="1">
                <a:latin typeface="Courier New" pitchFamily="49" charset="0"/>
              </a:rPr>
              <a:t>taxicab_norm_value</a:t>
            </a:r>
            <a:r>
              <a:rPr lang="en-US" sz="1450" dirty="0">
                <a:latin typeface="Courier New" pitchFamily="49" charset="0"/>
              </a:rPr>
              <a:t> += fabs(array[element]);</a:t>
            </a:r>
          </a:p>
          <a:p>
            <a:pPr>
              <a:lnSpc>
                <a:spcPct val="60000"/>
              </a:lnSpc>
              <a:buFont typeface="Wingdings" pitchFamily="2" charset="2"/>
              <a:buNone/>
            </a:pPr>
            <a:r>
              <a:rPr lang="en-US" sz="1450" dirty="0">
                <a:latin typeface="Courier New" pitchFamily="49" charset="0"/>
              </a:rPr>
              <a:t>    } /* for element */</a:t>
            </a:r>
          </a:p>
          <a:p>
            <a:pPr>
              <a:lnSpc>
                <a:spcPct val="60000"/>
              </a:lnSpc>
              <a:buFont typeface="Wingdings" pitchFamily="2" charset="2"/>
              <a:buNone/>
            </a:pPr>
            <a:r>
              <a:rPr lang="en-US" sz="1450" dirty="0">
                <a:latin typeface="Courier New" pitchFamily="49" charset="0"/>
              </a:rPr>
              <a:t>    return </a:t>
            </a:r>
            <a:r>
              <a:rPr lang="en-US" sz="1450" dirty="0" err="1">
                <a:latin typeface="Courier New" pitchFamily="49" charset="0"/>
              </a:rPr>
              <a:t>taxicab_norm_value</a:t>
            </a:r>
            <a:r>
              <a:rPr lang="en-US" sz="1450" dirty="0">
                <a:latin typeface="Courier New" pitchFamily="49" charset="0"/>
              </a:rPr>
              <a:t>;</a:t>
            </a:r>
          </a:p>
          <a:p>
            <a:pPr>
              <a:lnSpc>
                <a:spcPct val="60000"/>
              </a:lnSpc>
              <a:buFont typeface="Wingdings" pitchFamily="2" charset="2"/>
              <a:buNone/>
            </a:pPr>
            <a:r>
              <a:rPr lang="en-US" sz="1450" dirty="0">
                <a:latin typeface="Courier New" pitchFamily="49" charset="0"/>
              </a:rPr>
              <a:t>} /* </a:t>
            </a:r>
            <a:r>
              <a:rPr lang="en-US" sz="1450" dirty="0" err="1">
                <a:latin typeface="Courier New" pitchFamily="49" charset="0"/>
              </a:rPr>
              <a:t>taxicab_norm</a:t>
            </a:r>
            <a:r>
              <a:rPr lang="en-US" sz="1450" dirty="0">
                <a:latin typeface="Courier New" pitchFamily="49" charset="0"/>
              </a:rPr>
              <a:t> */</a:t>
            </a:r>
          </a:p>
        </p:txBody>
      </p:sp>
      <p:sp>
        <p:nvSpPr>
          <p:cNvPr id="2" name="Oval 1">
            <a:extLst>
              <a:ext uri="{FF2B5EF4-FFF2-40B4-BE49-F238E27FC236}">
                <a16:creationId xmlns:a16="http://schemas.microsoft.com/office/drawing/2014/main" id="{F058E334-110D-72E3-CB75-F4EC28D61D07}"/>
              </a:ext>
              <a:ext uri="{C183D7F6-B498-43B3-948B-1728B52AA6E4}">
                <adec:decorative xmlns:adec="http://schemas.microsoft.com/office/drawing/2017/decorative" val="1"/>
              </a:ext>
            </a:extLst>
          </p:cNvPr>
          <p:cNvSpPr/>
          <p:nvPr/>
        </p:nvSpPr>
        <p:spPr bwMode="auto">
          <a:xfrm>
            <a:off x="3048000" y="1135062"/>
            <a:ext cx="4114800" cy="465137"/>
          </a:xfrm>
          <a:prstGeom prst="ellipse">
            <a:avLst/>
          </a:prstGeom>
          <a:noFill/>
          <a:ln w="25400"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ln>
                <a:noFill/>
              </a:ln>
              <a:solidFill>
                <a:schemeClr val="tx1"/>
              </a:solidFill>
              <a:effectLst/>
              <a:latin typeface="Times New Roman" pitchFamily="18" charset="0"/>
            </a:endParaRPr>
          </a:p>
        </p:txBody>
      </p:sp>
    </p:spTree>
    <p:custDataLst>
      <p:tags r:id="rId1"/>
    </p:custDataLst>
    <p:extLst>
      <p:ext uri="{BB962C8B-B14F-4D97-AF65-F5344CB8AC3E}">
        <p14:creationId xmlns:p14="http://schemas.microsoft.com/office/powerpoint/2010/main" val="4717218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8FC4184D-E512-47F0-80BB-584FB20895FE}" type="slidenum">
              <a:rPr lang="en-US"/>
              <a:pPr/>
              <a:t>11</a:t>
            </a:fld>
            <a:endParaRPr lang="en-US"/>
          </a:p>
        </p:txBody>
      </p:sp>
      <p:sp>
        <p:nvSpPr>
          <p:cNvPr id="4" name="Footer Placeholder 3"/>
          <p:cNvSpPr>
            <a:spLocks noGrp="1"/>
          </p:cNvSpPr>
          <p:nvPr>
            <p:ph type="ftr" sz="quarter" idx="10"/>
          </p:nvPr>
        </p:nvSpPr>
        <p:spPr/>
        <p:txBody>
          <a:bodyPr/>
          <a:lstStyle/>
          <a:p>
            <a:r>
              <a:rPr lang="en-US" dirty="0"/>
              <a:t>User Defined Functions Lesson 2</a:t>
            </a:r>
          </a:p>
          <a:p>
            <a:r>
              <a:rPr lang="en-US" sz="1200" dirty="0"/>
              <a:t>CS1313 Spring 2024</a:t>
            </a:r>
          </a:p>
        </p:txBody>
      </p:sp>
      <p:sp>
        <p:nvSpPr>
          <p:cNvPr id="913411" name="Rectangle 3"/>
          <p:cNvSpPr>
            <a:spLocks noGrp="1" noChangeArrowheads="1"/>
          </p:cNvSpPr>
          <p:nvPr>
            <p:ph type="body" idx="1"/>
          </p:nvPr>
        </p:nvSpPr>
        <p:spPr/>
        <p:txBody>
          <a:bodyPr/>
          <a:lstStyle/>
          <a:p>
            <a:pPr>
              <a:lnSpc>
                <a:spcPct val="90000"/>
              </a:lnSpc>
              <a:buFont typeface="Wingdings" pitchFamily="2" charset="2"/>
              <a:buNone/>
            </a:pPr>
            <a:r>
              <a:rPr lang="en-US" sz="1600" dirty="0">
                <a:latin typeface="Courier New" pitchFamily="49" charset="0"/>
              </a:rPr>
              <a:t>#include &lt;</a:t>
            </a:r>
            <a:r>
              <a:rPr lang="en-US" sz="1600" dirty="0" err="1">
                <a:latin typeface="Courier New" pitchFamily="49" charset="0"/>
              </a:rPr>
              <a:t>stdio.h</a:t>
            </a:r>
            <a:r>
              <a:rPr lang="en-US" sz="1600" dirty="0">
                <a:latin typeface="Courier New" pitchFamily="49" charset="0"/>
              </a:rPr>
              <a:t>&gt;</a:t>
            </a:r>
          </a:p>
          <a:p>
            <a:pPr>
              <a:lnSpc>
                <a:spcPct val="50000"/>
              </a:lnSpc>
              <a:buFont typeface="Wingdings" pitchFamily="2" charset="2"/>
              <a:buNone/>
            </a:pPr>
            <a:r>
              <a:rPr lang="en-US" sz="1600" dirty="0">
                <a:latin typeface="Courier New" pitchFamily="49" charset="0"/>
              </a:rPr>
              <a:t>...</a:t>
            </a:r>
          </a:p>
          <a:p>
            <a:pPr>
              <a:lnSpc>
                <a:spcPct val="90000"/>
              </a:lnSpc>
              <a:buFont typeface="Wingdings" pitchFamily="2" charset="2"/>
              <a:buNone/>
            </a:pPr>
            <a:r>
              <a:rPr lang="en-US" sz="1600" dirty="0" err="1">
                <a:latin typeface="Courier New" pitchFamily="49" charset="0"/>
              </a:rPr>
              <a:t>int</a:t>
            </a:r>
            <a:r>
              <a:rPr lang="en-US" sz="1600" dirty="0">
                <a:latin typeface="Courier New" pitchFamily="49" charset="0"/>
              </a:rPr>
              <a:t> main ()</a:t>
            </a:r>
          </a:p>
          <a:p>
            <a:pPr>
              <a:lnSpc>
                <a:spcPct val="90000"/>
              </a:lnSpc>
              <a:buFont typeface="Wingdings" pitchFamily="2" charset="2"/>
              <a:buNone/>
            </a:pPr>
            <a:r>
              <a:rPr lang="en-US" sz="1600" dirty="0">
                <a:latin typeface="Courier New" pitchFamily="49" charset="0"/>
              </a:rPr>
              <a:t>{ /* main */</a:t>
            </a:r>
          </a:p>
          <a:p>
            <a:pPr>
              <a:lnSpc>
                <a:spcPct val="40000"/>
              </a:lnSpc>
              <a:buFont typeface="Wingdings" pitchFamily="2" charset="2"/>
              <a:buNone/>
            </a:pPr>
            <a:r>
              <a:rPr lang="en-US" sz="1600" dirty="0">
                <a:latin typeface="Courier New" pitchFamily="49" charset="0"/>
              </a:rPr>
              <a:t>    ...</a:t>
            </a:r>
          </a:p>
          <a:p>
            <a:pPr>
              <a:lnSpc>
                <a:spcPct val="90000"/>
              </a:lnSpc>
              <a:buFont typeface="Wingdings" pitchFamily="2" charset="2"/>
              <a:buNone/>
            </a:pPr>
            <a:r>
              <a:rPr lang="en-US" sz="1600" dirty="0">
                <a:latin typeface="Courier New" pitchFamily="49" charset="0"/>
              </a:rPr>
              <a:t>    list1_input_value_taxicab_norm =</a:t>
            </a:r>
          </a:p>
          <a:p>
            <a:pPr>
              <a:lnSpc>
                <a:spcPct val="90000"/>
              </a:lnSpc>
              <a:buFont typeface="Wingdings" pitchFamily="2" charset="2"/>
              <a:buNone/>
            </a:pPr>
            <a:r>
              <a:rPr lang="en-US" sz="1600" dirty="0">
                <a:latin typeface="Courier New" pitchFamily="49" charset="0"/>
              </a:rPr>
              <a:t>        </a:t>
            </a:r>
            <a:r>
              <a:rPr lang="en-US" sz="1600" dirty="0" err="1">
                <a:latin typeface="Courier New" pitchFamily="49" charset="0"/>
              </a:rPr>
              <a:t>taxicab_norm</a:t>
            </a:r>
            <a:r>
              <a:rPr lang="en-US" sz="1600" dirty="0">
                <a:latin typeface="Courier New" pitchFamily="49" charset="0"/>
              </a:rPr>
              <a:t>(</a:t>
            </a:r>
            <a:r>
              <a:rPr lang="en-US" sz="1600" b="1" dirty="0">
                <a:latin typeface="Courier New" pitchFamily="49" charset="0"/>
              </a:rPr>
              <a:t>list1_input_value, </a:t>
            </a:r>
            <a:r>
              <a:rPr lang="en-US" sz="1600" b="1" dirty="0" err="1">
                <a:latin typeface="Courier New" pitchFamily="49" charset="0"/>
              </a:rPr>
              <a:t>number_of_elements</a:t>
            </a:r>
            <a:r>
              <a:rPr lang="en-US" sz="1600" b="1" dirty="0">
                <a:latin typeface="Courier New" pitchFamily="49" charset="0"/>
              </a:rPr>
              <a:t>);</a:t>
            </a:r>
          </a:p>
          <a:p>
            <a:pPr>
              <a:lnSpc>
                <a:spcPct val="60000"/>
              </a:lnSpc>
              <a:buFont typeface="Wingdings" pitchFamily="2" charset="2"/>
              <a:buNone/>
            </a:pPr>
            <a:r>
              <a:rPr lang="en-US" sz="1600" dirty="0">
                <a:latin typeface="Courier New" pitchFamily="49" charset="0"/>
              </a:rPr>
              <a:t>    ...</a:t>
            </a:r>
          </a:p>
          <a:p>
            <a:pPr>
              <a:lnSpc>
                <a:spcPct val="90000"/>
              </a:lnSpc>
              <a:buFont typeface="Wingdings" pitchFamily="2" charset="2"/>
              <a:buNone/>
            </a:pPr>
            <a:r>
              <a:rPr lang="en-US" sz="1600" dirty="0">
                <a:latin typeface="Courier New" pitchFamily="49" charset="0"/>
              </a:rPr>
              <a:t>} /* main */</a:t>
            </a:r>
          </a:p>
          <a:p>
            <a:pPr>
              <a:lnSpc>
                <a:spcPct val="90000"/>
              </a:lnSpc>
              <a:buFont typeface="Wingdings" pitchFamily="2" charset="2"/>
              <a:buNone/>
            </a:pPr>
            <a:endParaRPr lang="en-US" sz="1600" dirty="0">
              <a:latin typeface="Courier New" pitchFamily="49" charset="0"/>
            </a:endParaRPr>
          </a:p>
          <a:p>
            <a:pPr>
              <a:lnSpc>
                <a:spcPct val="90000"/>
              </a:lnSpc>
              <a:buFont typeface="Wingdings" pitchFamily="2" charset="2"/>
              <a:buNone/>
            </a:pPr>
            <a:r>
              <a:rPr lang="en-US" sz="1600" b="1" dirty="0">
                <a:latin typeface="Courier New" pitchFamily="49" charset="0"/>
              </a:rPr>
              <a:t>float </a:t>
            </a:r>
            <a:r>
              <a:rPr lang="en-US" sz="1600" b="1" dirty="0" err="1">
                <a:latin typeface="Courier New" pitchFamily="49" charset="0"/>
              </a:rPr>
              <a:t>taxicab_norm</a:t>
            </a:r>
            <a:r>
              <a:rPr lang="en-US" sz="1600" b="1" dirty="0">
                <a:latin typeface="Courier New" pitchFamily="49" charset="0"/>
              </a:rPr>
              <a:t> (float* array, int </a:t>
            </a:r>
            <a:r>
              <a:rPr lang="en-US" sz="1600" b="1" dirty="0" err="1">
                <a:latin typeface="Courier New" pitchFamily="49" charset="0"/>
              </a:rPr>
              <a:t>number_of_elements</a:t>
            </a:r>
            <a:r>
              <a:rPr lang="en-US" sz="1600" b="1" dirty="0">
                <a:latin typeface="Courier New" pitchFamily="49" charset="0"/>
              </a:rPr>
              <a:t>)</a:t>
            </a:r>
          </a:p>
          <a:p>
            <a:pPr>
              <a:lnSpc>
                <a:spcPct val="60000"/>
              </a:lnSpc>
              <a:buFont typeface="Wingdings" pitchFamily="2" charset="2"/>
              <a:buNone/>
            </a:pPr>
            <a:r>
              <a:rPr lang="en-US" sz="1600" dirty="0">
                <a:latin typeface="Courier New" pitchFamily="49" charset="0"/>
              </a:rPr>
              <a:t>{ /* </a:t>
            </a:r>
            <a:r>
              <a:rPr lang="en-US" sz="1600" dirty="0" err="1">
                <a:latin typeface="Courier New" pitchFamily="49" charset="0"/>
              </a:rPr>
              <a:t>taxicab_norm</a:t>
            </a:r>
            <a:r>
              <a:rPr lang="en-US" sz="1600" dirty="0">
                <a:latin typeface="Courier New" pitchFamily="49" charset="0"/>
              </a:rPr>
              <a:t> */</a:t>
            </a:r>
          </a:p>
          <a:p>
            <a:pPr>
              <a:lnSpc>
                <a:spcPct val="50000"/>
              </a:lnSpc>
              <a:buFont typeface="Wingdings" pitchFamily="2" charset="2"/>
              <a:buNone/>
            </a:pPr>
            <a:r>
              <a:rPr lang="en-US" sz="1600" dirty="0">
                <a:latin typeface="Courier New" pitchFamily="49" charset="0"/>
              </a:rPr>
              <a:t>    ...</a:t>
            </a:r>
          </a:p>
          <a:p>
            <a:pPr>
              <a:lnSpc>
                <a:spcPct val="70000"/>
              </a:lnSpc>
              <a:buFont typeface="Wingdings" pitchFamily="2" charset="2"/>
              <a:buNone/>
            </a:pPr>
            <a:r>
              <a:rPr lang="en-US" sz="1600" dirty="0">
                <a:latin typeface="Courier New" pitchFamily="49" charset="0"/>
              </a:rPr>
              <a:t>} /* </a:t>
            </a:r>
            <a:r>
              <a:rPr lang="en-US" sz="1600" dirty="0" err="1">
                <a:latin typeface="Courier New" pitchFamily="49" charset="0"/>
              </a:rPr>
              <a:t>taxicab_norm</a:t>
            </a:r>
            <a:r>
              <a:rPr lang="en-US" sz="1600" dirty="0">
                <a:latin typeface="Courier New" pitchFamily="49" charset="0"/>
              </a:rPr>
              <a:t> */</a:t>
            </a:r>
          </a:p>
        </p:txBody>
      </p:sp>
      <p:sp>
        <p:nvSpPr>
          <p:cNvPr id="913410" name="Rectangle 2"/>
          <p:cNvSpPr>
            <a:spLocks noGrp="1" noChangeArrowheads="1"/>
          </p:cNvSpPr>
          <p:nvPr>
            <p:ph type="title"/>
          </p:nvPr>
        </p:nvSpPr>
        <p:spPr/>
        <p:txBody>
          <a:bodyPr/>
          <a:lstStyle/>
          <a:p>
            <a:r>
              <a:rPr lang="en-US"/>
              <a:t>Actual EXACTLY MATCH Formal #1</a:t>
            </a:r>
          </a:p>
        </p:txBody>
      </p:sp>
    </p:spTree>
    <p:custDataLst>
      <p:tags r:id="rId1"/>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8FC4184D-E512-47F0-80BB-584FB20895FE}" type="slidenum">
              <a:rPr lang="en-US"/>
              <a:pPr/>
              <a:t>12</a:t>
            </a:fld>
            <a:endParaRPr lang="en-US"/>
          </a:p>
        </p:txBody>
      </p:sp>
      <p:sp>
        <p:nvSpPr>
          <p:cNvPr id="4" name="Footer Placeholder 3"/>
          <p:cNvSpPr>
            <a:spLocks noGrp="1"/>
          </p:cNvSpPr>
          <p:nvPr>
            <p:ph type="ftr" sz="quarter" idx="10"/>
          </p:nvPr>
        </p:nvSpPr>
        <p:spPr/>
        <p:txBody>
          <a:bodyPr/>
          <a:lstStyle/>
          <a:p>
            <a:r>
              <a:rPr lang="en-US" dirty="0"/>
              <a:t>User Defined Functions Lesson 2</a:t>
            </a:r>
          </a:p>
          <a:p>
            <a:r>
              <a:rPr lang="en-US" sz="1200" dirty="0"/>
              <a:t>CS1313 Spring 2024</a:t>
            </a:r>
          </a:p>
        </p:txBody>
      </p:sp>
      <p:sp>
        <p:nvSpPr>
          <p:cNvPr id="913411" name="Rectangle 3"/>
          <p:cNvSpPr>
            <a:spLocks noGrp="1" noChangeArrowheads="1"/>
          </p:cNvSpPr>
          <p:nvPr>
            <p:ph type="body" idx="1"/>
          </p:nvPr>
        </p:nvSpPr>
        <p:spPr/>
        <p:txBody>
          <a:bodyPr/>
          <a:lstStyle/>
          <a:p>
            <a:pPr>
              <a:lnSpc>
                <a:spcPct val="90000"/>
              </a:lnSpc>
              <a:buFont typeface="Wingdings" pitchFamily="2" charset="2"/>
              <a:buNone/>
            </a:pPr>
            <a:r>
              <a:rPr lang="en-US" sz="1600" dirty="0">
                <a:latin typeface="Courier New" pitchFamily="49" charset="0"/>
              </a:rPr>
              <a:t>#include &lt;</a:t>
            </a:r>
            <a:r>
              <a:rPr lang="en-US" sz="1600" dirty="0" err="1">
                <a:latin typeface="Courier New" pitchFamily="49" charset="0"/>
              </a:rPr>
              <a:t>stdio.h</a:t>
            </a:r>
            <a:r>
              <a:rPr lang="en-US" sz="1600" dirty="0">
                <a:latin typeface="Courier New" pitchFamily="49" charset="0"/>
              </a:rPr>
              <a:t>&gt;</a:t>
            </a:r>
          </a:p>
          <a:p>
            <a:pPr>
              <a:lnSpc>
                <a:spcPct val="50000"/>
              </a:lnSpc>
              <a:buFont typeface="Wingdings" pitchFamily="2" charset="2"/>
              <a:buNone/>
            </a:pPr>
            <a:r>
              <a:rPr lang="en-US" sz="1600" dirty="0">
                <a:latin typeface="Courier New" pitchFamily="49" charset="0"/>
              </a:rPr>
              <a:t>...</a:t>
            </a:r>
          </a:p>
          <a:p>
            <a:pPr>
              <a:lnSpc>
                <a:spcPct val="90000"/>
              </a:lnSpc>
              <a:buFont typeface="Wingdings" pitchFamily="2" charset="2"/>
              <a:buNone/>
            </a:pPr>
            <a:r>
              <a:rPr lang="en-US" sz="1600" dirty="0" err="1">
                <a:latin typeface="Courier New" pitchFamily="49" charset="0"/>
              </a:rPr>
              <a:t>int</a:t>
            </a:r>
            <a:r>
              <a:rPr lang="en-US" sz="1600" dirty="0">
                <a:latin typeface="Courier New" pitchFamily="49" charset="0"/>
              </a:rPr>
              <a:t> main ()</a:t>
            </a:r>
          </a:p>
          <a:p>
            <a:pPr>
              <a:lnSpc>
                <a:spcPct val="90000"/>
              </a:lnSpc>
              <a:buFont typeface="Wingdings" pitchFamily="2" charset="2"/>
              <a:buNone/>
            </a:pPr>
            <a:r>
              <a:rPr lang="en-US" sz="1600" dirty="0">
                <a:latin typeface="Courier New" pitchFamily="49" charset="0"/>
              </a:rPr>
              <a:t>{ /* main */</a:t>
            </a:r>
          </a:p>
          <a:p>
            <a:pPr>
              <a:lnSpc>
                <a:spcPct val="40000"/>
              </a:lnSpc>
              <a:buFont typeface="Wingdings" pitchFamily="2" charset="2"/>
              <a:buNone/>
            </a:pPr>
            <a:r>
              <a:rPr lang="en-US" sz="1600" dirty="0">
                <a:latin typeface="Courier New" pitchFamily="49" charset="0"/>
              </a:rPr>
              <a:t>    ...</a:t>
            </a:r>
          </a:p>
          <a:p>
            <a:pPr>
              <a:lnSpc>
                <a:spcPct val="90000"/>
              </a:lnSpc>
              <a:buFont typeface="Wingdings" pitchFamily="2" charset="2"/>
              <a:buNone/>
            </a:pPr>
            <a:r>
              <a:rPr lang="en-US" sz="1600" dirty="0">
                <a:latin typeface="Courier New" pitchFamily="49" charset="0"/>
              </a:rPr>
              <a:t>    list1_input_value_taxicab_norm =</a:t>
            </a:r>
          </a:p>
          <a:p>
            <a:pPr>
              <a:lnSpc>
                <a:spcPct val="90000"/>
              </a:lnSpc>
              <a:buNone/>
            </a:pPr>
            <a:r>
              <a:rPr lang="en-US" sz="1600" dirty="0">
                <a:latin typeface="Courier New" pitchFamily="49" charset="0"/>
              </a:rPr>
              <a:t>        </a:t>
            </a:r>
            <a:r>
              <a:rPr lang="en-US" sz="1600" dirty="0" err="1">
                <a:latin typeface="Courier New" pitchFamily="49" charset="0"/>
              </a:rPr>
              <a:t>taxicab_norm</a:t>
            </a:r>
            <a:r>
              <a:rPr lang="en-US" sz="1600" dirty="0">
                <a:latin typeface="Courier New" pitchFamily="49" charset="0"/>
              </a:rPr>
              <a:t>(</a:t>
            </a:r>
            <a:r>
              <a:rPr lang="en-US" sz="1600" b="1" dirty="0" err="1">
                <a:latin typeface="Courier New" pitchFamily="49" charset="0"/>
              </a:rPr>
              <a:t>number_of_elements</a:t>
            </a:r>
            <a:r>
              <a:rPr lang="en-US" sz="1600" b="1" dirty="0">
                <a:latin typeface="Courier New" pitchFamily="49" charset="0"/>
              </a:rPr>
              <a:t>, list1_input_value);</a:t>
            </a:r>
          </a:p>
          <a:p>
            <a:pPr>
              <a:lnSpc>
                <a:spcPct val="60000"/>
              </a:lnSpc>
              <a:buFont typeface="Wingdings" pitchFamily="2" charset="2"/>
              <a:buNone/>
            </a:pPr>
            <a:r>
              <a:rPr lang="en-US" sz="1600" dirty="0">
                <a:latin typeface="Courier New" pitchFamily="49" charset="0"/>
              </a:rPr>
              <a:t>    ...</a:t>
            </a:r>
          </a:p>
          <a:p>
            <a:pPr>
              <a:lnSpc>
                <a:spcPct val="90000"/>
              </a:lnSpc>
              <a:buFont typeface="Wingdings" pitchFamily="2" charset="2"/>
              <a:buNone/>
            </a:pPr>
            <a:r>
              <a:rPr lang="en-US" sz="1600" dirty="0">
                <a:latin typeface="Courier New" pitchFamily="49" charset="0"/>
              </a:rPr>
              <a:t>} /* main */</a:t>
            </a:r>
          </a:p>
          <a:p>
            <a:pPr>
              <a:lnSpc>
                <a:spcPct val="90000"/>
              </a:lnSpc>
              <a:buFont typeface="Wingdings" pitchFamily="2" charset="2"/>
              <a:buNone/>
            </a:pPr>
            <a:endParaRPr lang="en-US" sz="1600" dirty="0">
              <a:latin typeface="Courier New" pitchFamily="49" charset="0"/>
            </a:endParaRPr>
          </a:p>
          <a:p>
            <a:pPr>
              <a:lnSpc>
                <a:spcPct val="90000"/>
              </a:lnSpc>
              <a:buFont typeface="Wingdings" pitchFamily="2" charset="2"/>
              <a:buNone/>
            </a:pPr>
            <a:r>
              <a:rPr lang="en-US" sz="1600" b="1" dirty="0">
                <a:latin typeface="Courier New" pitchFamily="49" charset="0"/>
              </a:rPr>
              <a:t>float </a:t>
            </a:r>
            <a:r>
              <a:rPr lang="en-US" sz="1600" b="1" dirty="0" err="1">
                <a:latin typeface="Courier New" pitchFamily="49" charset="0"/>
              </a:rPr>
              <a:t>taxicab_norm</a:t>
            </a:r>
            <a:r>
              <a:rPr lang="en-US" sz="1600" b="1" dirty="0">
                <a:latin typeface="Courier New" pitchFamily="49" charset="0"/>
              </a:rPr>
              <a:t> (int </a:t>
            </a:r>
            <a:r>
              <a:rPr lang="en-US" sz="1600" b="1" dirty="0" err="1">
                <a:latin typeface="Courier New" pitchFamily="49" charset="0"/>
              </a:rPr>
              <a:t>number_of_elements</a:t>
            </a:r>
            <a:r>
              <a:rPr lang="en-US" sz="1600" b="1" dirty="0">
                <a:latin typeface="Courier New" pitchFamily="49" charset="0"/>
              </a:rPr>
              <a:t>, float* array)</a:t>
            </a:r>
          </a:p>
          <a:p>
            <a:pPr>
              <a:lnSpc>
                <a:spcPct val="60000"/>
              </a:lnSpc>
              <a:buFont typeface="Wingdings" pitchFamily="2" charset="2"/>
              <a:buNone/>
            </a:pPr>
            <a:r>
              <a:rPr lang="en-US" sz="1600" dirty="0">
                <a:latin typeface="Courier New" pitchFamily="49" charset="0"/>
              </a:rPr>
              <a:t>{ /* </a:t>
            </a:r>
            <a:r>
              <a:rPr lang="en-US" sz="1600" dirty="0" err="1">
                <a:latin typeface="Courier New" pitchFamily="49" charset="0"/>
              </a:rPr>
              <a:t>taxicab_norm</a:t>
            </a:r>
            <a:r>
              <a:rPr lang="en-US" sz="1600" dirty="0">
                <a:latin typeface="Courier New" pitchFamily="49" charset="0"/>
              </a:rPr>
              <a:t> */</a:t>
            </a:r>
          </a:p>
          <a:p>
            <a:pPr>
              <a:lnSpc>
                <a:spcPct val="50000"/>
              </a:lnSpc>
              <a:buFont typeface="Wingdings" pitchFamily="2" charset="2"/>
              <a:buNone/>
            </a:pPr>
            <a:r>
              <a:rPr lang="en-US" sz="1600" dirty="0">
                <a:latin typeface="Courier New" pitchFamily="49" charset="0"/>
              </a:rPr>
              <a:t>    ...</a:t>
            </a:r>
          </a:p>
          <a:p>
            <a:pPr>
              <a:lnSpc>
                <a:spcPct val="70000"/>
              </a:lnSpc>
              <a:buFont typeface="Wingdings" pitchFamily="2" charset="2"/>
              <a:buNone/>
            </a:pPr>
            <a:r>
              <a:rPr lang="en-US" sz="1600" dirty="0">
                <a:latin typeface="Courier New" pitchFamily="49" charset="0"/>
              </a:rPr>
              <a:t>} /* </a:t>
            </a:r>
            <a:r>
              <a:rPr lang="en-US" sz="1600" dirty="0" err="1">
                <a:latin typeface="Courier New" pitchFamily="49" charset="0"/>
              </a:rPr>
              <a:t>taxicab_norm</a:t>
            </a:r>
            <a:r>
              <a:rPr lang="en-US" sz="1600" dirty="0">
                <a:latin typeface="Courier New" pitchFamily="49" charset="0"/>
              </a:rPr>
              <a:t> */</a:t>
            </a:r>
          </a:p>
        </p:txBody>
      </p:sp>
      <p:sp>
        <p:nvSpPr>
          <p:cNvPr id="913410" name="Rectangle 2"/>
          <p:cNvSpPr>
            <a:spLocks noGrp="1" noChangeArrowheads="1"/>
          </p:cNvSpPr>
          <p:nvPr>
            <p:ph type="title"/>
          </p:nvPr>
        </p:nvSpPr>
        <p:spPr/>
        <p:txBody>
          <a:bodyPr/>
          <a:lstStyle/>
          <a:p>
            <a:r>
              <a:rPr lang="en-US" dirty="0"/>
              <a:t>Actual EXACTLY MATCH Formal #2</a:t>
            </a:r>
          </a:p>
        </p:txBody>
      </p:sp>
    </p:spTree>
    <p:custDataLst>
      <p:tags r:id="rId1"/>
    </p:custDataLst>
    <p:extLst>
      <p:ext uri="{BB962C8B-B14F-4D97-AF65-F5344CB8AC3E}">
        <p14:creationId xmlns:p14="http://schemas.microsoft.com/office/powerpoint/2010/main" val="12793043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E2047729-368F-47E9-8BFF-89A0E341EEF7}" type="slidenum">
              <a:rPr lang="en-US"/>
              <a:pPr/>
              <a:t>13</a:t>
            </a:fld>
            <a:endParaRPr lang="en-US"/>
          </a:p>
        </p:txBody>
      </p:sp>
      <p:sp>
        <p:nvSpPr>
          <p:cNvPr id="4" name="Footer Placeholder 3"/>
          <p:cNvSpPr>
            <a:spLocks noGrp="1"/>
          </p:cNvSpPr>
          <p:nvPr>
            <p:ph type="ftr" sz="quarter" idx="10"/>
          </p:nvPr>
        </p:nvSpPr>
        <p:spPr/>
        <p:txBody>
          <a:bodyPr/>
          <a:lstStyle/>
          <a:p>
            <a:r>
              <a:rPr lang="en-US" dirty="0"/>
              <a:t>User Defined Functions Lesson 2</a:t>
            </a:r>
          </a:p>
          <a:p>
            <a:r>
              <a:rPr lang="en-US" sz="1200" dirty="0"/>
              <a:t>CS1313 Spring 2024</a:t>
            </a:r>
          </a:p>
        </p:txBody>
      </p:sp>
      <p:sp>
        <p:nvSpPr>
          <p:cNvPr id="919555" name="Rectangle 3"/>
          <p:cNvSpPr>
            <a:spLocks noGrp="1" noChangeArrowheads="1"/>
          </p:cNvSpPr>
          <p:nvPr>
            <p:ph type="body" idx="1"/>
          </p:nvPr>
        </p:nvSpPr>
        <p:spPr/>
        <p:txBody>
          <a:bodyPr/>
          <a:lstStyle/>
          <a:p>
            <a:pPr>
              <a:buFont typeface="Wingdings" pitchFamily="2" charset="2"/>
              <a:buNone/>
            </a:pPr>
            <a:r>
              <a:rPr lang="en-US" dirty="0"/>
              <a:t>In general, it’s good practice to pick a convention for              how you will order your argument lists, and                            to stick with that convention.</a:t>
            </a:r>
          </a:p>
          <a:p>
            <a:pPr>
              <a:buFont typeface="Wingdings" pitchFamily="2" charset="2"/>
              <a:buNone/>
            </a:pPr>
            <a:r>
              <a:rPr lang="en-US" dirty="0"/>
              <a:t>The reason for this is that, as you develop your program,      you’ll jump around a lot from place to place in the program, and you’ll forget what you did in the other parts of the program.</a:t>
            </a:r>
          </a:p>
          <a:p>
            <a:pPr>
              <a:buFont typeface="Wingdings" pitchFamily="2" charset="2"/>
              <a:buNone/>
            </a:pPr>
            <a:r>
              <a:rPr lang="en-US" b="1" u="sng" dirty="0"/>
              <a:t>Pick a convention for argument order, and stick to it.</a:t>
            </a:r>
          </a:p>
        </p:txBody>
      </p:sp>
      <p:sp>
        <p:nvSpPr>
          <p:cNvPr id="919554" name="Rectangle 2"/>
          <p:cNvSpPr>
            <a:spLocks noGrp="1" noChangeArrowheads="1"/>
          </p:cNvSpPr>
          <p:nvPr>
            <p:ph type="title"/>
          </p:nvPr>
        </p:nvSpPr>
        <p:spPr/>
        <p:txBody>
          <a:bodyPr/>
          <a:lstStyle/>
          <a:p>
            <a:r>
              <a:rPr lang="en-US"/>
              <a:t>Argument Order Convention #1</a:t>
            </a:r>
            <a:endParaRPr lang="en-US" b="0"/>
          </a:p>
        </p:txBody>
      </p:sp>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804B35D0-A26D-41E0-886E-F5AB8172A595}" type="slidenum">
              <a:rPr lang="en-US"/>
              <a:pPr/>
              <a:t>14</a:t>
            </a:fld>
            <a:endParaRPr lang="en-US"/>
          </a:p>
        </p:txBody>
      </p:sp>
      <p:sp>
        <p:nvSpPr>
          <p:cNvPr id="4" name="Footer Placeholder 3"/>
          <p:cNvSpPr>
            <a:spLocks noGrp="1"/>
          </p:cNvSpPr>
          <p:nvPr>
            <p:ph type="ftr" sz="quarter" idx="10"/>
          </p:nvPr>
        </p:nvSpPr>
        <p:spPr/>
        <p:txBody>
          <a:bodyPr/>
          <a:lstStyle/>
          <a:p>
            <a:r>
              <a:rPr lang="en-US" dirty="0"/>
              <a:t>User Defined Functions Lesson 2</a:t>
            </a:r>
          </a:p>
          <a:p>
            <a:r>
              <a:rPr lang="en-US" sz="1200" dirty="0"/>
              <a:t>CS1313 Spring 2024</a:t>
            </a:r>
          </a:p>
        </p:txBody>
      </p:sp>
      <p:sp>
        <p:nvSpPr>
          <p:cNvPr id="920579" name="Rectangle 3"/>
          <p:cNvSpPr>
            <a:spLocks noGrp="1" noChangeArrowheads="1"/>
          </p:cNvSpPr>
          <p:nvPr>
            <p:ph type="body" idx="1"/>
          </p:nvPr>
        </p:nvSpPr>
        <p:spPr>
          <a:xfrm>
            <a:off x="457200" y="1354015"/>
            <a:ext cx="8229600" cy="4648200"/>
          </a:xfrm>
        </p:spPr>
        <p:txBody>
          <a:bodyPr/>
          <a:lstStyle/>
          <a:p>
            <a:pPr marL="457200" indent="-457200">
              <a:lnSpc>
                <a:spcPct val="90000"/>
              </a:lnSpc>
              <a:buFont typeface="Wingdings" pitchFamily="2" charset="2"/>
              <a:buNone/>
            </a:pPr>
            <a:r>
              <a:rPr lang="en-US" dirty="0"/>
              <a:t>Here’s an example argument order convention:</a:t>
            </a:r>
          </a:p>
          <a:p>
            <a:pPr marL="457200" indent="-457200">
              <a:lnSpc>
                <a:spcPct val="90000"/>
              </a:lnSpc>
              <a:buClr>
                <a:schemeClr val="tx1"/>
              </a:buClr>
              <a:buSzTx/>
              <a:buFont typeface="Wingdings" pitchFamily="2" charset="2"/>
              <a:buAutoNum type="arabicPeriod"/>
            </a:pPr>
            <a:r>
              <a:rPr lang="en-US" dirty="0"/>
              <a:t>all arrays in alphabetical order, and then</a:t>
            </a:r>
          </a:p>
          <a:p>
            <a:pPr marL="457200" indent="-457200">
              <a:lnSpc>
                <a:spcPct val="90000"/>
              </a:lnSpc>
              <a:buClr>
                <a:schemeClr val="tx1"/>
              </a:buClr>
              <a:buSzTx/>
              <a:buFont typeface="Wingdings" pitchFamily="2" charset="2"/>
              <a:buAutoNum type="arabicPeriod"/>
            </a:pPr>
            <a:r>
              <a:rPr lang="en-US" dirty="0"/>
              <a:t>all lengths of arrays in the same order as those arrays,         and then</a:t>
            </a:r>
          </a:p>
          <a:p>
            <a:pPr marL="457200" indent="-457200">
              <a:lnSpc>
                <a:spcPct val="90000"/>
              </a:lnSpc>
              <a:buClr>
                <a:schemeClr val="tx1"/>
              </a:buClr>
              <a:buSzTx/>
              <a:buFont typeface="Wingdings" pitchFamily="2" charset="2"/>
              <a:buAutoNum type="arabicPeriod"/>
            </a:pPr>
            <a:r>
              <a:rPr lang="en-US" dirty="0"/>
              <a:t>all non-length scalars, in alphabetical order.</a:t>
            </a:r>
          </a:p>
          <a:p>
            <a:pPr marL="457200" indent="-457200">
              <a:lnSpc>
                <a:spcPct val="90000"/>
              </a:lnSpc>
              <a:buFont typeface="Wingdings" pitchFamily="2" charset="2"/>
              <a:buNone/>
            </a:pPr>
            <a:r>
              <a:rPr lang="en-US" dirty="0"/>
              <a:t>Given this convention:</a:t>
            </a:r>
          </a:p>
          <a:p>
            <a:pPr marL="457200" indent="-457200">
              <a:lnSpc>
                <a:spcPct val="90000"/>
              </a:lnSpc>
            </a:pPr>
            <a:r>
              <a:rPr lang="en-US" dirty="0"/>
              <a:t>when you define a new function,                                           you know what order to use in the function definition;</a:t>
            </a:r>
          </a:p>
          <a:p>
            <a:pPr marL="457200" indent="-457200">
              <a:lnSpc>
                <a:spcPct val="90000"/>
              </a:lnSpc>
            </a:pPr>
            <a:r>
              <a:rPr lang="en-US" dirty="0"/>
              <a:t>when you call a function that you’ve defined,                        you know what order to use in the function call.</a:t>
            </a:r>
          </a:p>
        </p:txBody>
      </p:sp>
      <p:sp>
        <p:nvSpPr>
          <p:cNvPr id="920578" name="Rectangle 2"/>
          <p:cNvSpPr>
            <a:spLocks noGrp="1" noChangeArrowheads="1"/>
          </p:cNvSpPr>
          <p:nvPr>
            <p:ph type="title"/>
          </p:nvPr>
        </p:nvSpPr>
        <p:spPr/>
        <p:txBody>
          <a:bodyPr/>
          <a:lstStyle/>
          <a:p>
            <a:r>
              <a:rPr lang="en-US"/>
              <a:t>Argument Order Convention #2</a:t>
            </a:r>
          </a:p>
        </p:txBody>
      </p:sp>
    </p:spTree>
    <p:custDataLst>
      <p:tags r:id="rId1"/>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0C33E00C-54E8-432B-BC26-90DB85BF5166}" type="slidenum">
              <a:rPr lang="en-US"/>
              <a:pPr/>
              <a:t>15</a:t>
            </a:fld>
            <a:endParaRPr lang="en-US"/>
          </a:p>
        </p:txBody>
      </p:sp>
      <p:sp>
        <p:nvSpPr>
          <p:cNvPr id="4" name="Footer Placeholder 3"/>
          <p:cNvSpPr>
            <a:spLocks noGrp="1"/>
          </p:cNvSpPr>
          <p:nvPr>
            <p:ph type="ftr" sz="quarter" idx="10"/>
          </p:nvPr>
        </p:nvSpPr>
        <p:spPr/>
        <p:txBody>
          <a:bodyPr/>
          <a:lstStyle/>
          <a:p>
            <a:r>
              <a:rPr lang="en-US" dirty="0"/>
              <a:t>User Defined Functions Lesson 2</a:t>
            </a:r>
          </a:p>
          <a:p>
            <a:r>
              <a:rPr lang="en-US" sz="1200" dirty="0"/>
              <a:t>CS1313 Spring 2024</a:t>
            </a:r>
          </a:p>
        </p:txBody>
      </p:sp>
      <p:sp>
        <p:nvSpPr>
          <p:cNvPr id="921603" name="Rectangle 3"/>
          <p:cNvSpPr>
            <a:spLocks noGrp="1" noChangeArrowheads="1"/>
          </p:cNvSpPr>
          <p:nvPr>
            <p:ph type="body" idx="1"/>
          </p:nvPr>
        </p:nvSpPr>
        <p:spPr/>
        <p:txBody>
          <a:bodyPr/>
          <a:lstStyle/>
          <a:p>
            <a:pPr>
              <a:buFont typeface="Wingdings" pitchFamily="2" charset="2"/>
              <a:buNone/>
            </a:pPr>
            <a:r>
              <a:rPr lang="en-US" dirty="0"/>
              <a:t>A </a:t>
            </a:r>
            <a:r>
              <a:rPr lang="en-US" b="1" i="1" u="sng" dirty="0"/>
              <a:t>side effect</a:t>
            </a:r>
            <a:r>
              <a:rPr lang="en-US" i="1" dirty="0"/>
              <a:t> </a:t>
            </a:r>
            <a:r>
              <a:rPr lang="en-US" dirty="0"/>
              <a:t>of a function is something that the function does other than calculate and return its return value, and that   affects something other than the values of local variables.</a:t>
            </a:r>
          </a:p>
        </p:txBody>
      </p:sp>
      <p:sp>
        <p:nvSpPr>
          <p:cNvPr id="921602" name="Rectangle 2"/>
          <p:cNvSpPr>
            <a:spLocks noGrp="1" noChangeArrowheads="1"/>
          </p:cNvSpPr>
          <p:nvPr>
            <p:ph type="title"/>
          </p:nvPr>
        </p:nvSpPr>
        <p:spPr/>
        <p:txBody>
          <a:bodyPr/>
          <a:lstStyle/>
          <a:p>
            <a:r>
              <a:rPr lang="en-US"/>
              <a:t>Side Effects #1</a:t>
            </a:r>
          </a:p>
        </p:txBody>
      </p:sp>
    </p:spTree>
    <p:custDataLst>
      <p:tags r:id="rId1"/>
    </p:custData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62393157-23F0-4628-9A77-DAC2EB40E099}" type="slidenum">
              <a:rPr lang="en-US"/>
              <a:pPr/>
              <a:t>16</a:t>
            </a:fld>
            <a:endParaRPr lang="en-US"/>
          </a:p>
        </p:txBody>
      </p:sp>
      <p:sp>
        <p:nvSpPr>
          <p:cNvPr id="4" name="Footer Placeholder 3"/>
          <p:cNvSpPr>
            <a:spLocks noGrp="1"/>
          </p:cNvSpPr>
          <p:nvPr>
            <p:ph type="ftr" sz="quarter" idx="10"/>
          </p:nvPr>
        </p:nvSpPr>
        <p:spPr/>
        <p:txBody>
          <a:bodyPr/>
          <a:lstStyle/>
          <a:p>
            <a:r>
              <a:rPr lang="en-US" dirty="0"/>
              <a:t>User Defined Functions Lesson 2</a:t>
            </a:r>
          </a:p>
          <a:p>
            <a:r>
              <a:rPr lang="en-US" sz="1200" dirty="0"/>
              <a:t>CS1313 Spring 2024</a:t>
            </a:r>
          </a:p>
        </p:txBody>
      </p:sp>
      <p:sp>
        <p:nvSpPr>
          <p:cNvPr id="922627" name="Rectangle 3"/>
          <p:cNvSpPr>
            <a:spLocks noGrp="1" noChangeArrowheads="1"/>
          </p:cNvSpPr>
          <p:nvPr>
            <p:ph type="body" idx="1"/>
          </p:nvPr>
        </p:nvSpPr>
        <p:spPr>
          <a:xfrm>
            <a:off x="533400" y="1295400"/>
            <a:ext cx="8153400" cy="4953000"/>
          </a:xfrm>
        </p:spPr>
        <p:txBody>
          <a:bodyPr/>
          <a:lstStyle/>
          <a:p>
            <a:pPr>
              <a:lnSpc>
                <a:spcPct val="90000"/>
              </a:lnSpc>
              <a:buFont typeface="Wingdings" pitchFamily="2" charset="2"/>
              <a:buNone/>
            </a:pPr>
            <a:r>
              <a:rPr lang="en-US" sz="1700" dirty="0" err="1">
                <a:latin typeface="Courier New" pitchFamily="49" charset="0"/>
              </a:rPr>
              <a:t>int</a:t>
            </a:r>
            <a:r>
              <a:rPr lang="en-US" sz="1700" dirty="0">
                <a:latin typeface="Courier New" pitchFamily="49" charset="0"/>
              </a:rPr>
              <a:t> </a:t>
            </a:r>
            <a:r>
              <a:rPr lang="en-US" sz="1700" dirty="0" err="1">
                <a:latin typeface="Courier New" pitchFamily="49" charset="0"/>
              </a:rPr>
              <a:t>input_number_of_elements</a:t>
            </a:r>
            <a:r>
              <a:rPr lang="en-US" sz="1700" dirty="0">
                <a:latin typeface="Courier New" pitchFamily="49" charset="0"/>
              </a:rPr>
              <a:t> ()</a:t>
            </a:r>
          </a:p>
          <a:p>
            <a:pPr>
              <a:lnSpc>
                <a:spcPct val="70000"/>
              </a:lnSpc>
              <a:buFont typeface="Wingdings" pitchFamily="2" charset="2"/>
              <a:buNone/>
            </a:pPr>
            <a:r>
              <a:rPr lang="en-US" sz="1700" dirty="0">
                <a:latin typeface="Courier New" pitchFamily="49" charset="0"/>
              </a:rPr>
              <a:t>{ /* </a:t>
            </a:r>
            <a:r>
              <a:rPr lang="en-US" sz="1700" dirty="0" err="1">
                <a:latin typeface="Courier New" pitchFamily="49" charset="0"/>
              </a:rPr>
              <a:t>input_number_of_elements</a:t>
            </a:r>
            <a:r>
              <a:rPr lang="en-US" sz="1700" dirty="0">
                <a:latin typeface="Courier New" pitchFamily="49" charset="0"/>
              </a:rPr>
              <a:t> */</a:t>
            </a:r>
          </a:p>
          <a:p>
            <a:pPr>
              <a:lnSpc>
                <a:spcPct val="70000"/>
              </a:lnSpc>
              <a:buFont typeface="Wingdings" pitchFamily="2" charset="2"/>
              <a:buNone/>
            </a:pPr>
            <a:r>
              <a:rPr lang="en-US" sz="1700" dirty="0">
                <a:latin typeface="Courier New" pitchFamily="49" charset="0"/>
              </a:rPr>
              <a:t>    const </a:t>
            </a:r>
            <a:r>
              <a:rPr lang="en-US" sz="1700" dirty="0" err="1">
                <a:latin typeface="Courier New" pitchFamily="49" charset="0"/>
              </a:rPr>
              <a:t>int</a:t>
            </a:r>
            <a:r>
              <a:rPr lang="en-US" sz="1700" dirty="0">
                <a:latin typeface="Courier New" pitchFamily="49" charset="0"/>
              </a:rPr>
              <a:t> </a:t>
            </a:r>
            <a:r>
              <a:rPr lang="en-US" sz="1700" dirty="0" err="1">
                <a:latin typeface="Courier New" pitchFamily="49" charset="0"/>
              </a:rPr>
              <a:t>minimum_number_of_elements</a:t>
            </a:r>
            <a:r>
              <a:rPr lang="en-US" sz="1700" dirty="0">
                <a:latin typeface="Courier New" pitchFamily="49" charset="0"/>
              </a:rPr>
              <a:t> =  1;</a:t>
            </a:r>
          </a:p>
          <a:p>
            <a:pPr>
              <a:lnSpc>
                <a:spcPct val="60000"/>
              </a:lnSpc>
              <a:buFont typeface="Wingdings" pitchFamily="2" charset="2"/>
              <a:buNone/>
            </a:pPr>
            <a:r>
              <a:rPr lang="en-US" sz="1700" dirty="0">
                <a:latin typeface="Courier New" pitchFamily="49" charset="0"/>
              </a:rPr>
              <a:t>    const </a:t>
            </a:r>
            <a:r>
              <a:rPr lang="en-US" sz="1700" dirty="0" err="1">
                <a:latin typeface="Courier New" pitchFamily="49" charset="0"/>
              </a:rPr>
              <a:t>int</a:t>
            </a:r>
            <a:r>
              <a:rPr lang="en-US" sz="1700" dirty="0">
                <a:latin typeface="Courier New" pitchFamily="49" charset="0"/>
              </a:rPr>
              <a:t> </a:t>
            </a:r>
            <a:r>
              <a:rPr lang="en-US" sz="1700" dirty="0" err="1">
                <a:latin typeface="Courier New" pitchFamily="49" charset="0"/>
              </a:rPr>
              <a:t>program_failure_code</a:t>
            </a:r>
            <a:r>
              <a:rPr lang="en-US" sz="1700" dirty="0">
                <a:latin typeface="Courier New" pitchFamily="49" charset="0"/>
              </a:rPr>
              <a:t>       = -1;</a:t>
            </a:r>
          </a:p>
          <a:p>
            <a:pPr>
              <a:lnSpc>
                <a:spcPct val="60000"/>
              </a:lnSpc>
              <a:buFont typeface="Wingdings" pitchFamily="2" charset="2"/>
              <a:buNone/>
            </a:pPr>
            <a:r>
              <a:rPr lang="en-US" sz="1700" dirty="0">
                <a:latin typeface="Courier New" pitchFamily="49" charset="0"/>
              </a:rPr>
              <a:t>    </a:t>
            </a:r>
            <a:r>
              <a:rPr lang="en-US" sz="1700" dirty="0" err="1">
                <a:latin typeface="Courier New" pitchFamily="49" charset="0"/>
              </a:rPr>
              <a:t>int</a:t>
            </a:r>
            <a:r>
              <a:rPr lang="en-US" sz="1700" dirty="0">
                <a:latin typeface="Courier New" pitchFamily="49" charset="0"/>
              </a:rPr>
              <a:t> </a:t>
            </a:r>
            <a:r>
              <a:rPr lang="en-US" sz="1700" dirty="0" err="1">
                <a:latin typeface="Courier New" pitchFamily="49" charset="0"/>
              </a:rPr>
              <a:t>number_of_elements</a:t>
            </a:r>
            <a:r>
              <a:rPr lang="en-US" sz="1700" dirty="0">
                <a:latin typeface="Courier New" pitchFamily="49" charset="0"/>
              </a:rPr>
              <a:t>;</a:t>
            </a:r>
          </a:p>
          <a:p>
            <a:pPr>
              <a:lnSpc>
                <a:spcPct val="20000"/>
              </a:lnSpc>
              <a:buFont typeface="Wingdings" pitchFamily="2" charset="2"/>
              <a:buNone/>
            </a:pPr>
            <a:endParaRPr lang="en-US" sz="1700" dirty="0">
              <a:latin typeface="Courier New" pitchFamily="49" charset="0"/>
            </a:endParaRPr>
          </a:p>
          <a:p>
            <a:pPr>
              <a:lnSpc>
                <a:spcPct val="90000"/>
              </a:lnSpc>
              <a:buFont typeface="Wingdings" pitchFamily="2" charset="2"/>
              <a:buNone/>
            </a:pPr>
            <a:r>
              <a:rPr lang="en-US" sz="1700" dirty="0">
                <a:latin typeface="Courier New" pitchFamily="49" charset="0"/>
              </a:rPr>
              <a:t>    </a:t>
            </a:r>
            <a:r>
              <a:rPr lang="en-US" sz="1700" dirty="0" err="1">
                <a:latin typeface="Courier New" pitchFamily="49" charset="0"/>
              </a:rPr>
              <a:t>printf</a:t>
            </a:r>
            <a:r>
              <a:rPr lang="en-US" sz="1700" dirty="0">
                <a:latin typeface="Courier New" pitchFamily="49" charset="0"/>
              </a:rPr>
              <a:t>("How many elements would you like ");</a:t>
            </a:r>
          </a:p>
          <a:p>
            <a:pPr>
              <a:lnSpc>
                <a:spcPct val="60000"/>
              </a:lnSpc>
              <a:buFont typeface="Wingdings" pitchFamily="2" charset="2"/>
              <a:buNone/>
            </a:pPr>
            <a:r>
              <a:rPr lang="en-US" sz="1700" dirty="0">
                <a:latin typeface="Courier New" pitchFamily="49" charset="0"/>
              </a:rPr>
              <a:t>    </a:t>
            </a:r>
            <a:r>
              <a:rPr lang="en-US" sz="1700" dirty="0" err="1">
                <a:latin typeface="Courier New" pitchFamily="49" charset="0"/>
              </a:rPr>
              <a:t>printf</a:t>
            </a:r>
            <a:r>
              <a:rPr lang="en-US" sz="1700" dirty="0">
                <a:latin typeface="Courier New" pitchFamily="49" charset="0"/>
              </a:rPr>
              <a:t>("the array to have (at least %d)?\n",</a:t>
            </a:r>
          </a:p>
          <a:p>
            <a:pPr>
              <a:lnSpc>
                <a:spcPct val="60000"/>
              </a:lnSpc>
              <a:buFont typeface="Wingdings" pitchFamily="2" charset="2"/>
              <a:buNone/>
            </a:pPr>
            <a:r>
              <a:rPr lang="en-US" sz="1700" dirty="0">
                <a:latin typeface="Courier New" pitchFamily="49" charset="0"/>
              </a:rPr>
              <a:t>        </a:t>
            </a:r>
            <a:r>
              <a:rPr lang="en-US" sz="1700" dirty="0" err="1">
                <a:latin typeface="Courier New" pitchFamily="49" charset="0"/>
              </a:rPr>
              <a:t>minimum_number_of_elements</a:t>
            </a:r>
            <a:r>
              <a:rPr lang="en-US" sz="1700" dirty="0">
                <a:latin typeface="Courier New" pitchFamily="49" charset="0"/>
              </a:rPr>
              <a:t>);</a:t>
            </a:r>
          </a:p>
          <a:p>
            <a:pPr>
              <a:lnSpc>
                <a:spcPct val="70000"/>
              </a:lnSpc>
              <a:buFont typeface="Wingdings" pitchFamily="2" charset="2"/>
              <a:buNone/>
            </a:pPr>
            <a:r>
              <a:rPr lang="en-US" sz="1700" dirty="0">
                <a:latin typeface="Courier New" pitchFamily="49" charset="0"/>
              </a:rPr>
              <a:t>    </a:t>
            </a:r>
            <a:r>
              <a:rPr lang="en-US" sz="1700" dirty="0" err="1">
                <a:latin typeface="Courier New" pitchFamily="49" charset="0"/>
              </a:rPr>
              <a:t>scanf</a:t>
            </a:r>
            <a:r>
              <a:rPr lang="en-US" sz="1700" dirty="0">
                <a:latin typeface="Courier New" pitchFamily="49" charset="0"/>
              </a:rPr>
              <a:t>("%d", &amp;</a:t>
            </a:r>
            <a:r>
              <a:rPr lang="en-US" sz="1700" dirty="0" err="1">
                <a:latin typeface="Courier New" pitchFamily="49" charset="0"/>
              </a:rPr>
              <a:t>number_of_elements</a:t>
            </a:r>
            <a:r>
              <a:rPr lang="en-US" sz="1700" dirty="0">
                <a:latin typeface="Courier New" pitchFamily="49" charset="0"/>
              </a:rPr>
              <a:t>);</a:t>
            </a:r>
          </a:p>
          <a:p>
            <a:pPr>
              <a:lnSpc>
                <a:spcPct val="60000"/>
              </a:lnSpc>
              <a:buFont typeface="Wingdings" pitchFamily="2" charset="2"/>
              <a:buNone/>
            </a:pPr>
            <a:r>
              <a:rPr lang="en-US" sz="1700" dirty="0">
                <a:latin typeface="Courier New" pitchFamily="49" charset="0"/>
              </a:rPr>
              <a:t>    if (</a:t>
            </a:r>
            <a:r>
              <a:rPr lang="en-US" sz="1700" dirty="0" err="1">
                <a:latin typeface="Courier New" pitchFamily="49" charset="0"/>
              </a:rPr>
              <a:t>number_of_elements</a:t>
            </a:r>
            <a:r>
              <a:rPr lang="en-US" sz="1700" dirty="0">
                <a:latin typeface="Courier New" pitchFamily="49" charset="0"/>
              </a:rPr>
              <a:t> &lt; </a:t>
            </a:r>
            <a:r>
              <a:rPr lang="en-US" sz="1700" dirty="0" err="1">
                <a:latin typeface="Courier New" pitchFamily="49" charset="0"/>
              </a:rPr>
              <a:t>minimum_number_of_elements</a:t>
            </a:r>
            <a:r>
              <a:rPr lang="en-US" sz="1700" dirty="0">
                <a:latin typeface="Courier New" pitchFamily="49" charset="0"/>
              </a:rPr>
              <a:t>) {</a:t>
            </a:r>
          </a:p>
          <a:p>
            <a:pPr>
              <a:lnSpc>
                <a:spcPct val="60000"/>
              </a:lnSpc>
              <a:buNone/>
            </a:pPr>
            <a:r>
              <a:rPr lang="en-US" sz="1700" dirty="0">
                <a:latin typeface="Courier New" pitchFamily="49" charset="0"/>
              </a:rPr>
              <a:t>        </a:t>
            </a:r>
            <a:r>
              <a:rPr lang="en-US" sz="1700" dirty="0" err="1">
                <a:latin typeface="Courier New" pitchFamily="49" charset="0"/>
              </a:rPr>
              <a:t>printf</a:t>
            </a:r>
            <a:r>
              <a:rPr lang="en-US" sz="1700" dirty="0">
                <a:latin typeface="Courier New" pitchFamily="49" charset="0"/>
              </a:rPr>
              <a:t>(You can</a:t>
            </a:r>
            <a:r>
              <a:rPr lang="en-US" sz="1600" dirty="0">
                <a:latin typeface="Courier New" pitchFamily="49" charset="0"/>
              </a:rPr>
              <a:t>'</a:t>
            </a:r>
            <a:r>
              <a:rPr lang="en-US" sz="1700" dirty="0">
                <a:latin typeface="Courier New" pitchFamily="49" charset="0"/>
              </a:rPr>
              <a:t>t have fewer than ");</a:t>
            </a:r>
          </a:p>
          <a:p>
            <a:pPr>
              <a:lnSpc>
                <a:spcPct val="60000"/>
              </a:lnSpc>
              <a:buNone/>
            </a:pPr>
            <a:r>
              <a:rPr lang="en-US" sz="1700" dirty="0">
                <a:latin typeface="Courier New" pitchFamily="49" charset="0"/>
              </a:rPr>
              <a:t>        </a:t>
            </a:r>
            <a:r>
              <a:rPr lang="en-US" sz="1700" dirty="0" err="1">
                <a:latin typeface="Courier New" pitchFamily="49" charset="0"/>
              </a:rPr>
              <a:t>printf</a:t>
            </a:r>
            <a:r>
              <a:rPr lang="en-US" sz="1700" dirty="0">
                <a:latin typeface="Courier New" pitchFamily="49" charset="0"/>
              </a:rPr>
              <a:t>("%d elements.\n", </a:t>
            </a:r>
            <a:r>
              <a:rPr lang="en-US" sz="1700" dirty="0" err="1">
                <a:latin typeface="Courier New" pitchFamily="49" charset="0"/>
              </a:rPr>
              <a:t>minimum_number_of_elements</a:t>
            </a:r>
            <a:r>
              <a:rPr lang="en-US" sz="1700" dirty="0">
                <a:latin typeface="Courier New" pitchFamily="49" charset="0"/>
              </a:rPr>
              <a:t>);</a:t>
            </a:r>
          </a:p>
          <a:p>
            <a:pPr>
              <a:lnSpc>
                <a:spcPct val="60000"/>
              </a:lnSpc>
              <a:buFont typeface="Wingdings" pitchFamily="2" charset="2"/>
              <a:buNone/>
            </a:pPr>
            <a:r>
              <a:rPr lang="en-US" sz="1700" dirty="0">
                <a:latin typeface="Courier New" pitchFamily="49" charset="0"/>
              </a:rPr>
              <a:t>        exit(</a:t>
            </a:r>
            <a:r>
              <a:rPr lang="en-US" sz="1700" dirty="0" err="1">
                <a:latin typeface="Courier New" pitchFamily="49" charset="0"/>
              </a:rPr>
              <a:t>program_failure_code</a:t>
            </a:r>
            <a:r>
              <a:rPr lang="en-US" sz="1700" dirty="0">
                <a:latin typeface="Courier New" pitchFamily="49" charset="0"/>
              </a:rPr>
              <a:t>);</a:t>
            </a:r>
          </a:p>
          <a:p>
            <a:pPr>
              <a:lnSpc>
                <a:spcPct val="60000"/>
              </a:lnSpc>
              <a:buFont typeface="Wingdings" pitchFamily="2" charset="2"/>
              <a:buNone/>
            </a:pPr>
            <a:r>
              <a:rPr lang="en-US" sz="1700" dirty="0">
                <a:latin typeface="Courier New" pitchFamily="49" charset="0"/>
              </a:rPr>
              <a:t>    } /* if (</a:t>
            </a:r>
            <a:r>
              <a:rPr lang="en-US" sz="1700" dirty="0" err="1">
                <a:latin typeface="Courier New" pitchFamily="49" charset="0"/>
              </a:rPr>
              <a:t>number_of_elements</a:t>
            </a:r>
            <a:r>
              <a:rPr lang="en-US" sz="1700" dirty="0">
                <a:latin typeface="Courier New" pitchFamily="49" charset="0"/>
              </a:rPr>
              <a:t> &lt; ... ) */</a:t>
            </a:r>
          </a:p>
          <a:p>
            <a:pPr>
              <a:lnSpc>
                <a:spcPct val="70000"/>
              </a:lnSpc>
              <a:buFont typeface="Wingdings" pitchFamily="2" charset="2"/>
              <a:buNone/>
            </a:pPr>
            <a:r>
              <a:rPr lang="en-US" sz="1700" dirty="0">
                <a:latin typeface="Courier New" pitchFamily="49" charset="0"/>
              </a:rPr>
              <a:t>    return </a:t>
            </a:r>
            <a:r>
              <a:rPr lang="en-US" sz="1700" dirty="0" err="1">
                <a:latin typeface="Courier New" pitchFamily="49" charset="0"/>
              </a:rPr>
              <a:t>number_of_elements</a:t>
            </a:r>
            <a:r>
              <a:rPr lang="en-US" sz="1700" dirty="0">
                <a:latin typeface="Courier New" pitchFamily="49" charset="0"/>
              </a:rPr>
              <a:t>;</a:t>
            </a:r>
          </a:p>
          <a:p>
            <a:pPr>
              <a:lnSpc>
                <a:spcPct val="70000"/>
              </a:lnSpc>
              <a:buFont typeface="Wingdings" pitchFamily="2" charset="2"/>
              <a:buNone/>
            </a:pPr>
            <a:r>
              <a:rPr lang="en-US" sz="1700" dirty="0">
                <a:latin typeface="Courier New" pitchFamily="49" charset="0"/>
              </a:rPr>
              <a:t>} /* </a:t>
            </a:r>
            <a:r>
              <a:rPr lang="en-US" sz="1700" dirty="0" err="1">
                <a:latin typeface="Courier New" pitchFamily="49" charset="0"/>
              </a:rPr>
              <a:t>input_number_of_elements</a:t>
            </a:r>
            <a:r>
              <a:rPr lang="en-US" sz="1700" dirty="0">
                <a:latin typeface="Courier New" pitchFamily="49" charset="0"/>
              </a:rPr>
              <a:t> */</a:t>
            </a:r>
          </a:p>
          <a:p>
            <a:pPr>
              <a:lnSpc>
                <a:spcPct val="90000"/>
              </a:lnSpc>
              <a:buFont typeface="Wingdings" pitchFamily="2" charset="2"/>
              <a:buNone/>
            </a:pPr>
            <a:r>
              <a:rPr lang="en-US" dirty="0"/>
              <a:t>This function has the </a:t>
            </a:r>
            <a:r>
              <a:rPr lang="en-US" b="1" u="sng" dirty="0"/>
              <a:t>side effect</a:t>
            </a:r>
            <a:r>
              <a:rPr lang="en-US" dirty="0"/>
              <a:t> of outputting a prompt message to the user, as well as of </a:t>
            </a:r>
            <a:r>
              <a:rPr lang="en-US" dirty="0" err="1"/>
              <a:t>idiotproofing</a:t>
            </a:r>
            <a:r>
              <a:rPr lang="en-US" dirty="0"/>
              <a:t> (that is,            outputting an error message and terminating if needed).</a:t>
            </a:r>
            <a:endParaRPr lang="en-US" dirty="0">
              <a:latin typeface="Courier New" pitchFamily="49" charset="0"/>
            </a:endParaRPr>
          </a:p>
        </p:txBody>
      </p:sp>
      <p:sp>
        <p:nvSpPr>
          <p:cNvPr id="922626" name="Rectangle 2"/>
          <p:cNvSpPr>
            <a:spLocks noGrp="1" noChangeArrowheads="1"/>
          </p:cNvSpPr>
          <p:nvPr>
            <p:ph type="title"/>
          </p:nvPr>
        </p:nvSpPr>
        <p:spPr/>
        <p:txBody>
          <a:bodyPr/>
          <a:lstStyle/>
          <a:p>
            <a:r>
              <a:rPr lang="en-US"/>
              <a:t>Side Effects #2</a:t>
            </a:r>
          </a:p>
        </p:txBody>
      </p:sp>
    </p:spTree>
    <p:custDataLst>
      <p:tags r:id="rId1"/>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4"/>
          <p:cNvSpPr>
            <a:spLocks noGrp="1"/>
          </p:cNvSpPr>
          <p:nvPr>
            <p:ph type="sldNum" sz="quarter" idx="11"/>
          </p:nvPr>
        </p:nvSpPr>
        <p:spPr/>
        <p:txBody>
          <a:bodyPr/>
          <a:lstStyle/>
          <a:p>
            <a:fld id="{D4CE2FC1-93B6-414B-9AEF-0221CD4A31FC}" type="slidenum">
              <a:rPr lang="en-US"/>
              <a:pPr/>
              <a:t>17</a:t>
            </a:fld>
            <a:endParaRPr lang="en-US"/>
          </a:p>
        </p:txBody>
      </p:sp>
      <p:sp>
        <p:nvSpPr>
          <p:cNvPr id="7" name="Footer Placeholder 3"/>
          <p:cNvSpPr>
            <a:spLocks noGrp="1"/>
          </p:cNvSpPr>
          <p:nvPr>
            <p:ph type="ftr" sz="quarter" idx="10"/>
          </p:nvPr>
        </p:nvSpPr>
        <p:spPr/>
        <p:txBody>
          <a:bodyPr/>
          <a:lstStyle/>
          <a:p>
            <a:r>
              <a:rPr lang="en-US" dirty="0"/>
              <a:t>User Defined Functions Lesson 2</a:t>
            </a:r>
          </a:p>
          <a:p>
            <a:r>
              <a:rPr lang="en-US" sz="1200" dirty="0"/>
              <a:t>CS1313 Spring 2024</a:t>
            </a:r>
          </a:p>
        </p:txBody>
      </p:sp>
      <p:sp>
        <p:nvSpPr>
          <p:cNvPr id="923656" name="Oval 8">
            <a:extLst>
              <a:ext uri="{C183D7F6-B498-43B3-948B-1728B52AA6E4}">
                <adec:decorative xmlns:adec="http://schemas.microsoft.com/office/drawing/2017/decorative" val="1"/>
              </a:ext>
            </a:extLst>
          </p:cNvPr>
          <p:cNvSpPr>
            <a:spLocks noChangeArrowheads="1"/>
          </p:cNvSpPr>
          <p:nvPr/>
        </p:nvSpPr>
        <p:spPr bwMode="auto">
          <a:xfrm>
            <a:off x="566382" y="3810000"/>
            <a:ext cx="6477000" cy="304800"/>
          </a:xfrm>
          <a:prstGeom prst="ellipse">
            <a:avLst/>
          </a:prstGeom>
          <a:noFill/>
          <a:ln w="9525">
            <a:solidFill>
              <a:schemeClr val="tx1"/>
            </a:solidFill>
            <a:miter lim="800000"/>
            <a:headEnd/>
            <a:tailEnd/>
          </a:ln>
          <a:effectLst/>
        </p:spPr>
        <p:txBody>
          <a:bodyPr wrap="none" anchor="ctr"/>
          <a:lstStyle/>
          <a:p>
            <a:endParaRPr lang="en-US"/>
          </a:p>
        </p:txBody>
      </p:sp>
      <p:sp>
        <p:nvSpPr>
          <p:cNvPr id="923658" name="Line 10">
            <a:extLst>
              <a:ext uri="{C183D7F6-B498-43B3-948B-1728B52AA6E4}">
                <adec:decorative xmlns:adec="http://schemas.microsoft.com/office/drawing/2017/decorative" val="1"/>
              </a:ext>
            </a:extLst>
          </p:cNvPr>
          <p:cNvSpPr>
            <a:spLocks noChangeShapeType="1"/>
          </p:cNvSpPr>
          <p:nvPr/>
        </p:nvSpPr>
        <p:spPr bwMode="auto">
          <a:xfrm flipH="1" flipV="1">
            <a:off x="4724400" y="4275136"/>
            <a:ext cx="609600" cy="906463"/>
          </a:xfrm>
          <a:prstGeom prst="line">
            <a:avLst/>
          </a:prstGeom>
          <a:noFill/>
          <a:ln w="38100">
            <a:solidFill>
              <a:schemeClr val="tx1"/>
            </a:solidFill>
            <a:miter lim="800000"/>
            <a:headEnd/>
            <a:tailEnd type="triangle" w="lg" len="lg"/>
          </a:ln>
          <a:effectLst/>
        </p:spPr>
        <p:txBody>
          <a:bodyPr wrap="none"/>
          <a:lstStyle/>
          <a:p>
            <a:endParaRPr lang="en-US"/>
          </a:p>
        </p:txBody>
      </p:sp>
      <p:sp>
        <p:nvSpPr>
          <p:cNvPr id="923657" name="Text Box 9"/>
          <p:cNvSpPr txBox="1">
            <a:spLocks noChangeArrowheads="1"/>
          </p:cNvSpPr>
          <p:nvPr/>
        </p:nvSpPr>
        <p:spPr bwMode="auto">
          <a:xfrm>
            <a:off x="4724400" y="5029200"/>
            <a:ext cx="2819400" cy="457200"/>
          </a:xfrm>
          <a:prstGeom prst="rect">
            <a:avLst/>
          </a:prstGeom>
          <a:noFill/>
          <a:ln w="9525">
            <a:noFill/>
            <a:miter lim="800000"/>
            <a:headEnd/>
            <a:tailEnd/>
          </a:ln>
          <a:effectLst/>
        </p:spPr>
        <p:txBody>
          <a:bodyPr>
            <a:spAutoFit/>
          </a:bodyPr>
          <a:lstStyle/>
          <a:p>
            <a:pPr>
              <a:spcBef>
                <a:spcPct val="50000"/>
              </a:spcBef>
            </a:pPr>
            <a:r>
              <a:rPr lang="en-US" sz="2400" b="1" u="sng" dirty="0"/>
              <a:t>Function prototype</a:t>
            </a:r>
          </a:p>
        </p:txBody>
      </p:sp>
      <p:sp>
        <p:nvSpPr>
          <p:cNvPr id="923651" name="Rectangle 3"/>
          <p:cNvSpPr>
            <a:spLocks noGrp="1" noChangeArrowheads="1"/>
          </p:cNvSpPr>
          <p:nvPr>
            <p:ph type="body" idx="1"/>
          </p:nvPr>
        </p:nvSpPr>
        <p:spPr/>
        <p:txBody>
          <a:bodyPr/>
          <a:lstStyle/>
          <a:p>
            <a:pPr>
              <a:lnSpc>
                <a:spcPct val="80000"/>
              </a:lnSpc>
              <a:buFont typeface="Wingdings" pitchFamily="2" charset="2"/>
              <a:buNone/>
            </a:pPr>
            <a:r>
              <a:rPr lang="en-US" sz="1700" dirty="0">
                <a:latin typeface="Courier New" pitchFamily="49" charset="0"/>
              </a:rPr>
              <a:t>% </a:t>
            </a:r>
            <a:r>
              <a:rPr lang="en-US" sz="1700" b="1" dirty="0">
                <a:latin typeface="Courier New" pitchFamily="49" charset="0"/>
              </a:rPr>
              <a:t>cat </a:t>
            </a:r>
            <a:r>
              <a:rPr lang="en-US" sz="1700" b="1" dirty="0" err="1">
                <a:latin typeface="Courier New" pitchFamily="49" charset="0"/>
              </a:rPr>
              <a:t>userarray.c</a:t>
            </a:r>
            <a:endParaRPr lang="en-US" sz="1700" dirty="0">
              <a:latin typeface="Courier New" pitchFamily="49" charset="0"/>
            </a:endParaRPr>
          </a:p>
          <a:p>
            <a:pPr>
              <a:lnSpc>
                <a:spcPct val="80000"/>
              </a:lnSpc>
              <a:buFont typeface="Wingdings" pitchFamily="2" charset="2"/>
              <a:buNone/>
            </a:pPr>
            <a:r>
              <a:rPr lang="en-US" sz="1700" dirty="0">
                <a:latin typeface="Courier New" pitchFamily="49" charset="0"/>
              </a:rPr>
              <a:t>#include &lt;</a:t>
            </a:r>
            <a:r>
              <a:rPr lang="en-US" sz="1700" dirty="0" err="1">
                <a:latin typeface="Courier New" pitchFamily="49" charset="0"/>
              </a:rPr>
              <a:t>stdio.h</a:t>
            </a:r>
            <a:r>
              <a:rPr lang="en-US" sz="1700" dirty="0">
                <a:latin typeface="Courier New" pitchFamily="49" charset="0"/>
              </a:rPr>
              <a:t>&gt;</a:t>
            </a:r>
          </a:p>
          <a:p>
            <a:pPr>
              <a:lnSpc>
                <a:spcPct val="80000"/>
              </a:lnSpc>
              <a:buFont typeface="Wingdings" pitchFamily="2" charset="2"/>
              <a:buNone/>
            </a:pPr>
            <a:r>
              <a:rPr lang="en-US" sz="1700" dirty="0">
                <a:latin typeface="Courier New" pitchFamily="49" charset="0"/>
              </a:rPr>
              <a:t>#include &lt;</a:t>
            </a:r>
            <a:r>
              <a:rPr lang="en-US" sz="1700" dirty="0" err="1">
                <a:latin typeface="Courier New" pitchFamily="49" charset="0"/>
              </a:rPr>
              <a:t>stdlib.h</a:t>
            </a:r>
            <a:r>
              <a:rPr lang="en-US" sz="1700" dirty="0">
                <a:latin typeface="Courier New" pitchFamily="49" charset="0"/>
              </a:rPr>
              <a:t>&gt;</a:t>
            </a:r>
          </a:p>
          <a:p>
            <a:pPr>
              <a:lnSpc>
                <a:spcPct val="30000"/>
              </a:lnSpc>
              <a:buFont typeface="Wingdings" pitchFamily="2" charset="2"/>
              <a:buNone/>
            </a:pPr>
            <a:endParaRPr lang="en-US" sz="1700" dirty="0">
              <a:latin typeface="Courier New" pitchFamily="49" charset="0"/>
            </a:endParaRPr>
          </a:p>
          <a:p>
            <a:pPr>
              <a:lnSpc>
                <a:spcPct val="60000"/>
              </a:lnSpc>
              <a:buFont typeface="Wingdings" pitchFamily="2" charset="2"/>
              <a:buNone/>
            </a:pPr>
            <a:r>
              <a:rPr lang="en-US" sz="1700" dirty="0" err="1">
                <a:latin typeface="Courier New" pitchFamily="49" charset="0"/>
              </a:rPr>
              <a:t>int</a:t>
            </a:r>
            <a:r>
              <a:rPr lang="en-US" sz="1700" dirty="0">
                <a:latin typeface="Courier New" pitchFamily="49" charset="0"/>
              </a:rPr>
              <a:t> main ()</a:t>
            </a:r>
          </a:p>
          <a:p>
            <a:pPr>
              <a:lnSpc>
                <a:spcPct val="60000"/>
              </a:lnSpc>
              <a:buFont typeface="Wingdings" pitchFamily="2" charset="2"/>
              <a:buNone/>
            </a:pPr>
            <a:r>
              <a:rPr lang="en-US" sz="1700" dirty="0">
                <a:latin typeface="Courier New" pitchFamily="49" charset="0"/>
              </a:rPr>
              <a:t>{ /* main */</a:t>
            </a:r>
          </a:p>
          <a:p>
            <a:pPr>
              <a:lnSpc>
                <a:spcPct val="60000"/>
              </a:lnSpc>
              <a:buFont typeface="Wingdings" pitchFamily="2" charset="2"/>
              <a:buNone/>
            </a:pPr>
            <a:r>
              <a:rPr lang="en-US" sz="1700" dirty="0">
                <a:latin typeface="Courier New" pitchFamily="49" charset="0"/>
              </a:rPr>
              <a:t>    const </a:t>
            </a:r>
            <a:r>
              <a:rPr lang="en-US" sz="1700" dirty="0" err="1">
                <a:latin typeface="Courier New" pitchFamily="49" charset="0"/>
              </a:rPr>
              <a:t>int</a:t>
            </a:r>
            <a:r>
              <a:rPr lang="en-US" sz="1700" dirty="0">
                <a:latin typeface="Courier New" pitchFamily="49" charset="0"/>
              </a:rPr>
              <a:t> </a:t>
            </a:r>
            <a:r>
              <a:rPr lang="en-US" sz="1700" dirty="0" err="1">
                <a:latin typeface="Courier New" pitchFamily="49" charset="0"/>
              </a:rPr>
              <a:t>first_element</a:t>
            </a:r>
            <a:r>
              <a:rPr lang="en-US" sz="1700" dirty="0">
                <a:latin typeface="Courier New" pitchFamily="49" charset="0"/>
              </a:rPr>
              <a:t>        =  1;</a:t>
            </a:r>
          </a:p>
          <a:p>
            <a:pPr>
              <a:lnSpc>
                <a:spcPct val="60000"/>
              </a:lnSpc>
              <a:buFont typeface="Wingdings" pitchFamily="2" charset="2"/>
              <a:buNone/>
            </a:pPr>
            <a:r>
              <a:rPr lang="en-US" sz="1700" dirty="0">
                <a:latin typeface="Courier New" pitchFamily="49" charset="0"/>
              </a:rPr>
              <a:t>    const </a:t>
            </a:r>
            <a:r>
              <a:rPr lang="en-US" sz="1700" dirty="0" err="1">
                <a:latin typeface="Courier New" pitchFamily="49" charset="0"/>
              </a:rPr>
              <a:t>int</a:t>
            </a:r>
            <a:r>
              <a:rPr lang="en-US" sz="1700" dirty="0">
                <a:latin typeface="Courier New" pitchFamily="49" charset="0"/>
              </a:rPr>
              <a:t> </a:t>
            </a:r>
            <a:r>
              <a:rPr lang="en-US" sz="1700" dirty="0" err="1">
                <a:latin typeface="Courier New" pitchFamily="49" charset="0"/>
              </a:rPr>
              <a:t>program_success_code</a:t>
            </a:r>
            <a:r>
              <a:rPr lang="en-US" sz="1700" dirty="0">
                <a:latin typeface="Courier New" pitchFamily="49" charset="0"/>
              </a:rPr>
              <a:t> =  0;</a:t>
            </a:r>
          </a:p>
          <a:p>
            <a:pPr>
              <a:lnSpc>
                <a:spcPct val="60000"/>
              </a:lnSpc>
              <a:buFont typeface="Wingdings" pitchFamily="2" charset="2"/>
              <a:buNone/>
            </a:pPr>
            <a:r>
              <a:rPr lang="en-US" sz="1700" dirty="0">
                <a:latin typeface="Courier New" pitchFamily="49" charset="0"/>
              </a:rPr>
              <a:t>    const </a:t>
            </a:r>
            <a:r>
              <a:rPr lang="en-US" sz="1700" dirty="0" err="1">
                <a:latin typeface="Courier New" pitchFamily="49" charset="0"/>
              </a:rPr>
              <a:t>int</a:t>
            </a:r>
            <a:r>
              <a:rPr lang="en-US" sz="1700" dirty="0">
                <a:latin typeface="Courier New" pitchFamily="49" charset="0"/>
              </a:rPr>
              <a:t> </a:t>
            </a:r>
            <a:r>
              <a:rPr lang="en-US" sz="1700" dirty="0" err="1">
                <a:latin typeface="Courier New" pitchFamily="49" charset="0"/>
              </a:rPr>
              <a:t>program_failure_code</a:t>
            </a:r>
            <a:r>
              <a:rPr lang="en-US" sz="1700" dirty="0">
                <a:latin typeface="Courier New" pitchFamily="49" charset="0"/>
              </a:rPr>
              <a:t> = -1;</a:t>
            </a:r>
          </a:p>
          <a:p>
            <a:pPr>
              <a:lnSpc>
                <a:spcPct val="60000"/>
              </a:lnSpc>
              <a:buFont typeface="Wingdings" pitchFamily="2" charset="2"/>
              <a:buNone/>
            </a:pPr>
            <a:r>
              <a:rPr lang="en-US" sz="1700" dirty="0">
                <a:latin typeface="Courier New" pitchFamily="49" charset="0"/>
              </a:rPr>
              <a:t>    float* </a:t>
            </a:r>
            <a:r>
              <a:rPr lang="en-US" sz="1700" dirty="0" err="1">
                <a:latin typeface="Courier New" pitchFamily="49" charset="0"/>
              </a:rPr>
              <a:t>element_value</a:t>
            </a:r>
            <a:r>
              <a:rPr lang="en-US" sz="1700" dirty="0">
                <a:latin typeface="Courier New" pitchFamily="49" charset="0"/>
              </a:rPr>
              <a:t> = (float*)NULL;</a:t>
            </a:r>
          </a:p>
          <a:p>
            <a:pPr>
              <a:lnSpc>
                <a:spcPct val="60000"/>
              </a:lnSpc>
              <a:buFont typeface="Wingdings" pitchFamily="2" charset="2"/>
              <a:buNone/>
            </a:pPr>
            <a:r>
              <a:rPr lang="en-US" sz="1700" dirty="0">
                <a:latin typeface="Courier New" pitchFamily="49" charset="0"/>
              </a:rPr>
              <a:t>    </a:t>
            </a:r>
            <a:r>
              <a:rPr lang="en-US" sz="1700" dirty="0" err="1">
                <a:latin typeface="Courier New" pitchFamily="49" charset="0"/>
              </a:rPr>
              <a:t>int</a:t>
            </a:r>
            <a:r>
              <a:rPr lang="en-US" sz="1700" dirty="0">
                <a:latin typeface="Courier New" pitchFamily="49" charset="0"/>
              </a:rPr>
              <a:t>    </a:t>
            </a:r>
            <a:r>
              <a:rPr lang="en-US" sz="1700" dirty="0" err="1">
                <a:latin typeface="Courier New" pitchFamily="49" charset="0"/>
              </a:rPr>
              <a:t>number_of_elements</a:t>
            </a:r>
            <a:r>
              <a:rPr lang="en-US" sz="1700" dirty="0">
                <a:latin typeface="Courier New" pitchFamily="49" charset="0"/>
              </a:rPr>
              <a:t>;</a:t>
            </a:r>
          </a:p>
          <a:p>
            <a:pPr>
              <a:lnSpc>
                <a:spcPct val="60000"/>
              </a:lnSpc>
              <a:buFont typeface="Wingdings" pitchFamily="2" charset="2"/>
              <a:buNone/>
            </a:pPr>
            <a:r>
              <a:rPr lang="en-US" sz="1700" dirty="0">
                <a:latin typeface="Courier New" pitchFamily="49" charset="0"/>
              </a:rPr>
              <a:t>    </a:t>
            </a:r>
            <a:r>
              <a:rPr lang="en-US" sz="1700" dirty="0" err="1">
                <a:latin typeface="Courier New" pitchFamily="49" charset="0"/>
              </a:rPr>
              <a:t>int</a:t>
            </a:r>
            <a:r>
              <a:rPr lang="en-US" sz="1700" dirty="0">
                <a:latin typeface="Courier New" pitchFamily="49" charset="0"/>
              </a:rPr>
              <a:t>    index;</a:t>
            </a:r>
          </a:p>
          <a:p>
            <a:pPr>
              <a:lnSpc>
                <a:spcPct val="60000"/>
              </a:lnSpc>
              <a:buFont typeface="Wingdings" pitchFamily="2" charset="2"/>
              <a:buNone/>
            </a:pPr>
            <a:r>
              <a:rPr lang="en-US" sz="1700" dirty="0">
                <a:latin typeface="Courier New" pitchFamily="49" charset="0"/>
              </a:rPr>
              <a:t>    </a:t>
            </a:r>
            <a:r>
              <a:rPr lang="en-US" sz="1700" dirty="0" err="1">
                <a:latin typeface="Courier New" pitchFamily="49" charset="0"/>
              </a:rPr>
              <a:t>int</a:t>
            </a:r>
            <a:r>
              <a:rPr lang="en-US" sz="1700" dirty="0">
                <a:latin typeface="Courier New" pitchFamily="49" charset="0"/>
              </a:rPr>
              <a:t>    </a:t>
            </a:r>
            <a:r>
              <a:rPr lang="en-US" sz="1700" dirty="0" err="1">
                <a:latin typeface="Courier New" pitchFamily="49" charset="0"/>
              </a:rPr>
              <a:t>input_number_of_elements</a:t>
            </a:r>
            <a:r>
              <a:rPr lang="en-US" sz="1700" dirty="0">
                <a:latin typeface="Courier New" pitchFamily="49" charset="0"/>
              </a:rPr>
              <a:t>();</a:t>
            </a:r>
          </a:p>
        </p:txBody>
      </p:sp>
      <p:sp>
        <p:nvSpPr>
          <p:cNvPr id="923650" name="Rectangle 2"/>
          <p:cNvSpPr>
            <a:spLocks noGrp="1" noChangeArrowheads="1"/>
          </p:cNvSpPr>
          <p:nvPr>
            <p:ph type="title"/>
          </p:nvPr>
        </p:nvSpPr>
        <p:spPr/>
        <p:txBody>
          <a:bodyPr/>
          <a:lstStyle/>
          <a:p>
            <a:r>
              <a:rPr lang="en-US"/>
              <a:t>Side Effects Example #1</a:t>
            </a:r>
          </a:p>
        </p:txBody>
      </p:sp>
    </p:spTree>
    <p:custDataLst>
      <p:tags r:id="rId1"/>
    </p:custData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2EDB6FA4-75D7-425A-AC4B-8BB2D314D25C}" type="slidenum">
              <a:rPr lang="en-US"/>
              <a:pPr/>
              <a:t>18</a:t>
            </a:fld>
            <a:endParaRPr lang="en-US"/>
          </a:p>
        </p:txBody>
      </p:sp>
      <p:sp>
        <p:nvSpPr>
          <p:cNvPr id="4" name="Footer Placeholder 3"/>
          <p:cNvSpPr>
            <a:spLocks noGrp="1"/>
          </p:cNvSpPr>
          <p:nvPr>
            <p:ph type="ftr" sz="quarter" idx="10"/>
          </p:nvPr>
        </p:nvSpPr>
        <p:spPr/>
        <p:txBody>
          <a:bodyPr/>
          <a:lstStyle/>
          <a:p>
            <a:r>
              <a:rPr lang="en-US" dirty="0"/>
              <a:t>User Defined Functions Lesson 2</a:t>
            </a:r>
          </a:p>
          <a:p>
            <a:r>
              <a:rPr lang="en-US" sz="1200" dirty="0"/>
              <a:t>CS1313 Spring 2024</a:t>
            </a:r>
          </a:p>
        </p:txBody>
      </p:sp>
      <p:sp>
        <p:nvSpPr>
          <p:cNvPr id="926723" name="Rectangle 3"/>
          <p:cNvSpPr>
            <a:spLocks noGrp="1" noChangeArrowheads="1"/>
          </p:cNvSpPr>
          <p:nvPr>
            <p:ph type="body" idx="1"/>
          </p:nvPr>
        </p:nvSpPr>
        <p:spPr/>
        <p:txBody>
          <a:bodyPr/>
          <a:lstStyle/>
          <a:p>
            <a:pPr>
              <a:lnSpc>
                <a:spcPct val="60000"/>
              </a:lnSpc>
              <a:buFont typeface="Wingdings" pitchFamily="2" charset="2"/>
              <a:buNone/>
            </a:pPr>
            <a:r>
              <a:rPr lang="en-US" sz="1700" dirty="0">
                <a:latin typeface="Courier New" pitchFamily="49" charset="0"/>
              </a:rPr>
              <a:t>    </a:t>
            </a:r>
            <a:r>
              <a:rPr lang="en-US" sz="1700" dirty="0" err="1">
                <a:latin typeface="Courier New" pitchFamily="49" charset="0"/>
              </a:rPr>
              <a:t>number_of_elements</a:t>
            </a:r>
            <a:r>
              <a:rPr lang="en-US" sz="1700" dirty="0">
                <a:latin typeface="Courier New" pitchFamily="49" charset="0"/>
              </a:rPr>
              <a:t> =</a:t>
            </a:r>
          </a:p>
          <a:p>
            <a:pPr>
              <a:lnSpc>
                <a:spcPct val="60000"/>
              </a:lnSpc>
              <a:buFont typeface="Wingdings" pitchFamily="2" charset="2"/>
              <a:buNone/>
            </a:pPr>
            <a:r>
              <a:rPr lang="en-US" sz="1700" dirty="0">
                <a:latin typeface="Courier New" pitchFamily="49" charset="0"/>
              </a:rPr>
              <a:t>        </a:t>
            </a:r>
            <a:r>
              <a:rPr lang="en-US" sz="1700" dirty="0" err="1">
                <a:latin typeface="Courier New" pitchFamily="49" charset="0"/>
              </a:rPr>
              <a:t>input_number_of_elements</a:t>
            </a:r>
            <a:r>
              <a:rPr lang="en-US" sz="1700" dirty="0">
                <a:latin typeface="Courier New" pitchFamily="49" charset="0"/>
              </a:rPr>
              <a:t>();</a:t>
            </a:r>
          </a:p>
          <a:p>
            <a:pPr>
              <a:lnSpc>
                <a:spcPct val="60000"/>
              </a:lnSpc>
              <a:buFont typeface="Wingdings" pitchFamily="2" charset="2"/>
              <a:buNone/>
            </a:pPr>
            <a:r>
              <a:rPr lang="en-US" sz="1700" dirty="0">
                <a:latin typeface="Courier New" pitchFamily="49" charset="0"/>
              </a:rPr>
              <a:t>    </a:t>
            </a:r>
            <a:r>
              <a:rPr lang="en-US" sz="1700" dirty="0" err="1">
                <a:latin typeface="Courier New" pitchFamily="49" charset="0"/>
              </a:rPr>
              <a:t>printf</a:t>
            </a:r>
            <a:r>
              <a:rPr lang="en-US" sz="1700" dirty="0">
                <a:latin typeface="Courier New" pitchFamily="49" charset="0"/>
              </a:rPr>
              <a:t>("The number of elements that you\n");</a:t>
            </a:r>
          </a:p>
          <a:p>
            <a:pPr>
              <a:lnSpc>
                <a:spcPct val="60000"/>
              </a:lnSpc>
              <a:buFont typeface="Wingdings" pitchFamily="2" charset="2"/>
              <a:buNone/>
            </a:pPr>
            <a:r>
              <a:rPr lang="en-US" sz="1700" dirty="0">
                <a:latin typeface="Courier New" pitchFamily="49" charset="0"/>
              </a:rPr>
              <a:t>    </a:t>
            </a:r>
            <a:r>
              <a:rPr lang="en-US" sz="1700" dirty="0" err="1">
                <a:latin typeface="Courier New" pitchFamily="49" charset="0"/>
              </a:rPr>
              <a:t>printf</a:t>
            </a:r>
            <a:r>
              <a:rPr lang="en-US" sz="1700" dirty="0">
                <a:latin typeface="Courier New" pitchFamily="49" charset="0"/>
              </a:rPr>
              <a:t>("  plan to input is %d.\n",</a:t>
            </a:r>
          </a:p>
          <a:p>
            <a:pPr>
              <a:lnSpc>
                <a:spcPct val="60000"/>
              </a:lnSpc>
              <a:buFont typeface="Wingdings" pitchFamily="2" charset="2"/>
              <a:buNone/>
            </a:pPr>
            <a:r>
              <a:rPr lang="en-US" sz="1700" dirty="0">
                <a:latin typeface="Courier New" pitchFamily="49" charset="0"/>
              </a:rPr>
              <a:t>        </a:t>
            </a:r>
            <a:r>
              <a:rPr lang="en-US" sz="1700" dirty="0" err="1">
                <a:latin typeface="Courier New" pitchFamily="49" charset="0"/>
              </a:rPr>
              <a:t>number_of_elements</a:t>
            </a:r>
            <a:r>
              <a:rPr lang="en-US" sz="1700" dirty="0">
                <a:latin typeface="Courier New" pitchFamily="49" charset="0"/>
              </a:rPr>
              <a:t>);</a:t>
            </a:r>
          </a:p>
          <a:p>
            <a:pPr>
              <a:lnSpc>
                <a:spcPct val="80000"/>
              </a:lnSpc>
              <a:buFont typeface="Wingdings" pitchFamily="2" charset="2"/>
              <a:buNone/>
            </a:pPr>
            <a:r>
              <a:rPr lang="en-US" sz="1700" dirty="0">
                <a:latin typeface="Courier New" pitchFamily="49" charset="0"/>
              </a:rPr>
              <a:t>    </a:t>
            </a:r>
            <a:r>
              <a:rPr lang="en-US" sz="1700" dirty="0" err="1">
                <a:latin typeface="Courier New" pitchFamily="49" charset="0"/>
              </a:rPr>
              <a:t>element_value</a:t>
            </a:r>
            <a:r>
              <a:rPr lang="en-US" sz="1700" dirty="0">
                <a:latin typeface="Courier New" pitchFamily="49" charset="0"/>
              </a:rPr>
              <a:t> =</a:t>
            </a:r>
          </a:p>
          <a:p>
            <a:pPr>
              <a:lnSpc>
                <a:spcPct val="60000"/>
              </a:lnSpc>
              <a:buFont typeface="Wingdings" pitchFamily="2" charset="2"/>
              <a:buNone/>
            </a:pPr>
            <a:r>
              <a:rPr lang="en-US" sz="1700" dirty="0">
                <a:latin typeface="Courier New" pitchFamily="49" charset="0"/>
              </a:rPr>
              <a:t>        (float*)</a:t>
            </a:r>
            <a:r>
              <a:rPr lang="en-US" sz="1700" dirty="0" err="1">
                <a:latin typeface="Courier New" pitchFamily="49" charset="0"/>
              </a:rPr>
              <a:t>malloc</a:t>
            </a:r>
            <a:r>
              <a:rPr lang="en-US" sz="1700" dirty="0">
                <a:latin typeface="Courier New" pitchFamily="49" charset="0"/>
              </a:rPr>
              <a:t>(</a:t>
            </a:r>
            <a:r>
              <a:rPr lang="en-US" sz="1700" dirty="0" err="1">
                <a:latin typeface="Courier New" pitchFamily="49" charset="0"/>
              </a:rPr>
              <a:t>sizeof</a:t>
            </a:r>
            <a:r>
              <a:rPr lang="en-US" sz="1700" dirty="0">
                <a:latin typeface="Courier New" pitchFamily="49" charset="0"/>
              </a:rPr>
              <a:t>(float) *</a:t>
            </a:r>
          </a:p>
          <a:p>
            <a:pPr>
              <a:lnSpc>
                <a:spcPct val="60000"/>
              </a:lnSpc>
              <a:buFont typeface="Wingdings" pitchFamily="2" charset="2"/>
              <a:buNone/>
            </a:pPr>
            <a:r>
              <a:rPr lang="en-US" sz="1700" dirty="0">
                <a:latin typeface="Courier New" pitchFamily="49" charset="0"/>
              </a:rPr>
              <a:t>                       </a:t>
            </a:r>
            <a:r>
              <a:rPr lang="en-US" sz="1700" dirty="0" err="1">
                <a:latin typeface="Courier New" pitchFamily="49" charset="0"/>
              </a:rPr>
              <a:t>number_of_elements</a:t>
            </a:r>
            <a:r>
              <a:rPr lang="en-US" sz="1700" dirty="0">
                <a:latin typeface="Courier New" pitchFamily="49" charset="0"/>
              </a:rPr>
              <a:t>);</a:t>
            </a:r>
          </a:p>
          <a:p>
            <a:pPr>
              <a:lnSpc>
                <a:spcPct val="60000"/>
              </a:lnSpc>
              <a:buFont typeface="Wingdings" pitchFamily="2" charset="2"/>
              <a:buNone/>
            </a:pPr>
            <a:r>
              <a:rPr lang="en-US" sz="1700" dirty="0">
                <a:latin typeface="Courier New" pitchFamily="49" charset="0"/>
              </a:rPr>
              <a:t>    if (</a:t>
            </a:r>
            <a:r>
              <a:rPr lang="en-US" sz="1700" dirty="0" err="1">
                <a:latin typeface="Courier New" pitchFamily="49" charset="0"/>
              </a:rPr>
              <a:t>element_value</a:t>
            </a:r>
            <a:r>
              <a:rPr lang="en-US" sz="1700" dirty="0">
                <a:latin typeface="Courier New" pitchFamily="49" charset="0"/>
              </a:rPr>
              <a:t> == (float*)NULL) {</a:t>
            </a:r>
          </a:p>
          <a:p>
            <a:pPr>
              <a:lnSpc>
                <a:spcPct val="60000"/>
              </a:lnSpc>
              <a:buFont typeface="Wingdings" pitchFamily="2" charset="2"/>
              <a:buNone/>
            </a:pPr>
            <a:r>
              <a:rPr lang="en-US" sz="1700" dirty="0">
                <a:latin typeface="Courier New" pitchFamily="49" charset="0"/>
              </a:rPr>
              <a:t>        </a:t>
            </a:r>
            <a:r>
              <a:rPr lang="en-US" sz="1700" dirty="0" err="1">
                <a:latin typeface="Courier New" pitchFamily="49" charset="0"/>
              </a:rPr>
              <a:t>printf</a:t>
            </a:r>
            <a:r>
              <a:rPr lang="en-US" sz="1700" dirty="0">
                <a:latin typeface="Courier New" pitchFamily="49" charset="0"/>
              </a:rPr>
              <a:t>("ERROR: couldn't allocate the array\n");</a:t>
            </a:r>
          </a:p>
          <a:p>
            <a:pPr>
              <a:lnSpc>
                <a:spcPct val="60000"/>
              </a:lnSpc>
              <a:buFont typeface="Wingdings" pitchFamily="2" charset="2"/>
              <a:buNone/>
            </a:pPr>
            <a:r>
              <a:rPr lang="en-US" sz="1700" dirty="0">
                <a:latin typeface="Courier New" pitchFamily="49" charset="0"/>
              </a:rPr>
              <a:t>        </a:t>
            </a:r>
            <a:r>
              <a:rPr lang="en-US" sz="1700" dirty="0" err="1">
                <a:latin typeface="Courier New" pitchFamily="49" charset="0"/>
              </a:rPr>
              <a:t>printf</a:t>
            </a:r>
            <a:r>
              <a:rPr lang="en-US" sz="1700" dirty="0">
                <a:latin typeface="Courier New" pitchFamily="49" charset="0"/>
              </a:rPr>
              <a:t>(" named </a:t>
            </a:r>
            <a:r>
              <a:rPr lang="en-US" sz="1700" dirty="0" err="1">
                <a:latin typeface="Courier New" pitchFamily="49" charset="0"/>
              </a:rPr>
              <a:t>element_value</a:t>
            </a:r>
            <a:r>
              <a:rPr lang="en-US" sz="1700" dirty="0">
                <a:latin typeface="Courier New" pitchFamily="49" charset="0"/>
              </a:rPr>
              <a:t> of %d elements.\n",</a:t>
            </a:r>
          </a:p>
          <a:p>
            <a:pPr>
              <a:lnSpc>
                <a:spcPct val="60000"/>
              </a:lnSpc>
              <a:buFont typeface="Wingdings" pitchFamily="2" charset="2"/>
              <a:buNone/>
            </a:pPr>
            <a:r>
              <a:rPr lang="en-US" sz="1700" dirty="0">
                <a:latin typeface="Courier New" pitchFamily="49" charset="0"/>
              </a:rPr>
              <a:t>            </a:t>
            </a:r>
            <a:r>
              <a:rPr lang="en-US" sz="1700" dirty="0" err="1">
                <a:latin typeface="Courier New" pitchFamily="49" charset="0"/>
              </a:rPr>
              <a:t>number_of_elements</a:t>
            </a:r>
            <a:r>
              <a:rPr lang="en-US" sz="1700" dirty="0">
                <a:latin typeface="Courier New" pitchFamily="49" charset="0"/>
              </a:rPr>
              <a:t>);</a:t>
            </a:r>
          </a:p>
          <a:p>
            <a:pPr>
              <a:lnSpc>
                <a:spcPct val="60000"/>
              </a:lnSpc>
              <a:buFont typeface="Wingdings" pitchFamily="2" charset="2"/>
              <a:buNone/>
            </a:pPr>
            <a:r>
              <a:rPr lang="en-US" sz="1700" dirty="0">
                <a:latin typeface="Courier New" pitchFamily="49" charset="0"/>
              </a:rPr>
              <a:t>        exit(</a:t>
            </a:r>
            <a:r>
              <a:rPr lang="en-US" sz="1700" dirty="0" err="1">
                <a:latin typeface="Courier New" pitchFamily="49" charset="0"/>
              </a:rPr>
              <a:t>program_failure_code</a:t>
            </a:r>
            <a:r>
              <a:rPr lang="en-US" sz="1700" dirty="0">
                <a:latin typeface="Courier New" pitchFamily="49" charset="0"/>
              </a:rPr>
              <a:t>);</a:t>
            </a:r>
          </a:p>
          <a:p>
            <a:pPr>
              <a:lnSpc>
                <a:spcPct val="60000"/>
              </a:lnSpc>
              <a:buFont typeface="Wingdings" pitchFamily="2" charset="2"/>
              <a:buNone/>
            </a:pPr>
            <a:r>
              <a:rPr lang="en-US" sz="1700" dirty="0">
                <a:latin typeface="Courier New" pitchFamily="49" charset="0"/>
              </a:rPr>
              <a:t>    } /* if (</a:t>
            </a:r>
            <a:r>
              <a:rPr lang="en-US" sz="1700" dirty="0" err="1">
                <a:latin typeface="Courier New" pitchFamily="49" charset="0"/>
              </a:rPr>
              <a:t>element_value</a:t>
            </a:r>
            <a:r>
              <a:rPr lang="en-US" sz="1700" dirty="0">
                <a:latin typeface="Courier New" pitchFamily="49" charset="0"/>
              </a:rPr>
              <a:t> == (float*)NULL) */</a:t>
            </a:r>
          </a:p>
          <a:p>
            <a:pPr>
              <a:lnSpc>
                <a:spcPct val="60000"/>
              </a:lnSpc>
              <a:buFont typeface="Wingdings" pitchFamily="2" charset="2"/>
              <a:buNone/>
            </a:pPr>
            <a:r>
              <a:rPr lang="en-US" sz="1700" dirty="0">
                <a:latin typeface="Courier New" pitchFamily="49" charset="0"/>
              </a:rPr>
              <a:t>    free(</a:t>
            </a:r>
            <a:r>
              <a:rPr lang="en-US" sz="1700" dirty="0" err="1">
                <a:latin typeface="Courier New" pitchFamily="49" charset="0"/>
              </a:rPr>
              <a:t>element_value</a:t>
            </a:r>
            <a:r>
              <a:rPr lang="en-US" sz="1700" dirty="0">
                <a:latin typeface="Courier New" pitchFamily="49" charset="0"/>
              </a:rPr>
              <a:t>);</a:t>
            </a:r>
          </a:p>
          <a:p>
            <a:pPr>
              <a:lnSpc>
                <a:spcPct val="60000"/>
              </a:lnSpc>
              <a:buFont typeface="Wingdings" pitchFamily="2" charset="2"/>
              <a:buNone/>
            </a:pPr>
            <a:r>
              <a:rPr lang="en-US" sz="1700" dirty="0">
                <a:latin typeface="Courier New" pitchFamily="49" charset="0"/>
              </a:rPr>
              <a:t>    </a:t>
            </a:r>
            <a:r>
              <a:rPr lang="en-US" sz="1700" dirty="0" err="1">
                <a:latin typeface="Courier New" pitchFamily="49" charset="0"/>
              </a:rPr>
              <a:t>element_value</a:t>
            </a:r>
            <a:r>
              <a:rPr lang="en-US" sz="1700" dirty="0">
                <a:latin typeface="Courier New" pitchFamily="49" charset="0"/>
              </a:rPr>
              <a:t> = (float*)NULL;</a:t>
            </a:r>
          </a:p>
          <a:p>
            <a:pPr>
              <a:lnSpc>
                <a:spcPct val="60000"/>
              </a:lnSpc>
              <a:buFont typeface="Wingdings" pitchFamily="2" charset="2"/>
              <a:buNone/>
            </a:pPr>
            <a:r>
              <a:rPr lang="en-US" sz="1700" dirty="0">
                <a:latin typeface="Courier New" pitchFamily="49" charset="0"/>
              </a:rPr>
              <a:t>    return </a:t>
            </a:r>
            <a:r>
              <a:rPr lang="en-US" sz="1700" dirty="0" err="1">
                <a:latin typeface="Courier New" pitchFamily="49" charset="0"/>
              </a:rPr>
              <a:t>program_success_code</a:t>
            </a:r>
            <a:r>
              <a:rPr lang="en-US" sz="1700" dirty="0">
                <a:latin typeface="Courier New" pitchFamily="49" charset="0"/>
              </a:rPr>
              <a:t>;</a:t>
            </a:r>
          </a:p>
          <a:p>
            <a:pPr>
              <a:lnSpc>
                <a:spcPct val="60000"/>
              </a:lnSpc>
              <a:buFont typeface="Wingdings" pitchFamily="2" charset="2"/>
              <a:buNone/>
            </a:pPr>
            <a:r>
              <a:rPr lang="en-US" sz="1700" dirty="0">
                <a:latin typeface="Courier New" pitchFamily="49" charset="0"/>
              </a:rPr>
              <a:t>} /* main */</a:t>
            </a:r>
          </a:p>
        </p:txBody>
      </p:sp>
      <p:sp>
        <p:nvSpPr>
          <p:cNvPr id="926722" name="Rectangle 2"/>
          <p:cNvSpPr>
            <a:spLocks noGrp="1" noChangeArrowheads="1"/>
          </p:cNvSpPr>
          <p:nvPr>
            <p:ph type="title"/>
          </p:nvPr>
        </p:nvSpPr>
        <p:spPr/>
        <p:txBody>
          <a:bodyPr/>
          <a:lstStyle/>
          <a:p>
            <a:r>
              <a:rPr lang="en-US"/>
              <a:t>Side Effects Example #2</a:t>
            </a:r>
          </a:p>
        </p:txBody>
      </p:sp>
    </p:spTree>
    <p:custDataLst>
      <p:tags r:id="rId1"/>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a:xfrm>
            <a:off x="7162800" y="6248400"/>
            <a:ext cx="1295400" cy="457200"/>
          </a:xfrm>
        </p:spPr>
        <p:txBody>
          <a:bodyPr/>
          <a:lstStyle/>
          <a:p>
            <a:fld id="{5F0EB5B3-15C8-420F-8C22-532A490F6973}" type="slidenum">
              <a:rPr lang="en-US"/>
              <a:pPr/>
              <a:t>19</a:t>
            </a:fld>
            <a:endParaRPr lang="en-US"/>
          </a:p>
        </p:txBody>
      </p:sp>
      <p:sp>
        <p:nvSpPr>
          <p:cNvPr id="4" name="Footer Placeholder 3"/>
          <p:cNvSpPr>
            <a:spLocks noGrp="1"/>
          </p:cNvSpPr>
          <p:nvPr>
            <p:ph type="ftr" sz="quarter" idx="10"/>
          </p:nvPr>
        </p:nvSpPr>
        <p:spPr/>
        <p:txBody>
          <a:bodyPr/>
          <a:lstStyle/>
          <a:p>
            <a:r>
              <a:rPr lang="en-US" dirty="0"/>
              <a:t>User Defined Functions Lesson 2</a:t>
            </a:r>
          </a:p>
          <a:p>
            <a:r>
              <a:rPr lang="en-US" sz="1200" dirty="0"/>
              <a:t>CS1313 Spring 2024</a:t>
            </a:r>
          </a:p>
        </p:txBody>
      </p:sp>
      <p:sp>
        <p:nvSpPr>
          <p:cNvPr id="927747" name="Rectangle 3"/>
          <p:cNvSpPr>
            <a:spLocks noGrp="1" noChangeArrowheads="1"/>
          </p:cNvSpPr>
          <p:nvPr>
            <p:ph type="body" idx="1"/>
          </p:nvPr>
        </p:nvSpPr>
        <p:spPr>
          <a:xfrm>
            <a:off x="608012" y="1295400"/>
            <a:ext cx="8231188" cy="4648200"/>
          </a:xfrm>
        </p:spPr>
        <p:txBody>
          <a:bodyPr/>
          <a:lstStyle/>
          <a:p>
            <a:pPr>
              <a:lnSpc>
                <a:spcPct val="40000"/>
              </a:lnSpc>
              <a:spcBef>
                <a:spcPts val="600"/>
              </a:spcBef>
              <a:buFont typeface="Wingdings" pitchFamily="2" charset="2"/>
              <a:buNone/>
            </a:pPr>
            <a:endParaRPr lang="en-US" sz="1700" dirty="0">
              <a:latin typeface="Courier New" pitchFamily="49" charset="0"/>
            </a:endParaRPr>
          </a:p>
          <a:p>
            <a:pPr>
              <a:lnSpc>
                <a:spcPct val="40000"/>
              </a:lnSpc>
              <a:spcBef>
                <a:spcPts val="600"/>
              </a:spcBef>
              <a:buFont typeface="Wingdings" pitchFamily="2" charset="2"/>
              <a:buNone/>
            </a:pPr>
            <a:r>
              <a:rPr lang="en-US" sz="1700" dirty="0" err="1">
                <a:latin typeface="Courier New" pitchFamily="49" charset="0"/>
              </a:rPr>
              <a:t>int</a:t>
            </a:r>
            <a:r>
              <a:rPr lang="en-US" sz="1700" dirty="0">
                <a:latin typeface="Courier New" pitchFamily="49" charset="0"/>
              </a:rPr>
              <a:t> </a:t>
            </a:r>
            <a:r>
              <a:rPr lang="en-US" sz="1700" dirty="0" err="1">
                <a:latin typeface="Courier New" pitchFamily="49" charset="0"/>
              </a:rPr>
              <a:t>input_number_of_elements</a:t>
            </a:r>
            <a:r>
              <a:rPr lang="en-US" sz="1700" dirty="0">
                <a:latin typeface="Courier New" pitchFamily="49" charset="0"/>
              </a:rPr>
              <a:t> ()</a:t>
            </a:r>
          </a:p>
          <a:p>
            <a:pPr>
              <a:lnSpc>
                <a:spcPct val="60000"/>
              </a:lnSpc>
              <a:spcBef>
                <a:spcPts val="600"/>
              </a:spcBef>
              <a:buFont typeface="Wingdings" pitchFamily="2" charset="2"/>
              <a:buNone/>
            </a:pPr>
            <a:r>
              <a:rPr lang="en-US" sz="1700" dirty="0">
                <a:latin typeface="Courier New" pitchFamily="49" charset="0"/>
              </a:rPr>
              <a:t>{ /* </a:t>
            </a:r>
            <a:r>
              <a:rPr lang="en-US" sz="1700" dirty="0" err="1">
                <a:latin typeface="Courier New" pitchFamily="49" charset="0"/>
              </a:rPr>
              <a:t>input_number_of_elements</a:t>
            </a:r>
            <a:r>
              <a:rPr lang="en-US" sz="1700" dirty="0">
                <a:latin typeface="Courier New" pitchFamily="49" charset="0"/>
              </a:rPr>
              <a:t> */</a:t>
            </a:r>
          </a:p>
          <a:p>
            <a:pPr>
              <a:lnSpc>
                <a:spcPct val="60000"/>
              </a:lnSpc>
              <a:spcBef>
                <a:spcPts val="600"/>
              </a:spcBef>
              <a:buFont typeface="Wingdings" pitchFamily="2" charset="2"/>
              <a:buNone/>
            </a:pPr>
            <a:r>
              <a:rPr lang="en-US" sz="1700" dirty="0">
                <a:latin typeface="Courier New" pitchFamily="49" charset="0"/>
              </a:rPr>
              <a:t>    const </a:t>
            </a:r>
            <a:r>
              <a:rPr lang="en-US" sz="1700" dirty="0" err="1">
                <a:latin typeface="Courier New" pitchFamily="49" charset="0"/>
              </a:rPr>
              <a:t>int</a:t>
            </a:r>
            <a:r>
              <a:rPr lang="en-US" sz="1700" dirty="0">
                <a:latin typeface="Courier New" pitchFamily="49" charset="0"/>
              </a:rPr>
              <a:t> </a:t>
            </a:r>
            <a:r>
              <a:rPr lang="en-US" sz="1700" dirty="0" err="1">
                <a:latin typeface="Courier New" pitchFamily="49" charset="0"/>
              </a:rPr>
              <a:t>minimum_number_of_elements</a:t>
            </a:r>
            <a:r>
              <a:rPr lang="en-US" sz="1700" dirty="0">
                <a:latin typeface="Courier New" pitchFamily="49" charset="0"/>
              </a:rPr>
              <a:t> =  1;</a:t>
            </a:r>
          </a:p>
          <a:p>
            <a:pPr>
              <a:lnSpc>
                <a:spcPct val="60000"/>
              </a:lnSpc>
              <a:spcBef>
                <a:spcPts val="600"/>
              </a:spcBef>
              <a:buFont typeface="Wingdings" pitchFamily="2" charset="2"/>
              <a:buNone/>
            </a:pPr>
            <a:r>
              <a:rPr lang="en-US" sz="1700" dirty="0">
                <a:latin typeface="Courier New" pitchFamily="49" charset="0"/>
              </a:rPr>
              <a:t>    const </a:t>
            </a:r>
            <a:r>
              <a:rPr lang="en-US" sz="1700" dirty="0" err="1">
                <a:latin typeface="Courier New" pitchFamily="49" charset="0"/>
              </a:rPr>
              <a:t>int</a:t>
            </a:r>
            <a:r>
              <a:rPr lang="en-US" sz="1700" dirty="0">
                <a:latin typeface="Courier New" pitchFamily="49" charset="0"/>
              </a:rPr>
              <a:t> </a:t>
            </a:r>
            <a:r>
              <a:rPr lang="en-US" sz="1700" dirty="0" err="1">
                <a:latin typeface="Courier New" pitchFamily="49" charset="0"/>
              </a:rPr>
              <a:t>program_failure_code</a:t>
            </a:r>
            <a:r>
              <a:rPr lang="en-US" sz="1700" dirty="0">
                <a:latin typeface="Courier New" pitchFamily="49" charset="0"/>
              </a:rPr>
              <a:t>       = -1;</a:t>
            </a:r>
          </a:p>
          <a:p>
            <a:pPr>
              <a:lnSpc>
                <a:spcPct val="60000"/>
              </a:lnSpc>
              <a:spcBef>
                <a:spcPts val="600"/>
              </a:spcBef>
              <a:buFont typeface="Wingdings" pitchFamily="2" charset="2"/>
              <a:buNone/>
            </a:pPr>
            <a:r>
              <a:rPr lang="en-US" sz="1700" dirty="0">
                <a:latin typeface="Courier New" pitchFamily="49" charset="0"/>
              </a:rPr>
              <a:t>    </a:t>
            </a:r>
            <a:r>
              <a:rPr lang="en-US" sz="1700" dirty="0" err="1">
                <a:latin typeface="Courier New" pitchFamily="49" charset="0"/>
              </a:rPr>
              <a:t>int</a:t>
            </a:r>
            <a:r>
              <a:rPr lang="en-US" sz="1700" dirty="0">
                <a:latin typeface="Courier New" pitchFamily="49" charset="0"/>
              </a:rPr>
              <a:t> </a:t>
            </a:r>
            <a:r>
              <a:rPr lang="en-US" sz="1700" dirty="0" err="1">
                <a:latin typeface="Courier New" pitchFamily="49" charset="0"/>
              </a:rPr>
              <a:t>number_of_elements</a:t>
            </a:r>
            <a:r>
              <a:rPr lang="en-US" sz="1700" dirty="0">
                <a:latin typeface="Courier New" pitchFamily="49" charset="0"/>
              </a:rPr>
              <a:t>;</a:t>
            </a:r>
          </a:p>
          <a:p>
            <a:pPr>
              <a:lnSpc>
                <a:spcPct val="0"/>
              </a:lnSpc>
              <a:spcBef>
                <a:spcPts val="600"/>
              </a:spcBef>
              <a:buFont typeface="Wingdings" pitchFamily="2" charset="2"/>
              <a:buNone/>
            </a:pPr>
            <a:endParaRPr lang="en-US" sz="1700" dirty="0">
              <a:latin typeface="Courier New" pitchFamily="49" charset="0"/>
            </a:endParaRPr>
          </a:p>
          <a:p>
            <a:pPr>
              <a:lnSpc>
                <a:spcPct val="60000"/>
              </a:lnSpc>
              <a:spcBef>
                <a:spcPts val="600"/>
              </a:spcBef>
              <a:buFont typeface="Wingdings" pitchFamily="2" charset="2"/>
              <a:buNone/>
            </a:pPr>
            <a:r>
              <a:rPr lang="en-US" sz="1700" dirty="0">
                <a:latin typeface="Courier New" pitchFamily="49" charset="0"/>
              </a:rPr>
              <a:t>    </a:t>
            </a:r>
            <a:r>
              <a:rPr lang="en-US" sz="1700" dirty="0" err="1">
                <a:latin typeface="Courier New" pitchFamily="49" charset="0"/>
              </a:rPr>
              <a:t>printf</a:t>
            </a:r>
            <a:r>
              <a:rPr lang="en-US" sz="1700" dirty="0">
                <a:latin typeface="Courier New" pitchFamily="49" charset="0"/>
              </a:rPr>
              <a:t>("How many elements would you like\n");</a:t>
            </a:r>
          </a:p>
          <a:p>
            <a:pPr>
              <a:lnSpc>
                <a:spcPct val="60000"/>
              </a:lnSpc>
              <a:spcBef>
                <a:spcPts val="600"/>
              </a:spcBef>
              <a:buFont typeface="Wingdings" pitchFamily="2" charset="2"/>
              <a:buNone/>
            </a:pPr>
            <a:r>
              <a:rPr lang="en-US" sz="1700" dirty="0">
                <a:latin typeface="Courier New" pitchFamily="49" charset="0"/>
              </a:rPr>
              <a:t>    </a:t>
            </a:r>
            <a:r>
              <a:rPr lang="en-US" sz="1700" dirty="0" err="1">
                <a:latin typeface="Courier New" pitchFamily="49" charset="0"/>
              </a:rPr>
              <a:t>printf</a:t>
            </a:r>
            <a:r>
              <a:rPr lang="en-US" sz="1700" dirty="0">
                <a:latin typeface="Courier New" pitchFamily="49" charset="0"/>
              </a:rPr>
              <a:t>("  the array to have (at least %d)?\n",</a:t>
            </a:r>
          </a:p>
          <a:p>
            <a:pPr>
              <a:lnSpc>
                <a:spcPct val="60000"/>
              </a:lnSpc>
              <a:spcBef>
                <a:spcPts val="600"/>
              </a:spcBef>
              <a:buFont typeface="Wingdings" pitchFamily="2" charset="2"/>
              <a:buNone/>
            </a:pPr>
            <a:r>
              <a:rPr lang="en-US" sz="1700" dirty="0">
                <a:latin typeface="Courier New" pitchFamily="49" charset="0"/>
              </a:rPr>
              <a:t>        </a:t>
            </a:r>
            <a:r>
              <a:rPr lang="en-US" sz="1700" dirty="0" err="1">
                <a:latin typeface="Courier New" pitchFamily="49" charset="0"/>
              </a:rPr>
              <a:t>minimum_number_of_elements</a:t>
            </a:r>
            <a:r>
              <a:rPr lang="en-US" sz="1700" dirty="0">
                <a:latin typeface="Courier New" pitchFamily="49" charset="0"/>
              </a:rPr>
              <a:t>);</a:t>
            </a:r>
          </a:p>
          <a:p>
            <a:pPr>
              <a:lnSpc>
                <a:spcPct val="60000"/>
              </a:lnSpc>
              <a:spcBef>
                <a:spcPts val="600"/>
              </a:spcBef>
              <a:buFont typeface="Wingdings" pitchFamily="2" charset="2"/>
              <a:buNone/>
            </a:pPr>
            <a:r>
              <a:rPr lang="en-US" sz="1700" dirty="0">
                <a:latin typeface="Courier New" pitchFamily="49" charset="0"/>
              </a:rPr>
              <a:t>    </a:t>
            </a:r>
            <a:r>
              <a:rPr lang="en-US" sz="1700" dirty="0" err="1">
                <a:latin typeface="Courier New" pitchFamily="49" charset="0"/>
              </a:rPr>
              <a:t>scanf</a:t>
            </a:r>
            <a:r>
              <a:rPr lang="en-US" sz="1700" dirty="0">
                <a:latin typeface="Courier New" pitchFamily="49" charset="0"/>
              </a:rPr>
              <a:t>("%d", &amp;</a:t>
            </a:r>
            <a:r>
              <a:rPr lang="en-US" sz="1700" dirty="0" err="1">
                <a:latin typeface="Courier New" pitchFamily="49" charset="0"/>
              </a:rPr>
              <a:t>number_of_elements</a:t>
            </a:r>
            <a:r>
              <a:rPr lang="en-US" sz="1700" dirty="0">
                <a:latin typeface="Courier New" pitchFamily="49" charset="0"/>
              </a:rPr>
              <a:t>);</a:t>
            </a:r>
          </a:p>
          <a:p>
            <a:pPr>
              <a:lnSpc>
                <a:spcPct val="60000"/>
              </a:lnSpc>
              <a:spcBef>
                <a:spcPts val="600"/>
              </a:spcBef>
              <a:buFont typeface="Wingdings" pitchFamily="2" charset="2"/>
              <a:buNone/>
            </a:pPr>
            <a:r>
              <a:rPr lang="en-US" sz="1700" dirty="0">
                <a:latin typeface="Courier New" pitchFamily="49" charset="0"/>
              </a:rPr>
              <a:t>    if (</a:t>
            </a:r>
            <a:r>
              <a:rPr lang="en-US" sz="1700" dirty="0" err="1">
                <a:latin typeface="Courier New" pitchFamily="49" charset="0"/>
              </a:rPr>
              <a:t>number_of_elements</a:t>
            </a:r>
            <a:r>
              <a:rPr lang="en-US" sz="1700" dirty="0">
                <a:latin typeface="Courier New" pitchFamily="49" charset="0"/>
              </a:rPr>
              <a:t> &lt; </a:t>
            </a:r>
            <a:r>
              <a:rPr lang="en-US" sz="1700" dirty="0" err="1">
                <a:latin typeface="Courier New" pitchFamily="49" charset="0"/>
              </a:rPr>
              <a:t>minimum_number_of_elements</a:t>
            </a:r>
            <a:r>
              <a:rPr lang="en-US" sz="1700" dirty="0">
                <a:latin typeface="Courier New" pitchFamily="49" charset="0"/>
              </a:rPr>
              <a:t>) {</a:t>
            </a:r>
          </a:p>
          <a:p>
            <a:pPr>
              <a:lnSpc>
                <a:spcPct val="60000"/>
              </a:lnSpc>
              <a:buNone/>
            </a:pPr>
            <a:r>
              <a:rPr lang="en-US" sz="1700" dirty="0">
                <a:latin typeface="Courier New" pitchFamily="49" charset="0"/>
              </a:rPr>
              <a:t>        </a:t>
            </a:r>
            <a:r>
              <a:rPr lang="en-US" sz="1700" dirty="0" err="1">
                <a:latin typeface="Courier New" pitchFamily="49" charset="0"/>
              </a:rPr>
              <a:t>printf</a:t>
            </a:r>
            <a:r>
              <a:rPr lang="en-US" sz="1700" dirty="0">
                <a:latin typeface="Courier New" pitchFamily="49" charset="0"/>
              </a:rPr>
              <a:t>(You can't have fewer than ");</a:t>
            </a:r>
          </a:p>
          <a:p>
            <a:pPr>
              <a:lnSpc>
                <a:spcPct val="60000"/>
              </a:lnSpc>
              <a:buNone/>
            </a:pPr>
            <a:r>
              <a:rPr lang="en-US" sz="1700" dirty="0">
                <a:latin typeface="Courier New" pitchFamily="49" charset="0"/>
              </a:rPr>
              <a:t>        </a:t>
            </a:r>
            <a:r>
              <a:rPr lang="en-US" sz="1700" dirty="0" err="1">
                <a:latin typeface="Courier New" pitchFamily="49" charset="0"/>
              </a:rPr>
              <a:t>printf</a:t>
            </a:r>
            <a:r>
              <a:rPr lang="en-US" sz="1700" dirty="0">
                <a:latin typeface="Courier New" pitchFamily="49" charset="0"/>
              </a:rPr>
              <a:t>("%d elements.\n", </a:t>
            </a:r>
            <a:r>
              <a:rPr lang="en-US" sz="1700" dirty="0" err="1">
                <a:latin typeface="Courier New" pitchFamily="49" charset="0"/>
              </a:rPr>
              <a:t>minimum_number_of_elements</a:t>
            </a:r>
            <a:r>
              <a:rPr lang="en-US" sz="1700" dirty="0">
                <a:latin typeface="Courier New" pitchFamily="49" charset="0"/>
              </a:rPr>
              <a:t>);</a:t>
            </a:r>
          </a:p>
          <a:p>
            <a:pPr>
              <a:lnSpc>
                <a:spcPct val="60000"/>
              </a:lnSpc>
              <a:spcBef>
                <a:spcPts val="600"/>
              </a:spcBef>
              <a:buFont typeface="Wingdings" pitchFamily="2" charset="2"/>
              <a:buNone/>
            </a:pPr>
            <a:r>
              <a:rPr lang="en-US" sz="1700" dirty="0">
                <a:latin typeface="Courier New" pitchFamily="49" charset="0"/>
              </a:rPr>
              <a:t>        exit(</a:t>
            </a:r>
            <a:r>
              <a:rPr lang="en-US" sz="1700" dirty="0" err="1">
                <a:latin typeface="Courier New" pitchFamily="49" charset="0"/>
              </a:rPr>
              <a:t>program_failure_code</a:t>
            </a:r>
            <a:r>
              <a:rPr lang="en-US" sz="1700" dirty="0">
                <a:latin typeface="Courier New" pitchFamily="49" charset="0"/>
              </a:rPr>
              <a:t>);</a:t>
            </a:r>
          </a:p>
          <a:p>
            <a:pPr>
              <a:lnSpc>
                <a:spcPct val="60000"/>
              </a:lnSpc>
              <a:spcBef>
                <a:spcPts val="600"/>
              </a:spcBef>
              <a:buFont typeface="Wingdings" pitchFamily="2" charset="2"/>
              <a:buNone/>
            </a:pPr>
            <a:r>
              <a:rPr lang="en-US" sz="1700" dirty="0">
                <a:latin typeface="Courier New" pitchFamily="49" charset="0"/>
              </a:rPr>
              <a:t>    } /* if (</a:t>
            </a:r>
            <a:r>
              <a:rPr lang="en-US" sz="1700" dirty="0" err="1">
                <a:latin typeface="Courier New" pitchFamily="49" charset="0"/>
              </a:rPr>
              <a:t>number_of_elements</a:t>
            </a:r>
            <a:r>
              <a:rPr lang="en-US" sz="1700" dirty="0">
                <a:latin typeface="Courier New" pitchFamily="49" charset="0"/>
              </a:rPr>
              <a:t> &lt; ... ) */</a:t>
            </a:r>
          </a:p>
          <a:p>
            <a:pPr>
              <a:lnSpc>
                <a:spcPct val="60000"/>
              </a:lnSpc>
              <a:spcBef>
                <a:spcPts val="600"/>
              </a:spcBef>
              <a:buFont typeface="Wingdings" pitchFamily="2" charset="2"/>
              <a:buNone/>
            </a:pPr>
            <a:r>
              <a:rPr lang="en-US" sz="1700" dirty="0">
                <a:latin typeface="Courier New" pitchFamily="49" charset="0"/>
              </a:rPr>
              <a:t>    return </a:t>
            </a:r>
            <a:r>
              <a:rPr lang="en-US" sz="1700" dirty="0" err="1">
                <a:latin typeface="Courier New" pitchFamily="49" charset="0"/>
              </a:rPr>
              <a:t>number_of_elements</a:t>
            </a:r>
            <a:r>
              <a:rPr lang="en-US" sz="1700" dirty="0">
                <a:latin typeface="Courier New" pitchFamily="49" charset="0"/>
              </a:rPr>
              <a:t>;</a:t>
            </a:r>
          </a:p>
          <a:p>
            <a:pPr>
              <a:lnSpc>
                <a:spcPct val="60000"/>
              </a:lnSpc>
              <a:spcBef>
                <a:spcPts val="600"/>
              </a:spcBef>
              <a:buFont typeface="Wingdings" pitchFamily="2" charset="2"/>
              <a:buNone/>
            </a:pPr>
            <a:r>
              <a:rPr lang="en-US" sz="1700" dirty="0">
                <a:latin typeface="Courier New" pitchFamily="49" charset="0"/>
              </a:rPr>
              <a:t>} /* </a:t>
            </a:r>
            <a:r>
              <a:rPr lang="en-US" sz="1700" dirty="0" err="1">
                <a:latin typeface="Courier New" pitchFamily="49" charset="0"/>
              </a:rPr>
              <a:t>input_number_of_elements</a:t>
            </a:r>
            <a:r>
              <a:rPr lang="en-US" sz="1700" dirty="0">
                <a:latin typeface="Courier New" pitchFamily="49" charset="0"/>
              </a:rPr>
              <a:t> */</a:t>
            </a:r>
          </a:p>
        </p:txBody>
      </p:sp>
      <p:sp>
        <p:nvSpPr>
          <p:cNvPr id="927746" name="Rectangle 2"/>
          <p:cNvSpPr>
            <a:spLocks noGrp="1" noChangeArrowheads="1"/>
          </p:cNvSpPr>
          <p:nvPr>
            <p:ph type="title"/>
          </p:nvPr>
        </p:nvSpPr>
        <p:spPr/>
        <p:txBody>
          <a:bodyPr/>
          <a:lstStyle/>
          <a:p>
            <a:r>
              <a:rPr lang="en-US"/>
              <a:t>Side Effects Example #3</a:t>
            </a:r>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71E92A20-2CEB-4440-867F-117F794FF11B}" type="slidenum">
              <a:rPr lang="en-US"/>
              <a:pPr/>
              <a:t>2</a:t>
            </a:fld>
            <a:endParaRPr lang="en-US"/>
          </a:p>
        </p:txBody>
      </p:sp>
      <p:sp>
        <p:nvSpPr>
          <p:cNvPr id="4" name="Footer Placeholder 3"/>
          <p:cNvSpPr>
            <a:spLocks noGrp="1"/>
          </p:cNvSpPr>
          <p:nvPr>
            <p:ph type="ftr" sz="quarter" idx="10"/>
          </p:nvPr>
        </p:nvSpPr>
        <p:spPr/>
        <p:txBody>
          <a:bodyPr/>
          <a:lstStyle/>
          <a:p>
            <a:r>
              <a:rPr lang="en-US" dirty="0"/>
              <a:t>User Defined Functions Lesson 2</a:t>
            </a:r>
          </a:p>
          <a:p>
            <a:r>
              <a:rPr lang="en-US" sz="1200" dirty="0"/>
              <a:t>CS1313 Spring 2024</a:t>
            </a:r>
          </a:p>
        </p:txBody>
      </p:sp>
      <p:sp>
        <p:nvSpPr>
          <p:cNvPr id="902147" name="Rectangle 3"/>
          <p:cNvSpPr>
            <a:spLocks noGrp="1" noChangeArrowheads="1"/>
          </p:cNvSpPr>
          <p:nvPr>
            <p:ph type="body" idx="1"/>
          </p:nvPr>
        </p:nvSpPr>
        <p:spPr>
          <a:xfrm>
            <a:off x="682624" y="1295400"/>
            <a:ext cx="8080376" cy="4648200"/>
          </a:xfrm>
        </p:spPr>
        <p:txBody>
          <a:bodyPr/>
          <a:lstStyle/>
          <a:p>
            <a:pPr>
              <a:lnSpc>
                <a:spcPct val="90000"/>
              </a:lnSpc>
              <a:buFont typeface="Wingdings" pitchFamily="2" charset="2"/>
              <a:buNone/>
            </a:pPr>
            <a:r>
              <a:rPr lang="en-US" sz="1700" dirty="0">
                <a:latin typeface="Courier New" pitchFamily="49" charset="0"/>
              </a:rPr>
              <a:t>float </a:t>
            </a:r>
            <a:r>
              <a:rPr lang="en-US" sz="1700" dirty="0" err="1">
                <a:latin typeface="Courier New" pitchFamily="49" charset="0"/>
              </a:rPr>
              <a:t>taxicab_norm</a:t>
            </a:r>
            <a:r>
              <a:rPr lang="en-US" sz="1700" dirty="0">
                <a:latin typeface="Courier New" pitchFamily="49" charset="0"/>
              </a:rPr>
              <a:t> (float* array, int </a:t>
            </a:r>
            <a:r>
              <a:rPr lang="en-US" sz="1700" dirty="0" err="1">
                <a:latin typeface="Courier New" pitchFamily="49" charset="0"/>
              </a:rPr>
              <a:t>number_of_elements</a:t>
            </a:r>
            <a:r>
              <a:rPr lang="en-US" sz="1700" dirty="0">
                <a:latin typeface="Courier New" pitchFamily="49" charset="0"/>
              </a:rPr>
              <a:t>)</a:t>
            </a:r>
          </a:p>
          <a:p>
            <a:pPr>
              <a:buFont typeface="Wingdings" pitchFamily="2" charset="2"/>
              <a:buNone/>
            </a:pPr>
            <a:r>
              <a:rPr lang="en-US" dirty="0"/>
              <a:t>When we pass an array to a function as an argument,               we also need to pass its length, because the length of           the array (for example, in the</a:t>
            </a:r>
            <a:r>
              <a:rPr lang="en-US" dirty="0">
                <a:latin typeface="Courier New" pitchFamily="49" charset="0"/>
                <a:cs typeface="Courier New" pitchFamily="49" charset="0"/>
              </a:rPr>
              <a:t> </a:t>
            </a:r>
            <a:r>
              <a:rPr lang="en-US" dirty="0">
                <a:latin typeface="Courier New" pitchFamily="49" charset="0"/>
              </a:rPr>
              <a:t>main</a:t>
            </a:r>
            <a:r>
              <a:rPr lang="en-US" dirty="0">
                <a:latin typeface="Courier New" pitchFamily="49" charset="0"/>
                <a:cs typeface="Courier New" pitchFamily="49" charset="0"/>
              </a:rPr>
              <a:t> </a:t>
            </a:r>
            <a:r>
              <a:rPr lang="en-US" dirty="0"/>
              <a:t>function),          whether statically declared at compile time or       dynamically allocated at runtime, is not automatically known by the function.</a:t>
            </a:r>
          </a:p>
          <a:p>
            <a:pPr>
              <a:buFont typeface="Wingdings" pitchFamily="2" charset="2"/>
              <a:buNone/>
            </a:pPr>
            <a:r>
              <a:rPr lang="en-US" dirty="0"/>
              <a:t>When passing an array as a function argument –                     and therefore passing the length of the array as well –            it doesn’t matter what order the formal arguments appear in the function’s formal argument list, as long as                   they match the actual argument list.</a:t>
            </a:r>
          </a:p>
        </p:txBody>
      </p:sp>
      <p:sp>
        <p:nvSpPr>
          <p:cNvPr id="902146" name="Rectangle 2"/>
          <p:cNvSpPr>
            <a:spLocks noGrp="1" noChangeArrowheads="1"/>
          </p:cNvSpPr>
          <p:nvPr>
            <p:ph type="title"/>
          </p:nvPr>
        </p:nvSpPr>
        <p:spPr/>
        <p:txBody>
          <a:bodyPr/>
          <a:lstStyle/>
          <a:p>
            <a:r>
              <a:rPr lang="en-US"/>
              <a:t>Argument Order When Passing Arrays #1</a:t>
            </a:r>
          </a:p>
        </p:txBody>
      </p:sp>
    </p:spTree>
    <p:custDataLst>
      <p:tags r:id="rId1"/>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0AB12A35-573D-426D-B669-4A3DDECC36B6}" type="slidenum">
              <a:rPr lang="en-US"/>
              <a:pPr/>
              <a:t>20</a:t>
            </a:fld>
            <a:endParaRPr lang="en-US"/>
          </a:p>
        </p:txBody>
      </p:sp>
      <p:sp>
        <p:nvSpPr>
          <p:cNvPr id="4" name="Footer Placeholder 3"/>
          <p:cNvSpPr>
            <a:spLocks noGrp="1"/>
          </p:cNvSpPr>
          <p:nvPr>
            <p:ph type="ftr" sz="quarter" idx="10"/>
          </p:nvPr>
        </p:nvSpPr>
        <p:spPr/>
        <p:txBody>
          <a:bodyPr/>
          <a:lstStyle/>
          <a:p>
            <a:r>
              <a:rPr lang="en-US" dirty="0"/>
              <a:t>User Defined Functions Lesson 2</a:t>
            </a:r>
          </a:p>
          <a:p>
            <a:r>
              <a:rPr lang="en-US" sz="1200" dirty="0"/>
              <a:t>CS1313 Spring 2024</a:t>
            </a:r>
          </a:p>
        </p:txBody>
      </p:sp>
      <p:sp>
        <p:nvSpPr>
          <p:cNvPr id="943107" name="Rectangle 3"/>
          <p:cNvSpPr>
            <a:spLocks noGrp="1" noChangeArrowheads="1"/>
          </p:cNvSpPr>
          <p:nvPr>
            <p:ph type="body" idx="1"/>
          </p:nvPr>
        </p:nvSpPr>
        <p:spPr>
          <a:xfrm>
            <a:off x="457200" y="1295400"/>
            <a:ext cx="8078788" cy="4648200"/>
          </a:xfrm>
        </p:spPr>
        <p:txBody>
          <a:bodyPr/>
          <a:lstStyle/>
          <a:p>
            <a:pPr>
              <a:lnSpc>
                <a:spcPct val="60000"/>
              </a:lnSpc>
              <a:buFont typeface="Wingdings" pitchFamily="2" charset="2"/>
              <a:buNone/>
            </a:pPr>
            <a:r>
              <a:rPr lang="en-US" sz="1800">
                <a:latin typeface="Courier New" pitchFamily="49" charset="0"/>
              </a:rPr>
              <a:t>% </a:t>
            </a:r>
            <a:r>
              <a:rPr lang="en-US" sz="1800" b="1">
                <a:latin typeface="Courier New" pitchFamily="49" charset="0"/>
              </a:rPr>
              <a:t>gcc -o userarray userarray.c inputnumelts.c</a:t>
            </a:r>
          </a:p>
          <a:p>
            <a:pPr>
              <a:lnSpc>
                <a:spcPct val="60000"/>
              </a:lnSpc>
              <a:buFont typeface="Wingdings" pitchFamily="2" charset="2"/>
              <a:buNone/>
            </a:pPr>
            <a:r>
              <a:rPr lang="en-US" sz="1800">
                <a:latin typeface="Courier New" pitchFamily="49" charset="0"/>
              </a:rPr>
              <a:t>% </a:t>
            </a:r>
            <a:r>
              <a:rPr lang="en-US" sz="1800" b="1">
                <a:latin typeface="Courier New" pitchFamily="49" charset="0"/>
              </a:rPr>
              <a:t>userarray</a:t>
            </a:r>
          </a:p>
          <a:p>
            <a:pPr>
              <a:lnSpc>
                <a:spcPct val="60000"/>
              </a:lnSpc>
              <a:buFont typeface="Wingdings" pitchFamily="2" charset="2"/>
              <a:buNone/>
            </a:pPr>
            <a:r>
              <a:rPr lang="en-US" sz="1800">
                <a:latin typeface="Courier New" pitchFamily="49" charset="0"/>
              </a:rPr>
              <a:t>How many elements would you like</a:t>
            </a:r>
          </a:p>
          <a:p>
            <a:pPr>
              <a:lnSpc>
                <a:spcPct val="60000"/>
              </a:lnSpc>
              <a:buFont typeface="Wingdings" pitchFamily="2" charset="2"/>
              <a:buNone/>
            </a:pPr>
            <a:r>
              <a:rPr lang="en-US" sz="1800">
                <a:latin typeface="Courier New" pitchFamily="49" charset="0"/>
              </a:rPr>
              <a:t>  the array to have (at least 1)?</a:t>
            </a:r>
          </a:p>
          <a:p>
            <a:pPr>
              <a:lnSpc>
                <a:spcPct val="40000"/>
              </a:lnSpc>
              <a:buFont typeface="Wingdings" pitchFamily="2" charset="2"/>
              <a:buNone/>
            </a:pPr>
            <a:r>
              <a:rPr lang="en-US" sz="1800" b="1">
                <a:latin typeface="Courier New" pitchFamily="49" charset="0"/>
              </a:rPr>
              <a:t>5</a:t>
            </a:r>
          </a:p>
          <a:p>
            <a:pPr>
              <a:lnSpc>
                <a:spcPct val="60000"/>
              </a:lnSpc>
              <a:buFont typeface="Wingdings" pitchFamily="2" charset="2"/>
              <a:buNone/>
            </a:pPr>
            <a:r>
              <a:rPr lang="en-US" sz="1800">
                <a:latin typeface="Courier New" pitchFamily="49" charset="0"/>
              </a:rPr>
              <a:t>The number of elements that you plan to input is 5.</a:t>
            </a:r>
          </a:p>
        </p:txBody>
      </p:sp>
      <p:sp>
        <p:nvSpPr>
          <p:cNvPr id="943106" name="Rectangle 2"/>
          <p:cNvSpPr>
            <a:spLocks noGrp="1" noChangeArrowheads="1"/>
          </p:cNvSpPr>
          <p:nvPr>
            <p:ph type="title"/>
          </p:nvPr>
        </p:nvSpPr>
        <p:spPr/>
        <p:txBody>
          <a:bodyPr/>
          <a:lstStyle/>
          <a:p>
            <a:r>
              <a:rPr lang="en-US"/>
              <a:t>Side Effects Example #4</a:t>
            </a:r>
          </a:p>
        </p:txBody>
      </p:sp>
    </p:spTree>
    <p:custDataLst>
      <p:tags r:id="rId1"/>
    </p:custData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EA9A7EEB-703B-4987-892C-BB64EF3DA07A}" type="slidenum">
              <a:rPr lang="en-US"/>
              <a:pPr/>
              <a:t>21</a:t>
            </a:fld>
            <a:endParaRPr lang="en-US"/>
          </a:p>
        </p:txBody>
      </p:sp>
      <p:sp>
        <p:nvSpPr>
          <p:cNvPr id="4" name="Footer Placeholder 3"/>
          <p:cNvSpPr>
            <a:spLocks noGrp="1"/>
          </p:cNvSpPr>
          <p:nvPr>
            <p:ph type="ftr" sz="quarter" idx="10"/>
          </p:nvPr>
        </p:nvSpPr>
        <p:spPr/>
        <p:txBody>
          <a:bodyPr/>
          <a:lstStyle/>
          <a:p>
            <a:r>
              <a:rPr lang="en-US" dirty="0"/>
              <a:t>User Defined Functions Lesson 2</a:t>
            </a:r>
          </a:p>
          <a:p>
            <a:r>
              <a:rPr lang="en-US" sz="1200" dirty="0"/>
              <a:t>CS1313 Spring 2024</a:t>
            </a:r>
          </a:p>
        </p:txBody>
      </p:sp>
      <p:sp>
        <p:nvSpPr>
          <p:cNvPr id="929795" name="Rectangle 3"/>
          <p:cNvSpPr>
            <a:spLocks noGrp="1" noChangeArrowheads="1"/>
          </p:cNvSpPr>
          <p:nvPr>
            <p:ph type="body" idx="1"/>
          </p:nvPr>
        </p:nvSpPr>
        <p:spPr>
          <a:xfrm>
            <a:off x="457200" y="1405762"/>
            <a:ext cx="8229600" cy="4648200"/>
          </a:xfrm>
        </p:spPr>
        <p:txBody>
          <a:bodyPr/>
          <a:lstStyle/>
          <a:p>
            <a:pPr>
              <a:lnSpc>
                <a:spcPct val="80000"/>
              </a:lnSpc>
              <a:buFont typeface="Wingdings" pitchFamily="2" charset="2"/>
              <a:buNone/>
            </a:pPr>
            <a:r>
              <a:rPr lang="en-US" sz="1800" dirty="0" err="1">
                <a:latin typeface="Courier New" pitchFamily="49" charset="0"/>
              </a:rPr>
              <a:t>int</a:t>
            </a:r>
            <a:r>
              <a:rPr lang="en-US" sz="1800" dirty="0">
                <a:latin typeface="Courier New" pitchFamily="49" charset="0"/>
              </a:rPr>
              <a:t> </a:t>
            </a:r>
            <a:r>
              <a:rPr lang="en-US" sz="1800" dirty="0" err="1">
                <a:latin typeface="Courier New" pitchFamily="49" charset="0"/>
              </a:rPr>
              <a:t>input_elements</a:t>
            </a:r>
            <a:r>
              <a:rPr lang="en-US" sz="1800" dirty="0">
                <a:latin typeface="Courier New" pitchFamily="49" charset="0"/>
              </a:rPr>
              <a:t> (float* </a:t>
            </a:r>
            <a:r>
              <a:rPr lang="en-US" sz="1800" dirty="0" err="1">
                <a:latin typeface="Courier New" pitchFamily="49" charset="0"/>
              </a:rPr>
              <a:t>element_value</a:t>
            </a:r>
            <a:r>
              <a:rPr lang="en-US" sz="1800" dirty="0">
                <a:latin typeface="Courier New" pitchFamily="49" charset="0"/>
              </a:rPr>
              <a:t>,</a:t>
            </a:r>
          </a:p>
          <a:p>
            <a:pPr>
              <a:lnSpc>
                <a:spcPct val="80000"/>
              </a:lnSpc>
              <a:buFont typeface="Wingdings" pitchFamily="2" charset="2"/>
              <a:buNone/>
            </a:pPr>
            <a:r>
              <a:rPr lang="en-US" sz="1800" dirty="0">
                <a:latin typeface="Courier New" pitchFamily="49" charset="0"/>
              </a:rPr>
              <a:t>                    </a:t>
            </a:r>
            <a:r>
              <a:rPr lang="en-US" sz="1800" dirty="0" err="1">
                <a:latin typeface="Courier New" pitchFamily="49" charset="0"/>
              </a:rPr>
              <a:t>int</a:t>
            </a:r>
            <a:r>
              <a:rPr lang="en-US" sz="1800" dirty="0">
                <a:latin typeface="Courier New" pitchFamily="49" charset="0"/>
              </a:rPr>
              <a:t> </a:t>
            </a:r>
            <a:r>
              <a:rPr lang="en-US" sz="1800" dirty="0" err="1">
                <a:latin typeface="Courier New" pitchFamily="49" charset="0"/>
              </a:rPr>
              <a:t>number_of_elements</a:t>
            </a:r>
            <a:r>
              <a:rPr lang="en-US" sz="1800" dirty="0">
                <a:latin typeface="Courier New" pitchFamily="49" charset="0"/>
              </a:rPr>
              <a:t>)</a:t>
            </a:r>
          </a:p>
          <a:p>
            <a:pPr>
              <a:lnSpc>
                <a:spcPct val="80000"/>
              </a:lnSpc>
              <a:buFont typeface="Wingdings" pitchFamily="2" charset="2"/>
              <a:buNone/>
            </a:pPr>
            <a:r>
              <a:rPr lang="en-US" sz="1800" dirty="0">
                <a:latin typeface="Courier New" pitchFamily="49" charset="0"/>
              </a:rPr>
              <a:t>{ /* </a:t>
            </a:r>
            <a:r>
              <a:rPr lang="en-US" sz="1800" dirty="0" err="1">
                <a:latin typeface="Courier New" pitchFamily="49" charset="0"/>
              </a:rPr>
              <a:t>input_elements</a:t>
            </a:r>
            <a:r>
              <a:rPr lang="en-US" sz="1800" dirty="0">
                <a:latin typeface="Courier New" pitchFamily="49" charset="0"/>
              </a:rPr>
              <a:t> */</a:t>
            </a:r>
          </a:p>
          <a:p>
            <a:pPr>
              <a:lnSpc>
                <a:spcPct val="80000"/>
              </a:lnSpc>
              <a:buFont typeface="Wingdings" pitchFamily="2" charset="2"/>
              <a:buNone/>
            </a:pPr>
            <a:r>
              <a:rPr lang="en-US" sz="1800" dirty="0">
                <a:latin typeface="Courier New" pitchFamily="49" charset="0"/>
              </a:rPr>
              <a:t>    </a:t>
            </a:r>
            <a:r>
              <a:rPr lang="en-US" sz="1800" dirty="0" err="1">
                <a:latin typeface="Courier New" pitchFamily="49" charset="0"/>
              </a:rPr>
              <a:t>const</a:t>
            </a:r>
            <a:r>
              <a:rPr lang="en-US" sz="1800" dirty="0">
                <a:latin typeface="Courier New" pitchFamily="49" charset="0"/>
              </a:rPr>
              <a:t> </a:t>
            </a:r>
            <a:r>
              <a:rPr lang="en-US" sz="1800" dirty="0" err="1">
                <a:latin typeface="Courier New" pitchFamily="49" charset="0"/>
              </a:rPr>
              <a:t>int</a:t>
            </a:r>
            <a:r>
              <a:rPr lang="en-US" sz="1800" dirty="0">
                <a:latin typeface="Courier New" pitchFamily="49" charset="0"/>
              </a:rPr>
              <a:t> </a:t>
            </a:r>
            <a:r>
              <a:rPr lang="en-US" sz="1800" dirty="0" err="1">
                <a:latin typeface="Courier New" pitchFamily="49" charset="0"/>
              </a:rPr>
              <a:t>first_element</a:t>
            </a:r>
            <a:r>
              <a:rPr lang="en-US" sz="1800" dirty="0">
                <a:latin typeface="Courier New" pitchFamily="49" charset="0"/>
              </a:rPr>
              <a:t> = 0;</a:t>
            </a:r>
          </a:p>
          <a:p>
            <a:pPr>
              <a:lnSpc>
                <a:spcPct val="80000"/>
              </a:lnSpc>
              <a:buFont typeface="Wingdings" pitchFamily="2" charset="2"/>
              <a:buNone/>
            </a:pPr>
            <a:r>
              <a:rPr lang="en-US" sz="1800" dirty="0">
                <a:latin typeface="Courier New" pitchFamily="49" charset="0"/>
              </a:rPr>
              <a:t>    </a:t>
            </a:r>
            <a:r>
              <a:rPr lang="en-US" sz="1800" dirty="0" err="1">
                <a:latin typeface="Courier New" pitchFamily="49" charset="0"/>
              </a:rPr>
              <a:t>int</a:t>
            </a:r>
            <a:r>
              <a:rPr lang="en-US" sz="1800" dirty="0">
                <a:latin typeface="Courier New" pitchFamily="49" charset="0"/>
              </a:rPr>
              <a:t> index;</a:t>
            </a:r>
          </a:p>
          <a:p>
            <a:pPr>
              <a:lnSpc>
                <a:spcPct val="80000"/>
              </a:lnSpc>
              <a:buFont typeface="Wingdings" pitchFamily="2" charset="2"/>
              <a:buNone/>
            </a:pPr>
            <a:endParaRPr lang="en-US" sz="1800" dirty="0">
              <a:latin typeface="Courier New" pitchFamily="49" charset="0"/>
            </a:endParaRPr>
          </a:p>
          <a:p>
            <a:pPr>
              <a:lnSpc>
                <a:spcPct val="80000"/>
              </a:lnSpc>
              <a:buFont typeface="Wingdings" pitchFamily="2" charset="2"/>
              <a:buNone/>
            </a:pPr>
            <a:r>
              <a:rPr lang="en-US" sz="1800" dirty="0">
                <a:latin typeface="Courier New" pitchFamily="49" charset="0"/>
              </a:rPr>
              <a:t>    </a:t>
            </a:r>
            <a:r>
              <a:rPr lang="en-US" sz="1800" dirty="0" err="1">
                <a:latin typeface="Courier New" pitchFamily="49" charset="0"/>
              </a:rPr>
              <a:t>printf</a:t>
            </a:r>
            <a:r>
              <a:rPr lang="en-US" sz="1800" dirty="0">
                <a:latin typeface="Courier New" pitchFamily="49" charset="0"/>
              </a:rPr>
              <a:t>("What are the %d elements ",</a:t>
            </a:r>
          </a:p>
          <a:p>
            <a:pPr>
              <a:lnSpc>
                <a:spcPct val="80000"/>
              </a:lnSpc>
              <a:buFont typeface="Wingdings" pitchFamily="2" charset="2"/>
              <a:buNone/>
            </a:pPr>
            <a:r>
              <a:rPr lang="en-US" sz="1800" dirty="0">
                <a:latin typeface="Courier New" pitchFamily="49" charset="0"/>
              </a:rPr>
              <a:t>        </a:t>
            </a:r>
            <a:r>
              <a:rPr lang="en-US" sz="1800" dirty="0" err="1">
                <a:latin typeface="Courier New" pitchFamily="49" charset="0"/>
              </a:rPr>
              <a:t>number_of_elements</a:t>
            </a:r>
            <a:r>
              <a:rPr lang="en-US" sz="1800" dirty="0">
                <a:latin typeface="Courier New" pitchFamily="49" charset="0"/>
              </a:rPr>
              <a:t>);</a:t>
            </a:r>
          </a:p>
          <a:p>
            <a:pPr>
              <a:lnSpc>
                <a:spcPct val="80000"/>
              </a:lnSpc>
              <a:buFont typeface="Wingdings" pitchFamily="2" charset="2"/>
              <a:buNone/>
            </a:pPr>
            <a:r>
              <a:rPr lang="en-US" sz="1800" dirty="0">
                <a:latin typeface="Courier New" pitchFamily="49" charset="0"/>
              </a:rPr>
              <a:t>    </a:t>
            </a:r>
            <a:r>
              <a:rPr lang="en-US" sz="1800" dirty="0" err="1">
                <a:latin typeface="Courier New" pitchFamily="49" charset="0"/>
              </a:rPr>
              <a:t>printf</a:t>
            </a:r>
            <a:r>
              <a:rPr lang="en-US" sz="1800" dirty="0">
                <a:latin typeface="Courier New" pitchFamily="49" charset="0"/>
              </a:rPr>
              <a:t>("of the array?\n");</a:t>
            </a:r>
          </a:p>
          <a:p>
            <a:pPr>
              <a:lnSpc>
                <a:spcPct val="80000"/>
              </a:lnSpc>
              <a:buFont typeface="Wingdings" pitchFamily="2" charset="2"/>
              <a:buNone/>
            </a:pPr>
            <a:r>
              <a:rPr lang="en-US" sz="1800" dirty="0">
                <a:latin typeface="Courier New" pitchFamily="49" charset="0"/>
              </a:rPr>
              <a:t>    for (index = </a:t>
            </a:r>
            <a:r>
              <a:rPr lang="en-US" sz="1800" dirty="0" err="1">
                <a:latin typeface="Courier New" pitchFamily="49" charset="0"/>
              </a:rPr>
              <a:t>first_element</a:t>
            </a:r>
            <a:r>
              <a:rPr lang="en-US" sz="1800" dirty="0">
                <a:latin typeface="Courier New" pitchFamily="49" charset="0"/>
              </a:rPr>
              <a:t>;</a:t>
            </a:r>
          </a:p>
          <a:p>
            <a:pPr>
              <a:lnSpc>
                <a:spcPct val="80000"/>
              </a:lnSpc>
              <a:buFont typeface="Wingdings" pitchFamily="2" charset="2"/>
              <a:buNone/>
            </a:pPr>
            <a:r>
              <a:rPr lang="en-US" sz="1800" dirty="0">
                <a:latin typeface="Courier New" pitchFamily="49" charset="0"/>
              </a:rPr>
              <a:t>         index &lt; </a:t>
            </a:r>
            <a:r>
              <a:rPr lang="en-US" sz="1800" dirty="0" err="1">
                <a:latin typeface="Courier New" pitchFamily="49" charset="0"/>
              </a:rPr>
              <a:t>number_of_elements</a:t>
            </a:r>
            <a:r>
              <a:rPr lang="en-US" sz="1800" dirty="0">
                <a:latin typeface="Courier New" pitchFamily="49" charset="0"/>
              </a:rPr>
              <a:t>; index++) { </a:t>
            </a:r>
          </a:p>
          <a:p>
            <a:pPr>
              <a:lnSpc>
                <a:spcPct val="80000"/>
              </a:lnSpc>
              <a:buFont typeface="Wingdings" pitchFamily="2" charset="2"/>
              <a:buNone/>
            </a:pPr>
            <a:r>
              <a:rPr lang="en-US" sz="1800" dirty="0">
                <a:latin typeface="Courier New" pitchFamily="49" charset="0"/>
              </a:rPr>
              <a:t>        </a:t>
            </a:r>
            <a:r>
              <a:rPr lang="en-US" sz="1800" dirty="0" err="1">
                <a:latin typeface="Courier New" pitchFamily="49" charset="0"/>
              </a:rPr>
              <a:t>scanf</a:t>
            </a:r>
            <a:r>
              <a:rPr lang="en-US" sz="1800" dirty="0">
                <a:latin typeface="Courier New" pitchFamily="49" charset="0"/>
              </a:rPr>
              <a:t>("%f", &amp;</a:t>
            </a:r>
            <a:r>
              <a:rPr lang="en-US" sz="1800" dirty="0" err="1">
                <a:latin typeface="Courier New" pitchFamily="49" charset="0"/>
              </a:rPr>
              <a:t>element_value</a:t>
            </a:r>
            <a:r>
              <a:rPr lang="en-US" sz="1800" dirty="0">
                <a:latin typeface="Courier New" pitchFamily="49" charset="0"/>
              </a:rPr>
              <a:t>[index]);</a:t>
            </a:r>
          </a:p>
          <a:p>
            <a:pPr>
              <a:lnSpc>
                <a:spcPct val="80000"/>
              </a:lnSpc>
              <a:buFont typeface="Wingdings" pitchFamily="2" charset="2"/>
              <a:buNone/>
            </a:pPr>
            <a:r>
              <a:rPr lang="en-US" sz="1800" dirty="0">
                <a:latin typeface="Courier New" pitchFamily="49" charset="0"/>
              </a:rPr>
              <a:t>    } /* for index */</a:t>
            </a:r>
          </a:p>
          <a:p>
            <a:pPr>
              <a:lnSpc>
                <a:spcPct val="80000"/>
              </a:lnSpc>
              <a:buFont typeface="Wingdings" pitchFamily="2" charset="2"/>
              <a:buNone/>
            </a:pPr>
            <a:r>
              <a:rPr lang="en-US" sz="1800" dirty="0">
                <a:latin typeface="Courier New" pitchFamily="49" charset="0"/>
              </a:rPr>
              <a:t>    </a:t>
            </a:r>
            <a:r>
              <a:rPr lang="en-US" sz="1800" b="1" dirty="0">
                <a:latin typeface="Courier New" pitchFamily="49" charset="0"/>
              </a:rPr>
              <a:t>return ???;</a:t>
            </a:r>
          </a:p>
          <a:p>
            <a:pPr>
              <a:lnSpc>
                <a:spcPct val="80000"/>
              </a:lnSpc>
              <a:buFont typeface="Wingdings" pitchFamily="2" charset="2"/>
              <a:buNone/>
            </a:pPr>
            <a:r>
              <a:rPr lang="en-US" sz="1800" dirty="0">
                <a:latin typeface="Courier New" pitchFamily="49" charset="0"/>
              </a:rPr>
              <a:t>} /* </a:t>
            </a:r>
            <a:r>
              <a:rPr lang="en-US" sz="1800" dirty="0" err="1">
                <a:latin typeface="Courier New" pitchFamily="49" charset="0"/>
              </a:rPr>
              <a:t>input_elements</a:t>
            </a:r>
            <a:r>
              <a:rPr lang="en-US" sz="1800" dirty="0">
                <a:latin typeface="Courier New" pitchFamily="49" charset="0"/>
              </a:rPr>
              <a:t> */</a:t>
            </a:r>
          </a:p>
          <a:p>
            <a:pPr>
              <a:lnSpc>
                <a:spcPct val="80000"/>
              </a:lnSpc>
              <a:buFont typeface="Wingdings" pitchFamily="2" charset="2"/>
              <a:buNone/>
            </a:pPr>
            <a:endParaRPr lang="en-US" sz="1000" dirty="0">
              <a:latin typeface="Courier New" pitchFamily="49" charset="0"/>
            </a:endParaRPr>
          </a:p>
          <a:p>
            <a:pPr>
              <a:lnSpc>
                <a:spcPct val="80000"/>
              </a:lnSpc>
              <a:buFont typeface="Wingdings" pitchFamily="2" charset="2"/>
              <a:buNone/>
            </a:pPr>
            <a:r>
              <a:rPr lang="en-US" dirty="0"/>
              <a:t>What on earth</a:t>
            </a:r>
            <a:r>
              <a:rPr lang="en-US" b="1" dirty="0"/>
              <a:t> </a:t>
            </a:r>
            <a:r>
              <a:rPr lang="en-US" dirty="0"/>
              <a:t>are we going to return?</a:t>
            </a:r>
          </a:p>
        </p:txBody>
      </p:sp>
      <p:sp>
        <p:nvSpPr>
          <p:cNvPr id="929794" name="Rectangle 2"/>
          <p:cNvSpPr>
            <a:spLocks noGrp="1" noChangeArrowheads="1"/>
          </p:cNvSpPr>
          <p:nvPr>
            <p:ph type="title"/>
          </p:nvPr>
        </p:nvSpPr>
        <p:spPr/>
        <p:txBody>
          <a:bodyPr/>
          <a:lstStyle/>
          <a:p>
            <a:r>
              <a:rPr lang="en-US"/>
              <a:t>A Function That Doesn’t Return a Value #1</a:t>
            </a:r>
            <a:endParaRPr lang="en-US" b="0"/>
          </a:p>
        </p:txBody>
      </p:sp>
    </p:spTree>
    <p:custDataLst>
      <p:tags r:id="rId1"/>
    </p:custData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FE017163-3F11-46FB-A33A-E5D4B906CD29}" type="slidenum">
              <a:rPr lang="en-US"/>
              <a:pPr/>
              <a:t>22</a:t>
            </a:fld>
            <a:endParaRPr lang="en-US"/>
          </a:p>
        </p:txBody>
      </p:sp>
      <p:sp>
        <p:nvSpPr>
          <p:cNvPr id="4" name="Footer Placeholder 3"/>
          <p:cNvSpPr>
            <a:spLocks noGrp="1"/>
          </p:cNvSpPr>
          <p:nvPr>
            <p:ph type="ftr" sz="quarter" idx="10"/>
          </p:nvPr>
        </p:nvSpPr>
        <p:spPr/>
        <p:txBody>
          <a:bodyPr/>
          <a:lstStyle/>
          <a:p>
            <a:r>
              <a:rPr lang="en-US" dirty="0"/>
              <a:t>User Defined Functions Lesson 2</a:t>
            </a:r>
          </a:p>
          <a:p>
            <a:r>
              <a:rPr lang="en-US" sz="1200" dirty="0"/>
              <a:t>CS1313 Spring 2024</a:t>
            </a:r>
          </a:p>
        </p:txBody>
      </p:sp>
      <p:sp>
        <p:nvSpPr>
          <p:cNvPr id="930819" name="Rectangle 3"/>
          <p:cNvSpPr>
            <a:spLocks noGrp="1" noChangeArrowheads="1"/>
          </p:cNvSpPr>
          <p:nvPr>
            <p:ph type="body" idx="1"/>
          </p:nvPr>
        </p:nvSpPr>
        <p:spPr>
          <a:xfrm>
            <a:off x="381000" y="1371600"/>
            <a:ext cx="8402638" cy="4648200"/>
          </a:xfrm>
        </p:spPr>
        <p:txBody>
          <a:bodyPr/>
          <a:lstStyle/>
          <a:p>
            <a:pPr>
              <a:lnSpc>
                <a:spcPct val="90000"/>
              </a:lnSpc>
              <a:buFont typeface="Wingdings" pitchFamily="2" charset="2"/>
              <a:buNone/>
            </a:pPr>
            <a:r>
              <a:rPr lang="en-US" dirty="0"/>
              <a:t>What on earth</a:t>
            </a:r>
            <a:r>
              <a:rPr lang="en-US" b="1" dirty="0"/>
              <a:t> </a:t>
            </a:r>
            <a:r>
              <a:rPr lang="en-US" dirty="0"/>
              <a:t>are we going to return?</a:t>
            </a:r>
          </a:p>
          <a:p>
            <a:pPr>
              <a:lnSpc>
                <a:spcPct val="90000"/>
              </a:lnSpc>
              <a:buFont typeface="Wingdings" pitchFamily="2" charset="2"/>
              <a:buNone/>
            </a:pPr>
            <a:r>
              <a:rPr lang="en-US" dirty="0"/>
              <a:t>The best answer is, </a:t>
            </a:r>
            <a:r>
              <a:rPr lang="en-US" b="1" u="sng" dirty="0"/>
              <a:t>we’re not going to return anything</a:t>
            </a:r>
            <a:r>
              <a:rPr lang="en-US" dirty="0"/>
              <a:t>.</a:t>
            </a:r>
          </a:p>
          <a:p>
            <a:pPr>
              <a:lnSpc>
                <a:spcPct val="90000"/>
              </a:lnSpc>
              <a:buFont typeface="Wingdings" pitchFamily="2" charset="2"/>
              <a:buNone/>
            </a:pPr>
            <a:r>
              <a:rPr lang="en-US" dirty="0"/>
              <a:t>But if we’re not returning anything, then what </a:t>
            </a:r>
            <a:r>
              <a:rPr lang="en-US" b="1" u="sng" dirty="0"/>
              <a:t>return type</a:t>
            </a:r>
            <a:r>
              <a:rPr lang="en-US" dirty="0"/>
              <a:t>    should the function have?</a:t>
            </a:r>
          </a:p>
          <a:p>
            <a:pPr>
              <a:lnSpc>
                <a:spcPct val="90000"/>
              </a:lnSpc>
              <a:buFont typeface="Wingdings" pitchFamily="2" charset="2"/>
              <a:buNone/>
            </a:pPr>
            <a:r>
              <a:rPr lang="en-US" dirty="0"/>
              <a:t>In C, we have a special data type to use as the return type of           a function that doesn’t return anything:</a:t>
            </a:r>
            <a:r>
              <a:rPr lang="en-US" dirty="0">
                <a:latin typeface="Courier New" pitchFamily="49" charset="0"/>
                <a:cs typeface="Courier New" pitchFamily="49" charset="0"/>
              </a:rPr>
              <a:t> </a:t>
            </a:r>
            <a:r>
              <a:rPr lang="en-US" b="1" u="sng" dirty="0">
                <a:latin typeface="Courier New" pitchFamily="49" charset="0"/>
              </a:rPr>
              <a:t>void</a:t>
            </a:r>
            <a:r>
              <a:rPr lang="en-US" dirty="0"/>
              <a:t>.</a:t>
            </a:r>
          </a:p>
          <a:p>
            <a:pPr>
              <a:lnSpc>
                <a:spcPct val="90000"/>
              </a:lnSpc>
              <a:buFont typeface="Wingdings" pitchFamily="2" charset="2"/>
              <a:buNone/>
            </a:pPr>
            <a:r>
              <a:rPr lang="en-US" dirty="0"/>
              <a:t>Thus, a</a:t>
            </a:r>
            <a:r>
              <a:rPr lang="en-US" dirty="0">
                <a:latin typeface="Courier New" pitchFamily="49" charset="0"/>
                <a:cs typeface="Courier New" pitchFamily="49" charset="0"/>
              </a:rPr>
              <a:t> </a:t>
            </a:r>
            <a:r>
              <a:rPr lang="en-US" b="1" i="1" u="sng" dirty="0">
                <a:latin typeface="Courier New" pitchFamily="49" charset="0"/>
              </a:rPr>
              <a:t>void</a:t>
            </a:r>
            <a:r>
              <a:rPr lang="en-US" b="1" i="1" u="sng" dirty="0">
                <a:latin typeface="Courier New" pitchFamily="49" charset="0"/>
                <a:cs typeface="Courier New" pitchFamily="49" charset="0"/>
              </a:rPr>
              <a:t> </a:t>
            </a:r>
            <a:r>
              <a:rPr lang="en-US" b="1" i="1" u="sng" dirty="0"/>
              <a:t>function</a:t>
            </a:r>
            <a:r>
              <a:rPr lang="en-US" dirty="0"/>
              <a:t> is a function whose return type is  </a:t>
            </a:r>
            <a:r>
              <a:rPr lang="en-US" dirty="0">
                <a:latin typeface="Courier New" pitchFamily="49" charset="0"/>
              </a:rPr>
              <a:t>void</a:t>
            </a:r>
            <a:r>
              <a:rPr lang="en-US" dirty="0"/>
              <a:t>, and which therefore </a:t>
            </a:r>
            <a:r>
              <a:rPr lang="en-US" b="1" u="sng" dirty="0"/>
              <a:t>returns nothing at all</a:t>
            </a:r>
            <a:r>
              <a:rPr lang="en-US" dirty="0"/>
              <a:t>.</a:t>
            </a:r>
          </a:p>
        </p:txBody>
      </p:sp>
      <p:sp>
        <p:nvSpPr>
          <p:cNvPr id="930818" name="Rectangle 2"/>
          <p:cNvSpPr>
            <a:spLocks noGrp="1" noChangeArrowheads="1"/>
          </p:cNvSpPr>
          <p:nvPr>
            <p:ph type="title"/>
          </p:nvPr>
        </p:nvSpPr>
        <p:spPr/>
        <p:txBody>
          <a:bodyPr/>
          <a:lstStyle/>
          <a:p>
            <a:r>
              <a:rPr lang="en-US"/>
              <a:t>A Function That Doesn’t Return a Value #2</a:t>
            </a:r>
          </a:p>
        </p:txBody>
      </p:sp>
    </p:spTree>
    <p:custDataLst>
      <p:tags r:id="rId1"/>
    </p:custData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85870C06-CD0A-48D8-AA9B-D7E7AFC146EF}" type="slidenum">
              <a:rPr lang="en-US"/>
              <a:pPr/>
              <a:t>23</a:t>
            </a:fld>
            <a:endParaRPr lang="en-US"/>
          </a:p>
        </p:txBody>
      </p:sp>
      <p:sp>
        <p:nvSpPr>
          <p:cNvPr id="4" name="Footer Placeholder 3"/>
          <p:cNvSpPr>
            <a:spLocks noGrp="1"/>
          </p:cNvSpPr>
          <p:nvPr>
            <p:ph type="ftr" sz="quarter" idx="10"/>
          </p:nvPr>
        </p:nvSpPr>
        <p:spPr/>
        <p:txBody>
          <a:bodyPr/>
          <a:lstStyle/>
          <a:p>
            <a:r>
              <a:rPr lang="en-US" dirty="0"/>
              <a:t>User Defined Functions Lesson 2</a:t>
            </a:r>
          </a:p>
          <a:p>
            <a:r>
              <a:rPr lang="en-US" sz="1200" dirty="0"/>
              <a:t>CS1313 Spring 2024</a:t>
            </a:r>
          </a:p>
        </p:txBody>
      </p:sp>
      <p:sp>
        <p:nvSpPr>
          <p:cNvPr id="931843" name="Rectangle 3"/>
          <p:cNvSpPr>
            <a:spLocks noGrp="1" noChangeArrowheads="1"/>
          </p:cNvSpPr>
          <p:nvPr>
            <p:ph type="body" idx="1"/>
          </p:nvPr>
        </p:nvSpPr>
        <p:spPr/>
        <p:txBody>
          <a:bodyPr/>
          <a:lstStyle/>
          <a:p>
            <a:pPr>
              <a:lnSpc>
                <a:spcPct val="80000"/>
              </a:lnSpc>
              <a:buFont typeface="Wingdings" pitchFamily="2" charset="2"/>
              <a:buNone/>
            </a:pPr>
            <a:r>
              <a:rPr lang="en-US" dirty="0"/>
              <a:t>A </a:t>
            </a:r>
            <a:r>
              <a:rPr lang="en-US" b="1" i="1" u="sng" dirty="0">
                <a:latin typeface="Courier New" pitchFamily="49" charset="0"/>
              </a:rPr>
              <a:t>void </a:t>
            </a:r>
            <a:r>
              <a:rPr lang="en-US" b="1" i="1" u="sng" dirty="0"/>
              <a:t>function</a:t>
            </a:r>
            <a:r>
              <a:rPr lang="en-US" dirty="0"/>
              <a:t> is exactly like a typical function, except that its return type is </a:t>
            </a:r>
            <a:r>
              <a:rPr lang="en-US" dirty="0">
                <a:latin typeface="Courier New" pitchFamily="49" charset="0"/>
              </a:rPr>
              <a:t>void</a:t>
            </a:r>
            <a:r>
              <a:rPr lang="en-US" dirty="0"/>
              <a:t>, which means that it                   </a:t>
            </a:r>
            <a:r>
              <a:rPr lang="en-US" b="1" u="sng" dirty="0"/>
              <a:t>returns nothing at all</a:t>
            </a:r>
            <a:r>
              <a:rPr lang="en-US" dirty="0"/>
              <a:t>.</a:t>
            </a:r>
          </a:p>
          <a:p>
            <a:pPr>
              <a:lnSpc>
                <a:spcPct val="80000"/>
              </a:lnSpc>
              <a:buFont typeface="Wingdings" pitchFamily="2" charset="2"/>
              <a:buNone/>
            </a:pPr>
            <a:r>
              <a:rPr lang="en-US" sz="2000" dirty="0">
                <a:latin typeface="Courier New" pitchFamily="49" charset="0"/>
              </a:rPr>
              <a:t>void </a:t>
            </a:r>
            <a:r>
              <a:rPr lang="en-US" sz="2000" dirty="0" err="1">
                <a:latin typeface="Courier New" pitchFamily="49" charset="0"/>
              </a:rPr>
              <a:t>input_elements</a:t>
            </a:r>
            <a:r>
              <a:rPr lang="en-US" sz="2000" dirty="0">
                <a:latin typeface="Courier New" pitchFamily="49" charset="0"/>
              </a:rPr>
              <a:t> (float* </a:t>
            </a:r>
            <a:r>
              <a:rPr lang="en-US" sz="2000" dirty="0" err="1">
                <a:latin typeface="Courier New" pitchFamily="49" charset="0"/>
              </a:rPr>
              <a:t>element_value</a:t>
            </a:r>
            <a:r>
              <a:rPr lang="en-US" sz="2000" dirty="0">
                <a:latin typeface="Courier New" pitchFamily="49" charset="0"/>
              </a:rPr>
              <a:t>,</a:t>
            </a:r>
          </a:p>
          <a:p>
            <a:pPr>
              <a:lnSpc>
                <a:spcPct val="60000"/>
              </a:lnSpc>
              <a:buFont typeface="Wingdings" pitchFamily="2" charset="2"/>
              <a:buNone/>
            </a:pPr>
            <a:r>
              <a:rPr lang="en-US" sz="2000" dirty="0">
                <a:latin typeface="Courier New" pitchFamily="49" charset="0"/>
              </a:rPr>
              <a:t>                     </a:t>
            </a:r>
            <a:r>
              <a:rPr lang="en-US" sz="2000" dirty="0" err="1">
                <a:latin typeface="Courier New" pitchFamily="49" charset="0"/>
              </a:rPr>
              <a:t>int</a:t>
            </a:r>
            <a:r>
              <a:rPr lang="en-US" sz="2000" dirty="0">
                <a:latin typeface="Courier New" pitchFamily="49" charset="0"/>
              </a:rPr>
              <a:t> </a:t>
            </a:r>
            <a:r>
              <a:rPr lang="en-US" sz="2000" dirty="0" err="1">
                <a:latin typeface="Courier New" pitchFamily="49" charset="0"/>
              </a:rPr>
              <a:t>number_of_elements</a:t>
            </a:r>
            <a:r>
              <a:rPr lang="en-US" sz="2000" dirty="0">
                <a:latin typeface="Courier New" pitchFamily="49" charset="0"/>
              </a:rPr>
              <a:t>)</a:t>
            </a:r>
          </a:p>
          <a:p>
            <a:pPr>
              <a:lnSpc>
                <a:spcPct val="60000"/>
              </a:lnSpc>
              <a:buFont typeface="Wingdings" pitchFamily="2" charset="2"/>
              <a:buNone/>
            </a:pPr>
            <a:r>
              <a:rPr lang="en-US" sz="2000" dirty="0">
                <a:latin typeface="Courier New" pitchFamily="49" charset="0"/>
              </a:rPr>
              <a:t>{ /* </a:t>
            </a:r>
            <a:r>
              <a:rPr lang="en-US" sz="2000" dirty="0" err="1">
                <a:latin typeface="Courier New" pitchFamily="49" charset="0"/>
              </a:rPr>
              <a:t>input_elements</a:t>
            </a:r>
            <a:r>
              <a:rPr lang="en-US" sz="2000" dirty="0">
                <a:latin typeface="Courier New" pitchFamily="49" charset="0"/>
              </a:rPr>
              <a:t> */</a:t>
            </a:r>
          </a:p>
          <a:p>
            <a:pPr>
              <a:lnSpc>
                <a:spcPct val="60000"/>
              </a:lnSpc>
              <a:buFont typeface="Wingdings" pitchFamily="2" charset="2"/>
              <a:buNone/>
            </a:pPr>
            <a:r>
              <a:rPr lang="en-US" sz="2000" dirty="0">
                <a:latin typeface="Courier New" pitchFamily="49" charset="0"/>
              </a:rPr>
              <a:t>    const </a:t>
            </a:r>
            <a:r>
              <a:rPr lang="en-US" sz="2000" dirty="0" err="1">
                <a:latin typeface="Courier New" pitchFamily="49" charset="0"/>
              </a:rPr>
              <a:t>int</a:t>
            </a:r>
            <a:r>
              <a:rPr lang="en-US" sz="2000" dirty="0">
                <a:latin typeface="Courier New" pitchFamily="49" charset="0"/>
              </a:rPr>
              <a:t> </a:t>
            </a:r>
            <a:r>
              <a:rPr lang="en-US" sz="2000" dirty="0" err="1">
                <a:latin typeface="Courier New" pitchFamily="49" charset="0"/>
              </a:rPr>
              <a:t>first_element</a:t>
            </a:r>
            <a:r>
              <a:rPr lang="en-US" sz="2000" dirty="0">
                <a:latin typeface="Courier New" pitchFamily="49" charset="0"/>
              </a:rPr>
              <a:t> = 0;</a:t>
            </a:r>
          </a:p>
          <a:p>
            <a:pPr>
              <a:lnSpc>
                <a:spcPct val="60000"/>
              </a:lnSpc>
              <a:buFont typeface="Wingdings" pitchFamily="2" charset="2"/>
              <a:buNone/>
            </a:pPr>
            <a:r>
              <a:rPr lang="en-US" sz="2000" dirty="0">
                <a:latin typeface="Courier New" pitchFamily="49" charset="0"/>
              </a:rPr>
              <a:t>    </a:t>
            </a:r>
            <a:r>
              <a:rPr lang="en-US" sz="2000" dirty="0" err="1">
                <a:latin typeface="Courier New" pitchFamily="49" charset="0"/>
              </a:rPr>
              <a:t>int</a:t>
            </a:r>
            <a:r>
              <a:rPr lang="en-US" sz="2000" dirty="0">
                <a:latin typeface="Courier New" pitchFamily="49" charset="0"/>
              </a:rPr>
              <a:t> index;</a:t>
            </a:r>
          </a:p>
          <a:p>
            <a:pPr>
              <a:lnSpc>
                <a:spcPct val="30000"/>
              </a:lnSpc>
              <a:buFont typeface="Wingdings" pitchFamily="2" charset="2"/>
              <a:buNone/>
            </a:pPr>
            <a:endParaRPr lang="en-US" sz="2000" dirty="0">
              <a:latin typeface="Courier New" pitchFamily="49" charset="0"/>
            </a:endParaRPr>
          </a:p>
          <a:p>
            <a:pPr>
              <a:lnSpc>
                <a:spcPct val="60000"/>
              </a:lnSpc>
              <a:buFont typeface="Wingdings" pitchFamily="2" charset="2"/>
              <a:buNone/>
            </a:pPr>
            <a:r>
              <a:rPr lang="en-US" sz="2000" dirty="0">
                <a:latin typeface="Courier New" pitchFamily="49" charset="0"/>
              </a:rPr>
              <a:t>    </a:t>
            </a:r>
            <a:r>
              <a:rPr lang="en-US" sz="2000" dirty="0" err="1">
                <a:latin typeface="Courier New" pitchFamily="49" charset="0"/>
              </a:rPr>
              <a:t>printf</a:t>
            </a:r>
            <a:r>
              <a:rPr lang="en-US" sz="2000" dirty="0">
                <a:latin typeface="Courier New" pitchFamily="49" charset="0"/>
              </a:rPr>
              <a:t>("What are the %d elements ",</a:t>
            </a:r>
          </a:p>
          <a:p>
            <a:pPr>
              <a:lnSpc>
                <a:spcPct val="60000"/>
              </a:lnSpc>
              <a:buFont typeface="Wingdings" pitchFamily="2" charset="2"/>
              <a:buNone/>
            </a:pPr>
            <a:r>
              <a:rPr lang="en-US" sz="2000" dirty="0">
                <a:latin typeface="Courier New" pitchFamily="49" charset="0"/>
              </a:rPr>
              <a:t>        </a:t>
            </a:r>
            <a:r>
              <a:rPr lang="en-US" sz="2000" dirty="0" err="1">
                <a:latin typeface="Courier New" pitchFamily="49" charset="0"/>
              </a:rPr>
              <a:t>number_of_elements</a:t>
            </a:r>
            <a:r>
              <a:rPr lang="en-US" sz="2000" dirty="0">
                <a:latin typeface="Courier New" pitchFamily="49" charset="0"/>
              </a:rPr>
              <a:t>);</a:t>
            </a:r>
          </a:p>
          <a:p>
            <a:pPr>
              <a:lnSpc>
                <a:spcPct val="60000"/>
              </a:lnSpc>
              <a:buFont typeface="Wingdings" pitchFamily="2" charset="2"/>
              <a:buNone/>
            </a:pPr>
            <a:r>
              <a:rPr lang="en-US" sz="2000" dirty="0">
                <a:latin typeface="Courier New" pitchFamily="49" charset="0"/>
              </a:rPr>
              <a:t>    </a:t>
            </a:r>
            <a:r>
              <a:rPr lang="en-US" sz="2000" dirty="0" err="1">
                <a:latin typeface="Courier New" pitchFamily="49" charset="0"/>
              </a:rPr>
              <a:t>printf</a:t>
            </a:r>
            <a:r>
              <a:rPr lang="en-US" sz="2000" dirty="0">
                <a:latin typeface="Courier New" pitchFamily="49" charset="0"/>
              </a:rPr>
              <a:t>("of the array?\n");</a:t>
            </a:r>
          </a:p>
          <a:p>
            <a:pPr>
              <a:lnSpc>
                <a:spcPct val="60000"/>
              </a:lnSpc>
              <a:buFont typeface="Wingdings" pitchFamily="2" charset="2"/>
              <a:buNone/>
            </a:pPr>
            <a:r>
              <a:rPr lang="en-US" sz="2000" dirty="0">
                <a:latin typeface="Courier New" pitchFamily="49" charset="0"/>
              </a:rPr>
              <a:t>    for (index = </a:t>
            </a:r>
            <a:r>
              <a:rPr lang="en-US" sz="2000" dirty="0" err="1">
                <a:latin typeface="Courier New" pitchFamily="49" charset="0"/>
              </a:rPr>
              <a:t>first_element</a:t>
            </a:r>
            <a:r>
              <a:rPr lang="en-US" sz="2000" dirty="0">
                <a:latin typeface="Courier New" pitchFamily="49" charset="0"/>
              </a:rPr>
              <a:t>;</a:t>
            </a:r>
          </a:p>
          <a:p>
            <a:pPr>
              <a:lnSpc>
                <a:spcPct val="60000"/>
              </a:lnSpc>
              <a:buFont typeface="Wingdings" pitchFamily="2" charset="2"/>
              <a:buNone/>
            </a:pPr>
            <a:r>
              <a:rPr lang="en-US" sz="2000" dirty="0">
                <a:latin typeface="Courier New" pitchFamily="49" charset="0"/>
              </a:rPr>
              <a:t>         index &lt; </a:t>
            </a:r>
            <a:r>
              <a:rPr lang="en-US" sz="2000" dirty="0" err="1">
                <a:latin typeface="Courier New" pitchFamily="49" charset="0"/>
              </a:rPr>
              <a:t>number_of_elements</a:t>
            </a:r>
            <a:r>
              <a:rPr lang="en-US" sz="2000" dirty="0">
                <a:latin typeface="Courier New" pitchFamily="49" charset="0"/>
              </a:rPr>
              <a:t>; index++) {</a:t>
            </a:r>
          </a:p>
          <a:p>
            <a:pPr>
              <a:lnSpc>
                <a:spcPct val="60000"/>
              </a:lnSpc>
              <a:buFont typeface="Wingdings" pitchFamily="2" charset="2"/>
              <a:buNone/>
            </a:pPr>
            <a:r>
              <a:rPr lang="en-US" sz="2000" dirty="0">
                <a:latin typeface="Courier New" pitchFamily="49" charset="0"/>
              </a:rPr>
              <a:t>        </a:t>
            </a:r>
            <a:r>
              <a:rPr lang="en-US" sz="2000" dirty="0" err="1">
                <a:latin typeface="Courier New" pitchFamily="49" charset="0"/>
              </a:rPr>
              <a:t>scanf</a:t>
            </a:r>
            <a:r>
              <a:rPr lang="en-US" sz="2000" dirty="0">
                <a:latin typeface="Courier New" pitchFamily="49" charset="0"/>
              </a:rPr>
              <a:t>("%f", &amp;</a:t>
            </a:r>
            <a:r>
              <a:rPr lang="en-US" sz="2000" dirty="0" err="1">
                <a:latin typeface="Courier New" pitchFamily="49" charset="0"/>
              </a:rPr>
              <a:t>element_value</a:t>
            </a:r>
            <a:r>
              <a:rPr lang="en-US" sz="2000" dirty="0">
                <a:latin typeface="Courier New" pitchFamily="49" charset="0"/>
              </a:rPr>
              <a:t>[index]);</a:t>
            </a:r>
          </a:p>
          <a:p>
            <a:pPr>
              <a:lnSpc>
                <a:spcPct val="60000"/>
              </a:lnSpc>
              <a:buFont typeface="Wingdings" pitchFamily="2" charset="2"/>
              <a:buNone/>
            </a:pPr>
            <a:r>
              <a:rPr lang="en-US" sz="2000" dirty="0">
                <a:latin typeface="Courier New" pitchFamily="49" charset="0"/>
              </a:rPr>
              <a:t>    } /* for index */</a:t>
            </a:r>
          </a:p>
          <a:p>
            <a:pPr>
              <a:lnSpc>
                <a:spcPct val="60000"/>
              </a:lnSpc>
              <a:buFont typeface="Wingdings" pitchFamily="2" charset="2"/>
              <a:buNone/>
            </a:pPr>
            <a:r>
              <a:rPr lang="en-US" sz="2000" dirty="0">
                <a:latin typeface="Courier New" pitchFamily="49" charset="0"/>
              </a:rPr>
              <a:t>} /* </a:t>
            </a:r>
            <a:r>
              <a:rPr lang="en-US" sz="2000" dirty="0" err="1">
                <a:latin typeface="Courier New" pitchFamily="49" charset="0"/>
              </a:rPr>
              <a:t>input_elements</a:t>
            </a:r>
            <a:r>
              <a:rPr lang="en-US" sz="2000" dirty="0">
                <a:latin typeface="Courier New" pitchFamily="49" charset="0"/>
              </a:rPr>
              <a:t> */</a:t>
            </a:r>
          </a:p>
        </p:txBody>
      </p:sp>
      <p:sp>
        <p:nvSpPr>
          <p:cNvPr id="931842" name="Rectangle 2"/>
          <p:cNvSpPr>
            <a:spLocks noGrp="1" noChangeArrowheads="1"/>
          </p:cNvSpPr>
          <p:nvPr>
            <p:ph type="title"/>
          </p:nvPr>
        </p:nvSpPr>
        <p:spPr/>
        <p:txBody>
          <a:bodyPr/>
          <a:lstStyle/>
          <a:p>
            <a:r>
              <a:rPr lang="en-US">
                <a:latin typeface="Courier New" pitchFamily="49" charset="0"/>
              </a:rPr>
              <a:t>void </a:t>
            </a:r>
            <a:r>
              <a:rPr lang="en-US"/>
              <a:t>Functions #1</a:t>
            </a:r>
            <a:endParaRPr lang="en-US" b="0"/>
          </a:p>
        </p:txBody>
      </p:sp>
    </p:spTree>
    <p:custDataLst>
      <p:tags r:id="rId1"/>
    </p:custData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1EC1C259-64EF-4F17-A35D-D1EDEF7A4E2C}" type="slidenum">
              <a:rPr lang="en-US"/>
              <a:pPr/>
              <a:t>24</a:t>
            </a:fld>
            <a:endParaRPr lang="en-US"/>
          </a:p>
        </p:txBody>
      </p:sp>
      <p:sp>
        <p:nvSpPr>
          <p:cNvPr id="4" name="Footer Placeholder 3"/>
          <p:cNvSpPr>
            <a:spLocks noGrp="1"/>
          </p:cNvSpPr>
          <p:nvPr>
            <p:ph type="ftr" sz="quarter" idx="10"/>
          </p:nvPr>
        </p:nvSpPr>
        <p:spPr/>
        <p:txBody>
          <a:bodyPr/>
          <a:lstStyle/>
          <a:p>
            <a:r>
              <a:rPr lang="en-US" dirty="0"/>
              <a:t>User Defined Functions Lesson 2</a:t>
            </a:r>
          </a:p>
          <a:p>
            <a:r>
              <a:rPr lang="en-US" sz="1200" dirty="0"/>
              <a:t>CS1313 Spring 2024</a:t>
            </a:r>
          </a:p>
        </p:txBody>
      </p:sp>
      <p:sp>
        <p:nvSpPr>
          <p:cNvPr id="932867" name="Rectangle 3"/>
          <p:cNvSpPr>
            <a:spLocks noGrp="1" noChangeArrowheads="1"/>
          </p:cNvSpPr>
          <p:nvPr>
            <p:ph type="body" idx="1"/>
          </p:nvPr>
        </p:nvSpPr>
        <p:spPr>
          <a:xfrm>
            <a:off x="381000" y="1390936"/>
            <a:ext cx="8305800" cy="4648200"/>
          </a:xfrm>
        </p:spPr>
        <p:txBody>
          <a:bodyPr/>
          <a:lstStyle/>
          <a:p>
            <a:pPr>
              <a:buFont typeface="Wingdings" pitchFamily="2" charset="2"/>
              <a:buNone/>
            </a:pPr>
            <a:r>
              <a:rPr lang="en-US" dirty="0"/>
              <a:t>A</a:t>
            </a:r>
            <a:r>
              <a:rPr lang="en-US" dirty="0">
                <a:latin typeface="Courier New" pitchFamily="49" charset="0"/>
                <a:cs typeface="Courier New" pitchFamily="49" charset="0"/>
              </a:rPr>
              <a:t> </a:t>
            </a:r>
            <a:r>
              <a:rPr lang="en-US" b="1" u="sng" dirty="0">
                <a:latin typeface="Courier New" pitchFamily="49" charset="0"/>
              </a:rPr>
              <a:t>void</a:t>
            </a:r>
            <a:r>
              <a:rPr lang="en-US" b="1" u="sng" dirty="0"/>
              <a:t> function</a:t>
            </a:r>
            <a:r>
              <a:rPr lang="en-US" dirty="0"/>
              <a:t> is invoked simply by the name of the function and its arguments (for example, in the</a:t>
            </a:r>
            <a:r>
              <a:rPr lang="en-US" dirty="0">
                <a:latin typeface="Courier New" pitchFamily="49" charset="0"/>
                <a:cs typeface="Courier New" pitchFamily="49" charset="0"/>
              </a:rPr>
              <a:t> </a:t>
            </a:r>
            <a:r>
              <a:rPr lang="en-US" dirty="0">
                <a:latin typeface="Courier New" pitchFamily="49" charset="0"/>
              </a:rPr>
              <a:t>main</a:t>
            </a:r>
            <a:r>
              <a:rPr lang="en-US" dirty="0">
                <a:latin typeface="Courier New" pitchFamily="49" charset="0"/>
                <a:cs typeface="Courier New" pitchFamily="49" charset="0"/>
              </a:rPr>
              <a:t> </a:t>
            </a:r>
            <a:r>
              <a:rPr lang="en-US" dirty="0"/>
              <a:t>function):</a:t>
            </a:r>
          </a:p>
          <a:p>
            <a:pPr>
              <a:buFont typeface="Wingdings" pitchFamily="2" charset="2"/>
              <a:buNone/>
            </a:pPr>
            <a:r>
              <a:rPr lang="en-US" sz="1900" dirty="0">
                <a:latin typeface="Courier New" pitchFamily="49" charset="0"/>
              </a:rPr>
              <a:t>   </a:t>
            </a:r>
            <a:r>
              <a:rPr lang="en-US" sz="1900" dirty="0" err="1">
                <a:latin typeface="Courier New" pitchFamily="49" charset="0"/>
              </a:rPr>
              <a:t>input_elements</a:t>
            </a:r>
            <a:r>
              <a:rPr lang="en-US" sz="1900" dirty="0">
                <a:latin typeface="Courier New" pitchFamily="49" charset="0"/>
              </a:rPr>
              <a:t>(</a:t>
            </a:r>
            <a:r>
              <a:rPr lang="en-US" sz="1900" dirty="0" err="1">
                <a:latin typeface="Courier New" pitchFamily="49" charset="0"/>
              </a:rPr>
              <a:t>element_value</a:t>
            </a:r>
            <a:r>
              <a:rPr lang="en-US" sz="1900" dirty="0">
                <a:latin typeface="Courier New" pitchFamily="49" charset="0"/>
              </a:rPr>
              <a:t>, </a:t>
            </a:r>
            <a:r>
              <a:rPr lang="en-US" sz="1900" dirty="0" err="1">
                <a:latin typeface="Courier New" pitchFamily="49" charset="0"/>
              </a:rPr>
              <a:t>number_of_elements</a:t>
            </a:r>
            <a:r>
              <a:rPr lang="en-US" sz="1900" dirty="0">
                <a:latin typeface="Courier New" pitchFamily="49" charset="0"/>
              </a:rPr>
              <a:t>);</a:t>
            </a:r>
          </a:p>
          <a:p>
            <a:pPr>
              <a:buFont typeface="Wingdings" pitchFamily="2" charset="2"/>
              <a:buNone/>
            </a:pPr>
            <a:r>
              <a:rPr lang="en-US" dirty="0"/>
              <a:t>Notice that a</a:t>
            </a:r>
            <a:r>
              <a:rPr lang="en-US" dirty="0">
                <a:latin typeface="Courier New" pitchFamily="49" charset="0"/>
                <a:cs typeface="Courier New" pitchFamily="49" charset="0"/>
              </a:rPr>
              <a:t> </a:t>
            </a:r>
            <a:r>
              <a:rPr lang="en-US" dirty="0">
                <a:latin typeface="Courier New" pitchFamily="49" charset="0"/>
              </a:rPr>
              <a:t>void</a:t>
            </a:r>
            <a:r>
              <a:rPr lang="en-US" dirty="0">
                <a:latin typeface="Courier New" pitchFamily="49" charset="0"/>
                <a:cs typeface="Courier New" pitchFamily="49" charset="0"/>
              </a:rPr>
              <a:t> </a:t>
            </a:r>
            <a:r>
              <a:rPr lang="en-US" dirty="0"/>
              <a:t>function </a:t>
            </a:r>
            <a:r>
              <a:rPr lang="en-US" b="1" u="sng" dirty="0"/>
              <a:t>must</a:t>
            </a:r>
            <a:r>
              <a:rPr lang="en-US" dirty="0"/>
              <a:t> have side effects to be useful.</a:t>
            </a:r>
          </a:p>
        </p:txBody>
      </p:sp>
      <p:sp>
        <p:nvSpPr>
          <p:cNvPr id="932866" name="Rectangle 2"/>
          <p:cNvSpPr>
            <a:spLocks noGrp="1" noChangeArrowheads="1"/>
          </p:cNvSpPr>
          <p:nvPr>
            <p:ph type="title"/>
          </p:nvPr>
        </p:nvSpPr>
        <p:spPr/>
        <p:txBody>
          <a:bodyPr/>
          <a:lstStyle/>
          <a:p>
            <a:r>
              <a:rPr lang="en-US">
                <a:latin typeface="Courier New" pitchFamily="49" charset="0"/>
              </a:rPr>
              <a:t>void </a:t>
            </a:r>
            <a:r>
              <a:rPr lang="en-US"/>
              <a:t>Functions #2</a:t>
            </a:r>
          </a:p>
        </p:txBody>
      </p:sp>
    </p:spTree>
    <p:custDataLst>
      <p:tags r:id="rId1"/>
    </p:custData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FB53175F-43FC-4F38-9FB7-5C0F79BBF37E}" type="slidenum">
              <a:rPr lang="en-US"/>
              <a:pPr/>
              <a:t>25</a:t>
            </a:fld>
            <a:endParaRPr lang="en-US"/>
          </a:p>
        </p:txBody>
      </p:sp>
      <p:sp>
        <p:nvSpPr>
          <p:cNvPr id="4" name="Footer Placeholder 3"/>
          <p:cNvSpPr>
            <a:spLocks noGrp="1"/>
          </p:cNvSpPr>
          <p:nvPr>
            <p:ph type="ftr" sz="quarter" idx="10"/>
          </p:nvPr>
        </p:nvSpPr>
        <p:spPr/>
        <p:txBody>
          <a:bodyPr/>
          <a:lstStyle/>
          <a:p>
            <a:r>
              <a:rPr lang="en-US" dirty="0"/>
              <a:t>User Defined Functions Lesson 2</a:t>
            </a:r>
          </a:p>
          <a:p>
            <a:r>
              <a:rPr lang="en-US" sz="1200" dirty="0"/>
              <a:t>CS1313 Spring 2024</a:t>
            </a:r>
          </a:p>
        </p:txBody>
      </p:sp>
      <p:sp>
        <p:nvSpPr>
          <p:cNvPr id="933891" name="Rectangle 3"/>
          <p:cNvSpPr>
            <a:spLocks noGrp="1" noChangeArrowheads="1"/>
          </p:cNvSpPr>
          <p:nvPr>
            <p:ph type="body" idx="1"/>
          </p:nvPr>
        </p:nvSpPr>
        <p:spPr/>
        <p:txBody>
          <a:bodyPr/>
          <a:lstStyle/>
          <a:p>
            <a:pPr>
              <a:lnSpc>
                <a:spcPct val="80000"/>
              </a:lnSpc>
              <a:buFont typeface="Wingdings" pitchFamily="2" charset="2"/>
              <a:buNone/>
            </a:pPr>
            <a:r>
              <a:rPr lang="en-US" sz="1800" dirty="0">
                <a:latin typeface="Courier New" pitchFamily="49" charset="0"/>
              </a:rPr>
              <a:t>#include &lt;</a:t>
            </a:r>
            <a:r>
              <a:rPr lang="en-US" sz="1800" dirty="0" err="1">
                <a:latin typeface="Courier New" pitchFamily="49" charset="0"/>
              </a:rPr>
              <a:t>stdio.h</a:t>
            </a:r>
            <a:r>
              <a:rPr lang="en-US" sz="1800" dirty="0">
                <a:latin typeface="Courier New" pitchFamily="49" charset="0"/>
              </a:rPr>
              <a:t>&gt;</a:t>
            </a:r>
          </a:p>
          <a:p>
            <a:pPr>
              <a:lnSpc>
                <a:spcPct val="80000"/>
              </a:lnSpc>
              <a:buFont typeface="Wingdings" pitchFamily="2" charset="2"/>
              <a:buNone/>
            </a:pPr>
            <a:r>
              <a:rPr lang="en-US" sz="1800" dirty="0">
                <a:latin typeface="Courier New" pitchFamily="49" charset="0"/>
              </a:rPr>
              <a:t>#include &lt;</a:t>
            </a:r>
            <a:r>
              <a:rPr lang="en-US" sz="1800" dirty="0" err="1">
                <a:latin typeface="Courier New" pitchFamily="49" charset="0"/>
              </a:rPr>
              <a:t>stdlib.h</a:t>
            </a:r>
            <a:r>
              <a:rPr lang="en-US" sz="1800" dirty="0">
                <a:latin typeface="Courier New" pitchFamily="49" charset="0"/>
              </a:rPr>
              <a:t>&gt;</a:t>
            </a:r>
          </a:p>
          <a:p>
            <a:pPr>
              <a:lnSpc>
                <a:spcPct val="80000"/>
              </a:lnSpc>
              <a:buFont typeface="Wingdings" pitchFamily="2" charset="2"/>
              <a:buNone/>
            </a:pPr>
            <a:endParaRPr lang="en-US" sz="1800" dirty="0">
              <a:latin typeface="Courier New" pitchFamily="49" charset="0"/>
            </a:endParaRPr>
          </a:p>
          <a:p>
            <a:pPr>
              <a:lnSpc>
                <a:spcPct val="80000"/>
              </a:lnSpc>
              <a:buFont typeface="Wingdings" pitchFamily="2" charset="2"/>
              <a:buNone/>
            </a:pPr>
            <a:r>
              <a:rPr lang="en-US" sz="1800" dirty="0" err="1">
                <a:latin typeface="Courier New" pitchFamily="49" charset="0"/>
              </a:rPr>
              <a:t>int</a:t>
            </a:r>
            <a:r>
              <a:rPr lang="en-US" sz="1800" dirty="0">
                <a:latin typeface="Courier New" pitchFamily="49" charset="0"/>
              </a:rPr>
              <a:t> main ()</a:t>
            </a:r>
          </a:p>
          <a:p>
            <a:pPr>
              <a:lnSpc>
                <a:spcPct val="80000"/>
              </a:lnSpc>
              <a:buFont typeface="Wingdings" pitchFamily="2" charset="2"/>
              <a:buNone/>
            </a:pPr>
            <a:r>
              <a:rPr lang="en-US" sz="1800" dirty="0">
                <a:latin typeface="Courier New" pitchFamily="49" charset="0"/>
              </a:rPr>
              <a:t>{ /* main */</a:t>
            </a:r>
          </a:p>
          <a:p>
            <a:pPr>
              <a:lnSpc>
                <a:spcPct val="80000"/>
              </a:lnSpc>
              <a:buFont typeface="Wingdings" pitchFamily="2" charset="2"/>
              <a:buNone/>
            </a:pPr>
            <a:r>
              <a:rPr lang="en-US" sz="1800" dirty="0">
                <a:latin typeface="Courier New" pitchFamily="49" charset="0"/>
              </a:rPr>
              <a:t>    const </a:t>
            </a:r>
            <a:r>
              <a:rPr lang="en-US" sz="1800" dirty="0" err="1">
                <a:latin typeface="Courier New" pitchFamily="49" charset="0"/>
              </a:rPr>
              <a:t>int</a:t>
            </a:r>
            <a:r>
              <a:rPr lang="en-US" sz="1800" dirty="0">
                <a:latin typeface="Courier New" pitchFamily="49" charset="0"/>
              </a:rPr>
              <a:t> </a:t>
            </a:r>
            <a:r>
              <a:rPr lang="en-US" sz="1800" dirty="0" err="1">
                <a:latin typeface="Courier New" pitchFamily="49" charset="0"/>
              </a:rPr>
              <a:t>first_element</a:t>
            </a:r>
            <a:r>
              <a:rPr lang="en-US" sz="1800" dirty="0">
                <a:latin typeface="Courier New" pitchFamily="49" charset="0"/>
              </a:rPr>
              <a:t>        =  0;</a:t>
            </a:r>
          </a:p>
          <a:p>
            <a:pPr>
              <a:lnSpc>
                <a:spcPct val="80000"/>
              </a:lnSpc>
              <a:buFont typeface="Wingdings" pitchFamily="2" charset="2"/>
              <a:buNone/>
            </a:pPr>
            <a:r>
              <a:rPr lang="en-US" sz="1800" dirty="0">
                <a:latin typeface="Courier New" pitchFamily="49" charset="0"/>
              </a:rPr>
              <a:t>    const </a:t>
            </a:r>
            <a:r>
              <a:rPr lang="en-US" sz="1800" dirty="0" err="1">
                <a:latin typeface="Courier New" pitchFamily="49" charset="0"/>
              </a:rPr>
              <a:t>int</a:t>
            </a:r>
            <a:r>
              <a:rPr lang="en-US" sz="1800" dirty="0">
                <a:latin typeface="Courier New" pitchFamily="49" charset="0"/>
              </a:rPr>
              <a:t> </a:t>
            </a:r>
            <a:r>
              <a:rPr lang="en-US" sz="1800" dirty="0" err="1">
                <a:latin typeface="Courier New" pitchFamily="49" charset="0"/>
              </a:rPr>
              <a:t>program_failure_code</a:t>
            </a:r>
            <a:r>
              <a:rPr lang="en-US" sz="1800" dirty="0">
                <a:latin typeface="Courier New" pitchFamily="49" charset="0"/>
              </a:rPr>
              <a:t> = -1;</a:t>
            </a:r>
          </a:p>
          <a:p>
            <a:pPr>
              <a:lnSpc>
                <a:spcPct val="80000"/>
              </a:lnSpc>
              <a:buFont typeface="Wingdings" pitchFamily="2" charset="2"/>
              <a:buNone/>
            </a:pPr>
            <a:r>
              <a:rPr lang="en-US" sz="1800" dirty="0">
                <a:latin typeface="Courier New" pitchFamily="49" charset="0"/>
              </a:rPr>
              <a:t>    const </a:t>
            </a:r>
            <a:r>
              <a:rPr lang="en-US" sz="1800" dirty="0" err="1">
                <a:latin typeface="Courier New" pitchFamily="49" charset="0"/>
              </a:rPr>
              <a:t>int</a:t>
            </a:r>
            <a:r>
              <a:rPr lang="en-US" sz="1800" dirty="0">
                <a:latin typeface="Courier New" pitchFamily="49" charset="0"/>
              </a:rPr>
              <a:t> </a:t>
            </a:r>
            <a:r>
              <a:rPr lang="en-US" sz="1800" dirty="0" err="1">
                <a:latin typeface="Courier New" pitchFamily="49" charset="0"/>
              </a:rPr>
              <a:t>program_success_code</a:t>
            </a:r>
            <a:r>
              <a:rPr lang="en-US" sz="1800" dirty="0">
                <a:latin typeface="Courier New" pitchFamily="49" charset="0"/>
              </a:rPr>
              <a:t> =  0;</a:t>
            </a:r>
          </a:p>
          <a:p>
            <a:pPr>
              <a:lnSpc>
                <a:spcPct val="80000"/>
              </a:lnSpc>
              <a:buFont typeface="Wingdings" pitchFamily="2" charset="2"/>
              <a:buNone/>
            </a:pPr>
            <a:r>
              <a:rPr lang="en-US" sz="1800" dirty="0">
                <a:latin typeface="Courier New" pitchFamily="49" charset="0"/>
              </a:rPr>
              <a:t>    float* </a:t>
            </a:r>
            <a:r>
              <a:rPr lang="en-US" sz="1800" dirty="0" err="1">
                <a:latin typeface="Courier New" pitchFamily="49" charset="0"/>
              </a:rPr>
              <a:t>element_value</a:t>
            </a:r>
            <a:r>
              <a:rPr lang="en-US" sz="1800" dirty="0">
                <a:latin typeface="Courier New" pitchFamily="49" charset="0"/>
              </a:rPr>
              <a:t> = (float*)NULL;</a:t>
            </a:r>
          </a:p>
          <a:p>
            <a:pPr>
              <a:lnSpc>
                <a:spcPct val="80000"/>
              </a:lnSpc>
              <a:buFont typeface="Wingdings" pitchFamily="2" charset="2"/>
              <a:buNone/>
            </a:pPr>
            <a:r>
              <a:rPr lang="en-US" sz="1800" dirty="0">
                <a:latin typeface="Courier New" pitchFamily="49" charset="0"/>
              </a:rPr>
              <a:t>    </a:t>
            </a:r>
            <a:r>
              <a:rPr lang="en-US" sz="1800" dirty="0" err="1">
                <a:latin typeface="Courier New" pitchFamily="49" charset="0"/>
              </a:rPr>
              <a:t>int</a:t>
            </a:r>
            <a:r>
              <a:rPr lang="en-US" sz="1800" dirty="0">
                <a:latin typeface="Courier New" pitchFamily="49" charset="0"/>
              </a:rPr>
              <a:t>    </a:t>
            </a:r>
            <a:r>
              <a:rPr lang="en-US" sz="1800" dirty="0" err="1">
                <a:latin typeface="Courier New" pitchFamily="49" charset="0"/>
              </a:rPr>
              <a:t>number_of_elements</a:t>
            </a:r>
            <a:r>
              <a:rPr lang="en-US" sz="1800" dirty="0">
                <a:latin typeface="Courier New" pitchFamily="49" charset="0"/>
              </a:rPr>
              <a:t>;</a:t>
            </a:r>
          </a:p>
          <a:p>
            <a:pPr>
              <a:lnSpc>
                <a:spcPct val="80000"/>
              </a:lnSpc>
              <a:buFont typeface="Wingdings" pitchFamily="2" charset="2"/>
              <a:buNone/>
            </a:pPr>
            <a:r>
              <a:rPr lang="en-US" sz="1800" dirty="0">
                <a:latin typeface="Courier New" pitchFamily="49" charset="0"/>
              </a:rPr>
              <a:t>    </a:t>
            </a:r>
            <a:r>
              <a:rPr lang="en-US" sz="1800" dirty="0" err="1">
                <a:latin typeface="Courier New" pitchFamily="49" charset="0"/>
              </a:rPr>
              <a:t>int</a:t>
            </a:r>
            <a:r>
              <a:rPr lang="en-US" sz="1800" dirty="0">
                <a:latin typeface="Courier New" pitchFamily="49" charset="0"/>
              </a:rPr>
              <a:t>    index;</a:t>
            </a:r>
          </a:p>
          <a:p>
            <a:pPr>
              <a:lnSpc>
                <a:spcPct val="80000"/>
              </a:lnSpc>
              <a:buFont typeface="Wingdings" pitchFamily="2" charset="2"/>
              <a:buNone/>
            </a:pPr>
            <a:r>
              <a:rPr lang="en-US" sz="1800" dirty="0">
                <a:latin typeface="Courier New" pitchFamily="49" charset="0"/>
              </a:rPr>
              <a:t>    </a:t>
            </a:r>
            <a:r>
              <a:rPr lang="en-US" sz="1800" dirty="0" err="1">
                <a:latin typeface="Courier New" pitchFamily="49" charset="0"/>
              </a:rPr>
              <a:t>int</a:t>
            </a:r>
            <a:r>
              <a:rPr lang="en-US" sz="1800" dirty="0">
                <a:latin typeface="Courier New" pitchFamily="49" charset="0"/>
              </a:rPr>
              <a:t>  </a:t>
            </a:r>
            <a:r>
              <a:rPr lang="en-US" sz="1800" dirty="0" err="1">
                <a:latin typeface="Courier New" pitchFamily="49" charset="0"/>
              </a:rPr>
              <a:t>input_number_of_elements</a:t>
            </a:r>
            <a:r>
              <a:rPr lang="en-US" sz="1800" dirty="0">
                <a:latin typeface="Courier New" pitchFamily="49" charset="0"/>
              </a:rPr>
              <a:t>();</a:t>
            </a:r>
          </a:p>
          <a:p>
            <a:pPr>
              <a:lnSpc>
                <a:spcPct val="80000"/>
              </a:lnSpc>
              <a:buFont typeface="Wingdings" pitchFamily="2" charset="2"/>
              <a:buNone/>
            </a:pPr>
            <a:r>
              <a:rPr lang="en-US" sz="1800" dirty="0">
                <a:latin typeface="Courier New" pitchFamily="49" charset="0"/>
              </a:rPr>
              <a:t>    void </a:t>
            </a:r>
            <a:r>
              <a:rPr lang="en-US" sz="1800" dirty="0" err="1">
                <a:latin typeface="Courier New" pitchFamily="49" charset="0"/>
              </a:rPr>
              <a:t>input_elements</a:t>
            </a:r>
            <a:r>
              <a:rPr lang="en-US" sz="1800" dirty="0">
                <a:latin typeface="Courier New" pitchFamily="49" charset="0"/>
              </a:rPr>
              <a:t>(float* </a:t>
            </a:r>
            <a:r>
              <a:rPr lang="en-US" sz="1800" dirty="0" err="1">
                <a:latin typeface="Courier New" pitchFamily="49" charset="0"/>
              </a:rPr>
              <a:t>element_value</a:t>
            </a:r>
            <a:r>
              <a:rPr lang="en-US" sz="1800" dirty="0">
                <a:latin typeface="Courier New" pitchFamily="49" charset="0"/>
              </a:rPr>
              <a:t>,</a:t>
            </a:r>
          </a:p>
          <a:p>
            <a:pPr>
              <a:lnSpc>
                <a:spcPct val="80000"/>
              </a:lnSpc>
              <a:buFont typeface="Wingdings" pitchFamily="2" charset="2"/>
              <a:buNone/>
            </a:pPr>
            <a:r>
              <a:rPr lang="en-US" sz="1800" dirty="0">
                <a:latin typeface="Courier New" pitchFamily="49" charset="0"/>
              </a:rPr>
              <a:t>                        </a:t>
            </a:r>
            <a:r>
              <a:rPr lang="en-US" sz="1800" dirty="0" err="1">
                <a:latin typeface="Courier New" pitchFamily="49" charset="0"/>
              </a:rPr>
              <a:t>int</a:t>
            </a:r>
            <a:r>
              <a:rPr lang="en-US" sz="1800" dirty="0">
                <a:latin typeface="Courier New" pitchFamily="49" charset="0"/>
              </a:rPr>
              <a:t> </a:t>
            </a:r>
            <a:r>
              <a:rPr lang="en-US" sz="1800" dirty="0" err="1">
                <a:latin typeface="Courier New" pitchFamily="49" charset="0"/>
              </a:rPr>
              <a:t>number_of_elements</a:t>
            </a:r>
            <a:r>
              <a:rPr lang="en-US" sz="1800" dirty="0">
                <a:latin typeface="Courier New" pitchFamily="49" charset="0"/>
              </a:rPr>
              <a:t>);</a:t>
            </a:r>
          </a:p>
        </p:txBody>
      </p:sp>
      <p:sp>
        <p:nvSpPr>
          <p:cNvPr id="933890" name="Rectangle 2"/>
          <p:cNvSpPr>
            <a:spLocks noGrp="1" noChangeArrowheads="1"/>
          </p:cNvSpPr>
          <p:nvPr>
            <p:ph type="title"/>
          </p:nvPr>
        </p:nvSpPr>
        <p:spPr/>
        <p:txBody>
          <a:bodyPr/>
          <a:lstStyle/>
          <a:p>
            <a:r>
              <a:rPr lang="en-US">
                <a:latin typeface="Courier New" pitchFamily="49" charset="0"/>
              </a:rPr>
              <a:t>void </a:t>
            </a:r>
            <a:r>
              <a:rPr lang="en-US"/>
              <a:t>Function Call Example #1</a:t>
            </a:r>
            <a:endParaRPr lang="en-US" b="0"/>
          </a:p>
        </p:txBody>
      </p:sp>
    </p:spTree>
    <p:custDataLst>
      <p:tags r:id="rId1"/>
    </p:custData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CE7B752A-D5A2-4A52-9650-B6E4F5359272}" type="slidenum">
              <a:rPr lang="en-US"/>
              <a:pPr/>
              <a:t>26</a:t>
            </a:fld>
            <a:endParaRPr lang="en-US"/>
          </a:p>
        </p:txBody>
      </p:sp>
      <p:sp>
        <p:nvSpPr>
          <p:cNvPr id="4" name="Footer Placeholder 3"/>
          <p:cNvSpPr>
            <a:spLocks noGrp="1"/>
          </p:cNvSpPr>
          <p:nvPr>
            <p:ph type="ftr" sz="quarter" idx="10"/>
          </p:nvPr>
        </p:nvSpPr>
        <p:spPr/>
        <p:txBody>
          <a:bodyPr/>
          <a:lstStyle/>
          <a:p>
            <a:r>
              <a:rPr lang="en-US" dirty="0"/>
              <a:t>User Defined Functions Lesson 2</a:t>
            </a:r>
          </a:p>
          <a:p>
            <a:r>
              <a:rPr lang="en-US" sz="1200" dirty="0"/>
              <a:t>CS1313 Spring 2024</a:t>
            </a:r>
          </a:p>
        </p:txBody>
      </p:sp>
      <p:sp>
        <p:nvSpPr>
          <p:cNvPr id="934915" name="Rectangle 3"/>
          <p:cNvSpPr>
            <a:spLocks noGrp="1" noChangeArrowheads="1"/>
          </p:cNvSpPr>
          <p:nvPr>
            <p:ph type="body" idx="1"/>
          </p:nvPr>
        </p:nvSpPr>
        <p:spPr/>
        <p:txBody>
          <a:bodyPr/>
          <a:lstStyle/>
          <a:p>
            <a:pPr>
              <a:lnSpc>
                <a:spcPct val="80000"/>
              </a:lnSpc>
              <a:buFont typeface="Wingdings" pitchFamily="2" charset="2"/>
              <a:buNone/>
            </a:pPr>
            <a:r>
              <a:rPr lang="en-US" sz="1800" dirty="0">
                <a:latin typeface="Courier New" pitchFamily="49" charset="0"/>
              </a:rPr>
              <a:t>    </a:t>
            </a:r>
            <a:r>
              <a:rPr lang="en-US" sz="1800" dirty="0" err="1">
                <a:latin typeface="Courier New" pitchFamily="49" charset="0"/>
              </a:rPr>
              <a:t>number_of_elements</a:t>
            </a:r>
            <a:r>
              <a:rPr lang="en-US" sz="1800" dirty="0">
                <a:latin typeface="Courier New" pitchFamily="49" charset="0"/>
              </a:rPr>
              <a:t> =</a:t>
            </a:r>
          </a:p>
          <a:p>
            <a:pPr>
              <a:lnSpc>
                <a:spcPct val="80000"/>
              </a:lnSpc>
              <a:buFont typeface="Wingdings" pitchFamily="2" charset="2"/>
              <a:buNone/>
            </a:pPr>
            <a:r>
              <a:rPr lang="en-US" sz="1800" dirty="0">
                <a:latin typeface="Courier New" pitchFamily="49" charset="0"/>
              </a:rPr>
              <a:t>        </a:t>
            </a:r>
            <a:r>
              <a:rPr lang="en-US" sz="1800" dirty="0" err="1">
                <a:latin typeface="Courier New" pitchFamily="49" charset="0"/>
              </a:rPr>
              <a:t>input_number_of_elements</a:t>
            </a:r>
            <a:r>
              <a:rPr lang="en-US" sz="1800" dirty="0">
                <a:latin typeface="Courier New" pitchFamily="49" charset="0"/>
              </a:rPr>
              <a:t>();</a:t>
            </a:r>
          </a:p>
          <a:p>
            <a:pPr>
              <a:lnSpc>
                <a:spcPct val="80000"/>
              </a:lnSpc>
              <a:buFont typeface="Wingdings" pitchFamily="2" charset="2"/>
              <a:buNone/>
            </a:pPr>
            <a:r>
              <a:rPr lang="en-US" sz="1800" dirty="0">
                <a:latin typeface="Courier New" pitchFamily="49" charset="0"/>
              </a:rPr>
              <a:t>    </a:t>
            </a:r>
            <a:r>
              <a:rPr lang="en-US" sz="1800" dirty="0" err="1">
                <a:latin typeface="Courier New" pitchFamily="49" charset="0"/>
              </a:rPr>
              <a:t>element_value</a:t>
            </a:r>
            <a:r>
              <a:rPr lang="en-US" sz="1800" dirty="0">
                <a:latin typeface="Courier New" pitchFamily="49" charset="0"/>
              </a:rPr>
              <a:t> =</a:t>
            </a:r>
          </a:p>
          <a:p>
            <a:pPr>
              <a:lnSpc>
                <a:spcPct val="80000"/>
              </a:lnSpc>
              <a:buFont typeface="Wingdings" pitchFamily="2" charset="2"/>
              <a:buNone/>
            </a:pPr>
            <a:r>
              <a:rPr lang="en-US" sz="1800" dirty="0">
                <a:latin typeface="Courier New" pitchFamily="49" charset="0"/>
              </a:rPr>
              <a:t>        (float*)</a:t>
            </a:r>
            <a:r>
              <a:rPr lang="en-US" sz="1800" dirty="0" err="1">
                <a:latin typeface="Courier New" pitchFamily="49" charset="0"/>
              </a:rPr>
              <a:t>malloc</a:t>
            </a:r>
            <a:r>
              <a:rPr lang="en-US" sz="1800" dirty="0">
                <a:latin typeface="Courier New" pitchFamily="49" charset="0"/>
              </a:rPr>
              <a:t>(</a:t>
            </a:r>
            <a:r>
              <a:rPr lang="en-US" sz="1800" dirty="0" err="1">
                <a:latin typeface="Courier New" pitchFamily="49" charset="0"/>
              </a:rPr>
              <a:t>sizeof</a:t>
            </a:r>
            <a:r>
              <a:rPr lang="en-US" sz="1800" dirty="0">
                <a:latin typeface="Courier New" pitchFamily="49" charset="0"/>
              </a:rPr>
              <a:t>(float) *</a:t>
            </a:r>
          </a:p>
          <a:p>
            <a:pPr>
              <a:lnSpc>
                <a:spcPct val="80000"/>
              </a:lnSpc>
              <a:buFont typeface="Wingdings" pitchFamily="2" charset="2"/>
              <a:buNone/>
            </a:pPr>
            <a:r>
              <a:rPr lang="en-US" sz="1800" dirty="0">
                <a:latin typeface="Courier New" pitchFamily="49" charset="0"/>
              </a:rPr>
              <a:t>                       </a:t>
            </a:r>
            <a:r>
              <a:rPr lang="en-US" sz="1800" dirty="0" err="1">
                <a:latin typeface="Courier New" pitchFamily="49" charset="0"/>
              </a:rPr>
              <a:t>number_of_elements</a:t>
            </a:r>
            <a:r>
              <a:rPr lang="en-US" sz="1800" dirty="0">
                <a:latin typeface="Courier New" pitchFamily="49" charset="0"/>
              </a:rPr>
              <a:t>);</a:t>
            </a:r>
          </a:p>
          <a:p>
            <a:pPr>
              <a:lnSpc>
                <a:spcPct val="80000"/>
              </a:lnSpc>
              <a:buFont typeface="Wingdings" pitchFamily="2" charset="2"/>
              <a:buNone/>
            </a:pPr>
            <a:r>
              <a:rPr lang="en-US" sz="1800" dirty="0">
                <a:latin typeface="Courier New" pitchFamily="49" charset="0"/>
              </a:rPr>
              <a:t>    if (</a:t>
            </a:r>
            <a:r>
              <a:rPr lang="en-US" sz="1800" dirty="0" err="1">
                <a:latin typeface="Courier New" pitchFamily="49" charset="0"/>
              </a:rPr>
              <a:t>element_value</a:t>
            </a:r>
            <a:r>
              <a:rPr lang="en-US" sz="1800" dirty="0">
                <a:latin typeface="Courier New" pitchFamily="49" charset="0"/>
              </a:rPr>
              <a:t> == (float*)NULL) {</a:t>
            </a:r>
          </a:p>
          <a:p>
            <a:pPr>
              <a:lnSpc>
                <a:spcPct val="80000"/>
              </a:lnSpc>
              <a:buFont typeface="Wingdings" pitchFamily="2" charset="2"/>
              <a:buNone/>
            </a:pPr>
            <a:r>
              <a:rPr lang="en-US" sz="1800" dirty="0">
                <a:latin typeface="Courier New" pitchFamily="49" charset="0"/>
              </a:rPr>
              <a:t>        </a:t>
            </a:r>
            <a:r>
              <a:rPr lang="en-US" sz="1800" dirty="0" err="1">
                <a:latin typeface="Courier New" pitchFamily="49" charset="0"/>
              </a:rPr>
              <a:t>printf</a:t>
            </a:r>
            <a:r>
              <a:rPr lang="en-US" sz="1800" dirty="0">
                <a:latin typeface="Courier New" pitchFamily="49" charset="0"/>
              </a:rPr>
              <a:t>("ERROR: couldn't allocate the array\n");</a:t>
            </a:r>
          </a:p>
          <a:p>
            <a:pPr>
              <a:lnSpc>
                <a:spcPct val="80000"/>
              </a:lnSpc>
              <a:buFont typeface="Wingdings" pitchFamily="2" charset="2"/>
              <a:buNone/>
            </a:pPr>
            <a:r>
              <a:rPr lang="en-US" sz="1800" dirty="0">
                <a:latin typeface="Courier New" pitchFamily="49" charset="0"/>
              </a:rPr>
              <a:t>        </a:t>
            </a:r>
            <a:r>
              <a:rPr lang="en-US" sz="1800" dirty="0" err="1">
                <a:latin typeface="Courier New" pitchFamily="49" charset="0"/>
              </a:rPr>
              <a:t>printf</a:t>
            </a:r>
            <a:r>
              <a:rPr lang="en-US" sz="1800" dirty="0">
                <a:latin typeface="Courier New" pitchFamily="49" charset="0"/>
              </a:rPr>
              <a:t>("  named </a:t>
            </a:r>
            <a:r>
              <a:rPr lang="en-US" sz="1800" dirty="0" err="1">
                <a:latin typeface="Courier New" pitchFamily="49" charset="0"/>
              </a:rPr>
              <a:t>element_value</a:t>
            </a:r>
            <a:r>
              <a:rPr lang="en-US" sz="1800" dirty="0">
                <a:latin typeface="Courier New" pitchFamily="49" charset="0"/>
              </a:rPr>
              <a:t> of ");</a:t>
            </a:r>
          </a:p>
          <a:p>
            <a:pPr>
              <a:lnSpc>
                <a:spcPct val="80000"/>
              </a:lnSpc>
              <a:buFont typeface="Wingdings" pitchFamily="2" charset="2"/>
              <a:buNone/>
            </a:pPr>
            <a:r>
              <a:rPr lang="en-US" sz="1800" dirty="0">
                <a:latin typeface="Courier New" pitchFamily="49" charset="0"/>
              </a:rPr>
              <a:t>        </a:t>
            </a:r>
            <a:r>
              <a:rPr lang="en-US" sz="1800" dirty="0" err="1">
                <a:latin typeface="Courier New" pitchFamily="49" charset="0"/>
              </a:rPr>
              <a:t>printf</a:t>
            </a:r>
            <a:r>
              <a:rPr lang="en-US" sz="1800" dirty="0">
                <a:latin typeface="Courier New" pitchFamily="49" charset="0"/>
              </a:rPr>
              <a:t>("%d elements.\n", </a:t>
            </a:r>
            <a:r>
              <a:rPr lang="en-US" sz="1800" dirty="0" err="1">
                <a:latin typeface="Courier New" pitchFamily="49" charset="0"/>
              </a:rPr>
              <a:t>number_of_elements</a:t>
            </a:r>
            <a:r>
              <a:rPr lang="en-US" sz="1800" dirty="0">
                <a:latin typeface="Courier New" pitchFamily="49" charset="0"/>
              </a:rPr>
              <a:t>);</a:t>
            </a:r>
          </a:p>
          <a:p>
            <a:pPr>
              <a:lnSpc>
                <a:spcPct val="80000"/>
              </a:lnSpc>
              <a:buFont typeface="Wingdings" pitchFamily="2" charset="2"/>
              <a:buNone/>
            </a:pPr>
            <a:r>
              <a:rPr lang="en-US" sz="1800" dirty="0">
                <a:latin typeface="Courier New" pitchFamily="49" charset="0"/>
              </a:rPr>
              <a:t>        exit(</a:t>
            </a:r>
            <a:r>
              <a:rPr lang="en-US" sz="1800" dirty="0" err="1">
                <a:latin typeface="Courier New" pitchFamily="49" charset="0"/>
              </a:rPr>
              <a:t>program_failure_code</a:t>
            </a:r>
            <a:r>
              <a:rPr lang="en-US" sz="1800" dirty="0">
                <a:latin typeface="Courier New" pitchFamily="49" charset="0"/>
              </a:rPr>
              <a:t>);</a:t>
            </a:r>
          </a:p>
          <a:p>
            <a:pPr>
              <a:lnSpc>
                <a:spcPct val="80000"/>
              </a:lnSpc>
              <a:buFont typeface="Wingdings" pitchFamily="2" charset="2"/>
              <a:buNone/>
            </a:pPr>
            <a:r>
              <a:rPr lang="en-US" sz="1800" dirty="0">
                <a:latin typeface="Courier New" pitchFamily="49" charset="0"/>
              </a:rPr>
              <a:t>    } /* if (</a:t>
            </a:r>
            <a:r>
              <a:rPr lang="en-US" sz="1800" dirty="0" err="1">
                <a:latin typeface="Courier New" pitchFamily="49" charset="0"/>
              </a:rPr>
              <a:t>element_value</a:t>
            </a:r>
            <a:r>
              <a:rPr lang="en-US" sz="1800" dirty="0">
                <a:latin typeface="Courier New" pitchFamily="49" charset="0"/>
              </a:rPr>
              <a:t> == (float*)NULL) */</a:t>
            </a:r>
          </a:p>
        </p:txBody>
      </p:sp>
      <p:sp>
        <p:nvSpPr>
          <p:cNvPr id="934914" name="Rectangle 2"/>
          <p:cNvSpPr>
            <a:spLocks noGrp="1" noChangeArrowheads="1"/>
          </p:cNvSpPr>
          <p:nvPr>
            <p:ph type="title"/>
          </p:nvPr>
        </p:nvSpPr>
        <p:spPr/>
        <p:txBody>
          <a:bodyPr/>
          <a:lstStyle/>
          <a:p>
            <a:r>
              <a:rPr lang="en-US">
                <a:latin typeface="Courier New" pitchFamily="49" charset="0"/>
              </a:rPr>
              <a:t>void </a:t>
            </a:r>
            <a:r>
              <a:rPr lang="en-US"/>
              <a:t>Function Call Example #2</a:t>
            </a:r>
          </a:p>
        </p:txBody>
      </p:sp>
    </p:spTree>
    <p:custDataLst>
      <p:tags r:id="rId1"/>
    </p:custData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7D57D156-83C9-4509-AB61-25D2B5CBFC51}" type="slidenum">
              <a:rPr lang="en-US"/>
              <a:pPr/>
              <a:t>27</a:t>
            </a:fld>
            <a:endParaRPr lang="en-US"/>
          </a:p>
        </p:txBody>
      </p:sp>
      <p:sp>
        <p:nvSpPr>
          <p:cNvPr id="4" name="Footer Placeholder 3"/>
          <p:cNvSpPr>
            <a:spLocks noGrp="1"/>
          </p:cNvSpPr>
          <p:nvPr>
            <p:ph type="ftr" sz="quarter" idx="10"/>
          </p:nvPr>
        </p:nvSpPr>
        <p:spPr/>
        <p:txBody>
          <a:bodyPr/>
          <a:lstStyle/>
          <a:p>
            <a:r>
              <a:rPr lang="en-US" dirty="0"/>
              <a:t>User Defined Functions Lesson 2</a:t>
            </a:r>
          </a:p>
          <a:p>
            <a:r>
              <a:rPr lang="en-US" sz="1200" dirty="0"/>
              <a:t>CS1313 Spring 2024</a:t>
            </a:r>
          </a:p>
        </p:txBody>
      </p:sp>
      <p:sp>
        <p:nvSpPr>
          <p:cNvPr id="936963" name="Rectangle 3"/>
          <p:cNvSpPr>
            <a:spLocks noGrp="1" noChangeArrowheads="1"/>
          </p:cNvSpPr>
          <p:nvPr>
            <p:ph type="body" idx="1"/>
          </p:nvPr>
        </p:nvSpPr>
        <p:spPr/>
        <p:txBody>
          <a:bodyPr/>
          <a:lstStyle/>
          <a:p>
            <a:pPr>
              <a:lnSpc>
                <a:spcPct val="90000"/>
              </a:lnSpc>
              <a:buFont typeface="Wingdings" pitchFamily="2" charset="2"/>
              <a:buNone/>
            </a:pPr>
            <a:r>
              <a:rPr lang="en-US" sz="1800" dirty="0">
                <a:latin typeface="Courier New" pitchFamily="49" charset="0"/>
              </a:rPr>
              <a:t>    </a:t>
            </a:r>
            <a:r>
              <a:rPr lang="en-US" sz="1800" dirty="0" err="1">
                <a:latin typeface="Courier New" pitchFamily="49" charset="0"/>
              </a:rPr>
              <a:t>input_elements</a:t>
            </a:r>
            <a:r>
              <a:rPr lang="en-US" sz="1800" dirty="0">
                <a:latin typeface="Courier New" pitchFamily="49" charset="0"/>
              </a:rPr>
              <a:t>(</a:t>
            </a:r>
            <a:r>
              <a:rPr lang="en-US" sz="1800" dirty="0" err="1">
                <a:latin typeface="Courier New" pitchFamily="49" charset="0"/>
              </a:rPr>
              <a:t>element_value</a:t>
            </a:r>
            <a:r>
              <a:rPr lang="en-US" sz="1800" dirty="0">
                <a:latin typeface="Courier New" pitchFamily="49" charset="0"/>
              </a:rPr>
              <a:t>, </a:t>
            </a:r>
            <a:r>
              <a:rPr lang="en-US" sz="1800" dirty="0" err="1">
                <a:latin typeface="Courier New" pitchFamily="49" charset="0"/>
              </a:rPr>
              <a:t>number_of_elements</a:t>
            </a:r>
            <a:r>
              <a:rPr lang="en-US" sz="1800" dirty="0">
                <a:latin typeface="Courier New" pitchFamily="49" charset="0"/>
              </a:rPr>
              <a:t>);</a:t>
            </a:r>
          </a:p>
          <a:p>
            <a:pPr>
              <a:lnSpc>
                <a:spcPct val="90000"/>
              </a:lnSpc>
              <a:buFont typeface="Wingdings" pitchFamily="2" charset="2"/>
              <a:buNone/>
            </a:pPr>
            <a:r>
              <a:rPr lang="en-US" sz="1800" dirty="0">
                <a:latin typeface="Courier New" pitchFamily="49" charset="0"/>
              </a:rPr>
              <a:t>    </a:t>
            </a:r>
            <a:r>
              <a:rPr lang="en-US" sz="1800" dirty="0" err="1">
                <a:latin typeface="Courier New" pitchFamily="49" charset="0"/>
              </a:rPr>
              <a:t>printf</a:t>
            </a:r>
            <a:r>
              <a:rPr lang="en-US" sz="1800" dirty="0">
                <a:latin typeface="Courier New" pitchFamily="49" charset="0"/>
              </a:rPr>
              <a:t>("The %d elements are:\n",</a:t>
            </a:r>
          </a:p>
          <a:p>
            <a:pPr>
              <a:lnSpc>
                <a:spcPct val="90000"/>
              </a:lnSpc>
              <a:buFont typeface="Wingdings" pitchFamily="2" charset="2"/>
              <a:buNone/>
            </a:pPr>
            <a:r>
              <a:rPr lang="en-US" sz="1800" dirty="0">
                <a:latin typeface="Courier New" pitchFamily="49" charset="0"/>
              </a:rPr>
              <a:t>        </a:t>
            </a:r>
            <a:r>
              <a:rPr lang="en-US" sz="1800" dirty="0" err="1">
                <a:latin typeface="Courier New" pitchFamily="49" charset="0"/>
              </a:rPr>
              <a:t>number_of_elements</a:t>
            </a:r>
            <a:r>
              <a:rPr lang="en-US" sz="1800" dirty="0">
                <a:latin typeface="Courier New" pitchFamily="49" charset="0"/>
              </a:rPr>
              <a:t>);</a:t>
            </a:r>
          </a:p>
          <a:p>
            <a:pPr>
              <a:lnSpc>
                <a:spcPct val="90000"/>
              </a:lnSpc>
              <a:buFont typeface="Wingdings" pitchFamily="2" charset="2"/>
              <a:buNone/>
            </a:pPr>
            <a:r>
              <a:rPr lang="en-US" sz="1800" dirty="0">
                <a:latin typeface="Courier New" pitchFamily="49" charset="0"/>
              </a:rPr>
              <a:t>    for (index = </a:t>
            </a:r>
            <a:r>
              <a:rPr lang="en-US" sz="1800" dirty="0" err="1">
                <a:latin typeface="Courier New" pitchFamily="49" charset="0"/>
              </a:rPr>
              <a:t>first_element</a:t>
            </a:r>
            <a:r>
              <a:rPr lang="en-US" sz="1800" dirty="0">
                <a:latin typeface="Courier New" pitchFamily="49" charset="0"/>
              </a:rPr>
              <a:t>;</a:t>
            </a:r>
          </a:p>
          <a:p>
            <a:pPr>
              <a:lnSpc>
                <a:spcPct val="90000"/>
              </a:lnSpc>
              <a:buFont typeface="Wingdings" pitchFamily="2" charset="2"/>
              <a:buNone/>
            </a:pPr>
            <a:r>
              <a:rPr lang="en-US" sz="1800" dirty="0">
                <a:latin typeface="Courier New" pitchFamily="49" charset="0"/>
              </a:rPr>
              <a:t>         index &lt; </a:t>
            </a:r>
            <a:r>
              <a:rPr lang="en-US" sz="1800" dirty="0" err="1">
                <a:latin typeface="Courier New" pitchFamily="49" charset="0"/>
              </a:rPr>
              <a:t>number_of_elements</a:t>
            </a:r>
            <a:r>
              <a:rPr lang="en-US" sz="1800" dirty="0">
                <a:latin typeface="Courier New" pitchFamily="49" charset="0"/>
              </a:rPr>
              <a:t>; index++) {</a:t>
            </a:r>
          </a:p>
          <a:p>
            <a:pPr>
              <a:lnSpc>
                <a:spcPct val="90000"/>
              </a:lnSpc>
              <a:buFont typeface="Wingdings" pitchFamily="2" charset="2"/>
              <a:buNone/>
            </a:pPr>
            <a:r>
              <a:rPr lang="en-US" sz="1800" dirty="0">
                <a:latin typeface="Courier New" pitchFamily="49" charset="0"/>
              </a:rPr>
              <a:t>        </a:t>
            </a:r>
            <a:r>
              <a:rPr lang="en-US" sz="1800" dirty="0" err="1">
                <a:latin typeface="Courier New" pitchFamily="49" charset="0"/>
              </a:rPr>
              <a:t>printf</a:t>
            </a:r>
            <a:r>
              <a:rPr lang="en-US" sz="1800" dirty="0">
                <a:latin typeface="Courier New" pitchFamily="49" charset="0"/>
              </a:rPr>
              <a:t>("%f ", </a:t>
            </a:r>
            <a:r>
              <a:rPr lang="en-US" sz="1800" dirty="0" err="1">
                <a:latin typeface="Courier New" pitchFamily="49" charset="0"/>
              </a:rPr>
              <a:t>element_value</a:t>
            </a:r>
            <a:r>
              <a:rPr lang="en-US" sz="1800" dirty="0">
                <a:latin typeface="Courier New" pitchFamily="49" charset="0"/>
              </a:rPr>
              <a:t>[index]);</a:t>
            </a:r>
          </a:p>
          <a:p>
            <a:pPr>
              <a:lnSpc>
                <a:spcPct val="90000"/>
              </a:lnSpc>
              <a:buFont typeface="Wingdings" pitchFamily="2" charset="2"/>
              <a:buNone/>
            </a:pPr>
            <a:r>
              <a:rPr lang="en-US" sz="1800" dirty="0">
                <a:latin typeface="Courier New" pitchFamily="49" charset="0"/>
              </a:rPr>
              <a:t>    } /* for index */</a:t>
            </a:r>
          </a:p>
          <a:p>
            <a:pPr>
              <a:lnSpc>
                <a:spcPct val="90000"/>
              </a:lnSpc>
              <a:buFont typeface="Wingdings" pitchFamily="2" charset="2"/>
              <a:buNone/>
            </a:pPr>
            <a:r>
              <a:rPr lang="en-US" sz="1800" dirty="0">
                <a:latin typeface="Courier New" pitchFamily="49" charset="0"/>
              </a:rPr>
              <a:t>    </a:t>
            </a:r>
            <a:r>
              <a:rPr lang="en-US" sz="1800" dirty="0" err="1">
                <a:latin typeface="Courier New" pitchFamily="49" charset="0"/>
              </a:rPr>
              <a:t>printf</a:t>
            </a:r>
            <a:r>
              <a:rPr lang="en-US" sz="1800" dirty="0">
                <a:latin typeface="Courier New" pitchFamily="49" charset="0"/>
              </a:rPr>
              <a:t>("\n");</a:t>
            </a:r>
          </a:p>
          <a:p>
            <a:pPr>
              <a:lnSpc>
                <a:spcPct val="90000"/>
              </a:lnSpc>
              <a:buFont typeface="Wingdings" pitchFamily="2" charset="2"/>
              <a:buNone/>
            </a:pPr>
            <a:r>
              <a:rPr lang="en-US" sz="1800" dirty="0">
                <a:latin typeface="Courier New" pitchFamily="49" charset="0"/>
              </a:rPr>
              <a:t>    free(</a:t>
            </a:r>
            <a:r>
              <a:rPr lang="en-US" sz="1800" dirty="0" err="1">
                <a:latin typeface="Courier New" pitchFamily="49" charset="0"/>
              </a:rPr>
              <a:t>element_value</a:t>
            </a:r>
            <a:r>
              <a:rPr lang="en-US" sz="1800" dirty="0">
                <a:latin typeface="Courier New" pitchFamily="49" charset="0"/>
              </a:rPr>
              <a:t>);</a:t>
            </a:r>
          </a:p>
          <a:p>
            <a:pPr>
              <a:lnSpc>
                <a:spcPct val="90000"/>
              </a:lnSpc>
              <a:buFont typeface="Wingdings" pitchFamily="2" charset="2"/>
              <a:buNone/>
            </a:pPr>
            <a:r>
              <a:rPr lang="en-US" sz="1800" dirty="0">
                <a:latin typeface="Courier New" pitchFamily="49" charset="0"/>
              </a:rPr>
              <a:t>    </a:t>
            </a:r>
            <a:r>
              <a:rPr lang="en-US" sz="1800" dirty="0" err="1">
                <a:latin typeface="Courier New" pitchFamily="49" charset="0"/>
              </a:rPr>
              <a:t>element_value</a:t>
            </a:r>
            <a:r>
              <a:rPr lang="en-US" sz="1800" dirty="0">
                <a:latin typeface="Courier New" pitchFamily="49" charset="0"/>
              </a:rPr>
              <a:t> = (float*)NULL;</a:t>
            </a:r>
          </a:p>
          <a:p>
            <a:pPr>
              <a:lnSpc>
                <a:spcPct val="90000"/>
              </a:lnSpc>
              <a:buFont typeface="Wingdings" pitchFamily="2" charset="2"/>
              <a:buNone/>
            </a:pPr>
            <a:r>
              <a:rPr lang="en-US" sz="1800" dirty="0">
                <a:latin typeface="Courier New" pitchFamily="49" charset="0"/>
              </a:rPr>
              <a:t>    return </a:t>
            </a:r>
            <a:r>
              <a:rPr lang="en-US" sz="1800" dirty="0" err="1">
                <a:latin typeface="Courier New" pitchFamily="49" charset="0"/>
              </a:rPr>
              <a:t>program_success_code</a:t>
            </a:r>
            <a:r>
              <a:rPr lang="en-US" sz="1800" dirty="0">
                <a:latin typeface="Courier New" pitchFamily="49" charset="0"/>
              </a:rPr>
              <a:t>;</a:t>
            </a:r>
          </a:p>
          <a:p>
            <a:pPr>
              <a:lnSpc>
                <a:spcPct val="90000"/>
              </a:lnSpc>
              <a:buFont typeface="Wingdings" pitchFamily="2" charset="2"/>
              <a:buNone/>
            </a:pPr>
            <a:r>
              <a:rPr lang="en-US" sz="1800" dirty="0">
                <a:latin typeface="Courier New" pitchFamily="49" charset="0"/>
              </a:rPr>
              <a:t>} /* main */</a:t>
            </a:r>
          </a:p>
        </p:txBody>
      </p:sp>
      <p:sp>
        <p:nvSpPr>
          <p:cNvPr id="936962" name="Rectangle 2"/>
          <p:cNvSpPr>
            <a:spLocks noGrp="1" noChangeArrowheads="1"/>
          </p:cNvSpPr>
          <p:nvPr>
            <p:ph type="title"/>
          </p:nvPr>
        </p:nvSpPr>
        <p:spPr/>
        <p:txBody>
          <a:bodyPr/>
          <a:lstStyle/>
          <a:p>
            <a:r>
              <a:rPr lang="en-US">
                <a:latin typeface="Courier New" pitchFamily="49" charset="0"/>
              </a:rPr>
              <a:t>void </a:t>
            </a:r>
            <a:r>
              <a:rPr lang="en-US"/>
              <a:t>Function Call Example #3</a:t>
            </a:r>
          </a:p>
        </p:txBody>
      </p:sp>
    </p:spTree>
    <p:custDataLst>
      <p:tags r:id="rId1"/>
    </p:custData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829470BC-DDC8-4275-BD63-FD578F02D4FF}" type="slidenum">
              <a:rPr lang="en-US"/>
              <a:pPr/>
              <a:t>28</a:t>
            </a:fld>
            <a:endParaRPr lang="en-US"/>
          </a:p>
        </p:txBody>
      </p:sp>
      <p:sp>
        <p:nvSpPr>
          <p:cNvPr id="4" name="Footer Placeholder 3"/>
          <p:cNvSpPr>
            <a:spLocks noGrp="1"/>
          </p:cNvSpPr>
          <p:nvPr>
            <p:ph type="ftr" sz="quarter" idx="10"/>
          </p:nvPr>
        </p:nvSpPr>
        <p:spPr/>
        <p:txBody>
          <a:bodyPr/>
          <a:lstStyle/>
          <a:p>
            <a:r>
              <a:rPr lang="en-US" dirty="0"/>
              <a:t>User Defined Functions Lesson 2</a:t>
            </a:r>
          </a:p>
          <a:p>
            <a:r>
              <a:rPr lang="en-US" sz="1200" dirty="0"/>
              <a:t>CS1313 Spring 2024</a:t>
            </a:r>
          </a:p>
        </p:txBody>
      </p:sp>
      <p:sp>
        <p:nvSpPr>
          <p:cNvPr id="937987" name="Rectangle 3"/>
          <p:cNvSpPr>
            <a:spLocks noGrp="1" noChangeArrowheads="1"/>
          </p:cNvSpPr>
          <p:nvPr>
            <p:ph type="body" idx="1"/>
          </p:nvPr>
        </p:nvSpPr>
        <p:spPr/>
        <p:txBody>
          <a:bodyPr/>
          <a:lstStyle/>
          <a:p>
            <a:pPr>
              <a:lnSpc>
                <a:spcPct val="80000"/>
              </a:lnSpc>
              <a:buFont typeface="Wingdings" pitchFamily="2" charset="2"/>
              <a:buNone/>
            </a:pPr>
            <a:r>
              <a:rPr lang="en-US" sz="1800" dirty="0">
                <a:latin typeface="Courier New" pitchFamily="49" charset="0"/>
              </a:rPr>
              <a:t>% </a:t>
            </a:r>
            <a:r>
              <a:rPr lang="en-US" sz="1800" b="1" dirty="0" err="1">
                <a:latin typeface="Courier New" pitchFamily="49" charset="0"/>
              </a:rPr>
              <a:t>gcc</a:t>
            </a:r>
            <a:r>
              <a:rPr lang="en-US" sz="1800" b="1" dirty="0">
                <a:latin typeface="Courier New" pitchFamily="49" charset="0"/>
              </a:rPr>
              <a:t> -o userarray2 userarray2.c </a:t>
            </a:r>
            <a:r>
              <a:rPr lang="en-US" sz="1800" b="1" dirty="0" err="1">
                <a:latin typeface="Courier New" pitchFamily="49" charset="0"/>
              </a:rPr>
              <a:t>inputnumelts.c</a:t>
            </a:r>
            <a:r>
              <a:rPr lang="en-US" sz="1800" b="1" dirty="0">
                <a:latin typeface="Courier New" pitchFamily="49" charset="0"/>
              </a:rPr>
              <a:t> \</a:t>
            </a:r>
          </a:p>
          <a:p>
            <a:pPr>
              <a:lnSpc>
                <a:spcPct val="80000"/>
              </a:lnSpc>
              <a:buFont typeface="Wingdings" pitchFamily="2" charset="2"/>
              <a:buNone/>
            </a:pPr>
            <a:r>
              <a:rPr lang="en-US" sz="1800" b="1" dirty="0">
                <a:latin typeface="Courier New" pitchFamily="49" charset="0"/>
              </a:rPr>
              <a:t>    </a:t>
            </a:r>
            <a:r>
              <a:rPr lang="en-US" sz="1800" b="1" dirty="0" err="1">
                <a:latin typeface="Courier New" pitchFamily="49" charset="0"/>
              </a:rPr>
              <a:t>inputarrayvoidfunc.c</a:t>
            </a:r>
            <a:endParaRPr lang="en-US" sz="1800" b="1" dirty="0">
              <a:latin typeface="Courier New" pitchFamily="49" charset="0"/>
            </a:endParaRPr>
          </a:p>
          <a:p>
            <a:pPr>
              <a:lnSpc>
                <a:spcPct val="80000"/>
              </a:lnSpc>
              <a:buFont typeface="Wingdings" pitchFamily="2" charset="2"/>
              <a:buNone/>
            </a:pPr>
            <a:r>
              <a:rPr lang="en-US" sz="1800" dirty="0">
                <a:latin typeface="Courier New" pitchFamily="49" charset="0"/>
              </a:rPr>
              <a:t>% </a:t>
            </a:r>
            <a:r>
              <a:rPr lang="en-US" sz="1800" b="1" dirty="0">
                <a:latin typeface="Courier New" pitchFamily="49" charset="0"/>
              </a:rPr>
              <a:t>userarray2</a:t>
            </a:r>
          </a:p>
          <a:p>
            <a:pPr>
              <a:lnSpc>
                <a:spcPct val="80000"/>
              </a:lnSpc>
              <a:buFont typeface="Wingdings" pitchFamily="2" charset="2"/>
              <a:buNone/>
            </a:pPr>
            <a:r>
              <a:rPr lang="en-US" sz="1800" dirty="0">
                <a:latin typeface="Courier New" pitchFamily="49" charset="0"/>
              </a:rPr>
              <a:t>How many elements would you like</a:t>
            </a:r>
          </a:p>
          <a:p>
            <a:pPr>
              <a:lnSpc>
                <a:spcPct val="80000"/>
              </a:lnSpc>
              <a:buFont typeface="Wingdings" pitchFamily="2" charset="2"/>
              <a:buNone/>
            </a:pPr>
            <a:r>
              <a:rPr lang="en-US" sz="1800" dirty="0">
                <a:latin typeface="Courier New" pitchFamily="49" charset="0"/>
              </a:rPr>
              <a:t>  the array to have (at least 1)?</a:t>
            </a:r>
          </a:p>
          <a:p>
            <a:pPr>
              <a:lnSpc>
                <a:spcPct val="80000"/>
              </a:lnSpc>
              <a:buFont typeface="Wingdings" pitchFamily="2" charset="2"/>
              <a:buNone/>
            </a:pPr>
            <a:r>
              <a:rPr lang="en-US" sz="1800" b="1" dirty="0">
                <a:latin typeface="Courier New" pitchFamily="49" charset="0"/>
              </a:rPr>
              <a:t>5</a:t>
            </a:r>
          </a:p>
          <a:p>
            <a:pPr>
              <a:lnSpc>
                <a:spcPct val="80000"/>
              </a:lnSpc>
              <a:buFont typeface="Wingdings" pitchFamily="2" charset="2"/>
              <a:buNone/>
            </a:pPr>
            <a:r>
              <a:rPr lang="en-US" sz="1800" dirty="0">
                <a:latin typeface="Courier New" pitchFamily="49" charset="0"/>
              </a:rPr>
              <a:t>What are the 5 elements of the array?</a:t>
            </a:r>
          </a:p>
          <a:p>
            <a:pPr>
              <a:lnSpc>
                <a:spcPct val="80000"/>
              </a:lnSpc>
              <a:buFont typeface="Wingdings" pitchFamily="2" charset="2"/>
              <a:buNone/>
            </a:pPr>
            <a:r>
              <a:rPr lang="en-US" sz="1800" b="1" dirty="0">
                <a:latin typeface="Courier New" pitchFamily="49" charset="0"/>
              </a:rPr>
              <a:t>1 8 25 27 32</a:t>
            </a:r>
          </a:p>
          <a:p>
            <a:pPr>
              <a:lnSpc>
                <a:spcPct val="80000"/>
              </a:lnSpc>
              <a:buFont typeface="Wingdings" pitchFamily="2" charset="2"/>
              <a:buNone/>
            </a:pPr>
            <a:r>
              <a:rPr lang="en-US" sz="1800" dirty="0">
                <a:latin typeface="Courier New" pitchFamily="49" charset="0"/>
              </a:rPr>
              <a:t>The 5 elements are:</a:t>
            </a:r>
          </a:p>
          <a:p>
            <a:pPr>
              <a:lnSpc>
                <a:spcPct val="80000"/>
              </a:lnSpc>
              <a:buFont typeface="Wingdings" pitchFamily="2" charset="2"/>
              <a:buNone/>
            </a:pPr>
            <a:r>
              <a:rPr lang="en-US" sz="1800" b="1" dirty="0">
                <a:latin typeface="Courier New" pitchFamily="49" charset="0"/>
              </a:rPr>
              <a:t>1.000000 8.000000 25.000000 27.000000 32.000000</a:t>
            </a:r>
          </a:p>
        </p:txBody>
      </p:sp>
      <p:sp>
        <p:nvSpPr>
          <p:cNvPr id="937986" name="Rectangle 2"/>
          <p:cNvSpPr>
            <a:spLocks noGrp="1" noChangeArrowheads="1"/>
          </p:cNvSpPr>
          <p:nvPr>
            <p:ph type="title"/>
          </p:nvPr>
        </p:nvSpPr>
        <p:spPr/>
        <p:txBody>
          <a:bodyPr/>
          <a:lstStyle/>
          <a:p>
            <a:r>
              <a:rPr lang="en-US">
                <a:latin typeface="Courier New" pitchFamily="49" charset="0"/>
              </a:rPr>
              <a:t>void </a:t>
            </a:r>
            <a:r>
              <a:rPr lang="en-US"/>
              <a:t>Function Call Example #4</a:t>
            </a:r>
          </a:p>
        </p:txBody>
      </p:sp>
    </p:spTree>
    <p:custDataLst>
      <p:tags r:id="rId1"/>
    </p:custData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8D3DED5A-8E3D-4EBC-8F29-599688F94FD5}" type="slidenum">
              <a:rPr lang="en-US"/>
              <a:pPr/>
              <a:t>29</a:t>
            </a:fld>
            <a:endParaRPr lang="en-US"/>
          </a:p>
        </p:txBody>
      </p:sp>
      <p:sp>
        <p:nvSpPr>
          <p:cNvPr id="4" name="Footer Placeholder 3"/>
          <p:cNvSpPr>
            <a:spLocks noGrp="1"/>
          </p:cNvSpPr>
          <p:nvPr>
            <p:ph type="ftr" sz="quarter" idx="10"/>
          </p:nvPr>
        </p:nvSpPr>
        <p:spPr/>
        <p:txBody>
          <a:bodyPr/>
          <a:lstStyle/>
          <a:p>
            <a:r>
              <a:rPr lang="en-US" dirty="0"/>
              <a:t>User Defined Functions Lesson 2</a:t>
            </a:r>
          </a:p>
          <a:p>
            <a:r>
              <a:rPr lang="en-US" sz="1200" dirty="0"/>
              <a:t>CS1313 Spring 2024</a:t>
            </a:r>
          </a:p>
        </p:txBody>
      </p:sp>
      <p:sp>
        <p:nvSpPr>
          <p:cNvPr id="935939" name="Rectangle 3"/>
          <p:cNvSpPr>
            <a:spLocks noGrp="1" noChangeArrowheads="1"/>
          </p:cNvSpPr>
          <p:nvPr>
            <p:ph type="body" idx="1"/>
          </p:nvPr>
        </p:nvSpPr>
        <p:spPr>
          <a:xfrm>
            <a:off x="457200" y="1377288"/>
            <a:ext cx="8229600" cy="4648200"/>
          </a:xfrm>
        </p:spPr>
        <p:txBody>
          <a:bodyPr/>
          <a:lstStyle/>
          <a:p>
            <a:pPr marL="457200" indent="-457200">
              <a:lnSpc>
                <a:spcPct val="90000"/>
              </a:lnSpc>
              <a:buClr>
                <a:schemeClr val="tx1"/>
              </a:buClr>
              <a:buSzTx/>
              <a:buFont typeface="Wingdings" pitchFamily="2" charset="2"/>
              <a:buAutoNum type="arabicPeriod"/>
            </a:pPr>
            <a:r>
              <a:rPr lang="en-US" b="1" u="sng" dirty="0"/>
              <a:t>Bug avoidance</a:t>
            </a:r>
            <a:r>
              <a:rPr lang="en-US" dirty="0"/>
              <a:t>: Since we don’t have to retype the function from scratch every time we use it, we aren’t constantly making new and exciting typos.</a:t>
            </a:r>
          </a:p>
          <a:p>
            <a:pPr marL="457200" indent="-457200">
              <a:lnSpc>
                <a:spcPct val="90000"/>
              </a:lnSpc>
              <a:buClr>
                <a:schemeClr val="tx1"/>
              </a:buClr>
              <a:buSzTx/>
              <a:buFont typeface="Wingdings" pitchFamily="2" charset="2"/>
              <a:buAutoNum type="arabicPeriod"/>
            </a:pPr>
            <a:r>
              <a:rPr lang="en-US" b="1" u="sng" dirty="0"/>
              <a:t>Implementation efficiency</a:t>
            </a:r>
            <a:r>
              <a:rPr lang="en-US" dirty="0"/>
              <a:t>: We aren’t wasting valuable programming time ($8 - $100s per programmer per hour) on writing commonly used functions from scratch.</a:t>
            </a:r>
          </a:p>
          <a:p>
            <a:pPr marL="457200" indent="-457200">
              <a:lnSpc>
                <a:spcPct val="90000"/>
              </a:lnSpc>
              <a:buClr>
                <a:schemeClr val="tx1"/>
              </a:buClr>
              <a:buSzTx/>
              <a:buFont typeface="Wingdings" pitchFamily="2" charset="2"/>
              <a:buAutoNum type="arabicPeriod"/>
            </a:pPr>
            <a:r>
              <a:rPr lang="en-US" b="1" u="sng" dirty="0"/>
              <a:t>Verification</a:t>
            </a:r>
            <a:r>
              <a:rPr lang="en-US" dirty="0"/>
              <a:t>: We can test a function under every conceivable case, so that we’re confident that it works, and then we don’t have to worry about whether the function has bugs when we use it in a new program.</a:t>
            </a:r>
          </a:p>
        </p:txBody>
      </p:sp>
      <p:sp>
        <p:nvSpPr>
          <p:cNvPr id="935938" name="Rectangle 2"/>
          <p:cNvSpPr>
            <a:spLocks noGrp="1" noChangeArrowheads="1"/>
          </p:cNvSpPr>
          <p:nvPr>
            <p:ph type="title"/>
          </p:nvPr>
        </p:nvSpPr>
        <p:spPr/>
        <p:txBody>
          <a:bodyPr/>
          <a:lstStyle/>
          <a:p>
            <a:r>
              <a:rPr lang="en-US"/>
              <a:t>Why Do We Like Code Reuse?</a:t>
            </a:r>
            <a:endParaRPr lang="en-US" b="0"/>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9A2CA0CC-0A5E-4BF0-91DE-7FC012991182}" type="slidenum">
              <a:rPr lang="en-US"/>
              <a:pPr/>
              <a:t>3</a:t>
            </a:fld>
            <a:endParaRPr lang="en-US"/>
          </a:p>
        </p:txBody>
      </p:sp>
      <p:sp>
        <p:nvSpPr>
          <p:cNvPr id="4" name="Footer Placeholder 3"/>
          <p:cNvSpPr>
            <a:spLocks noGrp="1"/>
          </p:cNvSpPr>
          <p:nvPr>
            <p:ph type="ftr" sz="quarter" idx="10"/>
          </p:nvPr>
        </p:nvSpPr>
        <p:spPr/>
        <p:txBody>
          <a:bodyPr/>
          <a:lstStyle/>
          <a:p>
            <a:r>
              <a:rPr lang="en-US" dirty="0"/>
              <a:t>User Defined Functions Lesson 2</a:t>
            </a:r>
          </a:p>
          <a:p>
            <a:r>
              <a:rPr lang="en-US" sz="1200" dirty="0"/>
              <a:t>CS1313 Spring 2024</a:t>
            </a:r>
          </a:p>
        </p:txBody>
      </p:sp>
      <p:sp>
        <p:nvSpPr>
          <p:cNvPr id="903171" name="Rectangle 3"/>
          <p:cNvSpPr>
            <a:spLocks noGrp="1" noChangeArrowheads="1"/>
          </p:cNvSpPr>
          <p:nvPr>
            <p:ph type="body" idx="1"/>
          </p:nvPr>
        </p:nvSpPr>
        <p:spPr>
          <a:xfrm>
            <a:off x="606424" y="1295400"/>
            <a:ext cx="8156575" cy="4648200"/>
          </a:xfrm>
        </p:spPr>
        <p:txBody>
          <a:bodyPr/>
          <a:lstStyle/>
          <a:p>
            <a:pPr>
              <a:lnSpc>
                <a:spcPct val="90000"/>
              </a:lnSpc>
              <a:buFont typeface="Wingdings" pitchFamily="2" charset="2"/>
              <a:buNone/>
            </a:pPr>
            <a:r>
              <a:rPr lang="en-US" sz="1700" dirty="0">
                <a:latin typeface="Courier New" pitchFamily="49" charset="0"/>
              </a:rPr>
              <a:t>float </a:t>
            </a:r>
            <a:r>
              <a:rPr lang="en-US" sz="1700" dirty="0" err="1">
                <a:latin typeface="Courier New" pitchFamily="49" charset="0"/>
              </a:rPr>
              <a:t>taxicab_norm</a:t>
            </a:r>
            <a:r>
              <a:rPr lang="en-US" sz="1700" dirty="0">
                <a:latin typeface="Courier New" pitchFamily="49" charset="0"/>
              </a:rPr>
              <a:t> (float* array, int </a:t>
            </a:r>
            <a:r>
              <a:rPr lang="en-US" sz="1700" dirty="0" err="1">
                <a:latin typeface="Courier New" pitchFamily="49" charset="0"/>
              </a:rPr>
              <a:t>number_of_elements</a:t>
            </a:r>
            <a:r>
              <a:rPr lang="en-US" sz="1700" dirty="0">
                <a:latin typeface="Courier New" pitchFamily="49" charset="0"/>
              </a:rPr>
              <a:t>)</a:t>
            </a:r>
          </a:p>
          <a:p>
            <a:pPr>
              <a:buNone/>
            </a:pPr>
            <a:r>
              <a:rPr lang="en-US" dirty="0"/>
              <a:t>When passing an array as a function argument –                      and therefore passing the length of the array as well –             it doesn’t matter what order the formal arguments appear in the function’s formal argument list.</a:t>
            </a:r>
          </a:p>
          <a:p>
            <a:pPr>
              <a:lnSpc>
                <a:spcPct val="90000"/>
              </a:lnSpc>
              <a:buFont typeface="Wingdings" pitchFamily="2" charset="2"/>
              <a:buNone/>
            </a:pPr>
            <a:r>
              <a:rPr lang="en-US" b="1" u="sng" dirty="0"/>
              <a:t>HOWEVER</a:t>
            </a:r>
            <a:r>
              <a:rPr lang="en-US" dirty="0"/>
              <a:t>,</a:t>
            </a:r>
            <a:r>
              <a:rPr lang="en-US" b="1" dirty="0"/>
              <a:t> </a:t>
            </a:r>
            <a:r>
              <a:rPr lang="en-US" dirty="0"/>
              <a:t>it matters very much that the order of                 the formal arguments in the function’s formal argument list    </a:t>
            </a:r>
            <a:r>
              <a:rPr lang="en-US" b="1" u="sng" dirty="0"/>
              <a:t>EXACTLY MATCH</a:t>
            </a:r>
            <a:r>
              <a:rPr lang="en-US" b="1" dirty="0"/>
              <a:t> </a:t>
            </a:r>
            <a:r>
              <a:rPr lang="en-US" dirty="0"/>
              <a:t>the order of                                           the actual arguments in  the function call.</a:t>
            </a:r>
          </a:p>
          <a:p>
            <a:pPr>
              <a:lnSpc>
                <a:spcPct val="90000"/>
              </a:lnSpc>
              <a:buFont typeface="Wingdings" pitchFamily="2" charset="2"/>
              <a:buNone/>
            </a:pPr>
            <a:r>
              <a:rPr lang="en-US" b="1" u="sng" dirty="0"/>
              <a:t>IMPORTANT NOTE</a:t>
            </a:r>
            <a:r>
              <a:rPr lang="en-US" dirty="0"/>
              <a:t>:</a:t>
            </a:r>
          </a:p>
          <a:p>
            <a:pPr>
              <a:lnSpc>
                <a:spcPct val="90000"/>
              </a:lnSpc>
              <a:buFont typeface="Wingdings" pitchFamily="2" charset="2"/>
              <a:buNone/>
            </a:pPr>
            <a:r>
              <a:rPr lang="en-US" dirty="0"/>
              <a:t>	The length argument </a:t>
            </a:r>
            <a:r>
              <a:rPr lang="en-US" b="1" u="sng" dirty="0"/>
              <a:t>MUST</a:t>
            </a:r>
            <a:r>
              <a:rPr lang="en-US" b="1" dirty="0"/>
              <a:t> </a:t>
            </a:r>
            <a:r>
              <a:rPr lang="en-US" dirty="0"/>
              <a:t>be an</a:t>
            </a:r>
            <a:r>
              <a:rPr lang="en-US" dirty="0">
                <a:latin typeface="Courier New" pitchFamily="49" charset="0"/>
                <a:cs typeface="Courier New" pitchFamily="49" charset="0"/>
              </a:rPr>
              <a:t> </a:t>
            </a:r>
            <a:r>
              <a:rPr lang="en-US" dirty="0">
                <a:latin typeface="Courier New" pitchFamily="49" charset="0"/>
              </a:rPr>
              <a:t>int</a:t>
            </a:r>
            <a:r>
              <a:rPr lang="en-US" dirty="0"/>
              <a:t>.</a:t>
            </a:r>
          </a:p>
        </p:txBody>
      </p:sp>
      <p:sp>
        <p:nvSpPr>
          <p:cNvPr id="903170" name="Rectangle 2"/>
          <p:cNvSpPr>
            <a:spLocks noGrp="1" noChangeArrowheads="1"/>
          </p:cNvSpPr>
          <p:nvPr>
            <p:ph type="title"/>
          </p:nvPr>
        </p:nvSpPr>
        <p:spPr/>
        <p:txBody>
          <a:bodyPr/>
          <a:lstStyle/>
          <a:p>
            <a:r>
              <a:rPr lang="en-US" dirty="0"/>
              <a:t>Argument Order When Passing Arrays #2</a:t>
            </a:r>
          </a:p>
        </p:txBody>
      </p:sp>
    </p:spTree>
    <p:custDataLst>
      <p:tags r:id="rId1"/>
    </p:custData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2E2D561D-85A9-4ACE-8C8D-334A6E68218D}" type="slidenum">
              <a:rPr lang="en-US"/>
              <a:pPr/>
              <a:t>30</a:t>
            </a:fld>
            <a:endParaRPr lang="en-US"/>
          </a:p>
        </p:txBody>
      </p:sp>
      <p:sp>
        <p:nvSpPr>
          <p:cNvPr id="4" name="Footer Placeholder 3"/>
          <p:cNvSpPr>
            <a:spLocks noGrp="1"/>
          </p:cNvSpPr>
          <p:nvPr>
            <p:ph type="ftr" sz="quarter" idx="10"/>
          </p:nvPr>
        </p:nvSpPr>
        <p:spPr/>
        <p:txBody>
          <a:bodyPr/>
          <a:lstStyle/>
          <a:p>
            <a:r>
              <a:rPr lang="en-US" dirty="0"/>
              <a:t>User Defined Functions Lesson 2</a:t>
            </a:r>
          </a:p>
          <a:p>
            <a:r>
              <a:rPr lang="en-US" sz="1200" dirty="0"/>
              <a:t>CS1313 Spring 2024</a:t>
            </a:r>
          </a:p>
        </p:txBody>
      </p:sp>
      <p:sp>
        <p:nvSpPr>
          <p:cNvPr id="939011" name="Rectangle 3"/>
          <p:cNvSpPr>
            <a:spLocks noGrp="1" noChangeArrowheads="1"/>
          </p:cNvSpPr>
          <p:nvPr>
            <p:ph type="body" idx="1"/>
          </p:nvPr>
        </p:nvSpPr>
        <p:spPr>
          <a:xfrm>
            <a:off x="381000" y="1255463"/>
            <a:ext cx="8402638" cy="4953000"/>
          </a:xfrm>
        </p:spPr>
        <p:txBody>
          <a:bodyPr/>
          <a:lstStyle/>
          <a:p>
            <a:pPr>
              <a:lnSpc>
                <a:spcPct val="90000"/>
              </a:lnSpc>
              <a:buFont typeface="Wingdings" pitchFamily="2" charset="2"/>
              <a:buNone/>
            </a:pPr>
            <a:r>
              <a:rPr lang="en-US" dirty="0"/>
              <a:t>1. </a:t>
            </a:r>
            <a:r>
              <a:rPr lang="en-US" b="1" u="sng" dirty="0"/>
              <a:t>Code Reuse</a:t>
            </a:r>
            <a:endParaRPr lang="en-US" dirty="0"/>
          </a:p>
          <a:p>
            <a:pPr>
              <a:lnSpc>
                <a:spcPct val="90000"/>
              </a:lnSpc>
              <a:buFont typeface="Wingdings" pitchFamily="2" charset="2"/>
              <a:buNone/>
            </a:pPr>
            <a:r>
              <a:rPr lang="en-US" dirty="0"/>
              <a:t>2. </a:t>
            </a:r>
            <a:r>
              <a:rPr lang="en-US" b="1" i="1" u="sng" dirty="0"/>
              <a:t>Encapsulation</a:t>
            </a:r>
            <a:r>
              <a:rPr lang="en-US" dirty="0"/>
              <a:t>: We can write a function that </a:t>
            </a:r>
            <a:r>
              <a:rPr lang="en-US" b="1" u="sng" dirty="0"/>
              <a:t>packages</a:t>
            </a:r>
            <a:r>
              <a:rPr lang="en-US" dirty="0"/>
              <a:t>             an important concept (for example, the cube root). That way,  we don’t have to litter our program with cube root calculations. So, someone reading our program will be able to tell immediately that, for example, a particular statement has a cube root in it, instead of constantly having to figure out what                      </a:t>
            </a:r>
            <a:r>
              <a:rPr lang="en-US" dirty="0">
                <a:latin typeface="Courier New" pitchFamily="49" charset="0"/>
              </a:rPr>
              <a:t> pow(x, 1.0/3.0) </a:t>
            </a:r>
            <a:r>
              <a:rPr lang="en-US" dirty="0"/>
              <a:t>means.</a:t>
            </a:r>
            <a:endParaRPr lang="en-US" dirty="0">
              <a:latin typeface="Courier New" pitchFamily="49" charset="0"/>
            </a:endParaRPr>
          </a:p>
          <a:p>
            <a:pPr>
              <a:lnSpc>
                <a:spcPct val="90000"/>
              </a:lnSpc>
              <a:buFont typeface="Wingdings" pitchFamily="2" charset="2"/>
              <a:buNone/>
            </a:pPr>
            <a:r>
              <a:rPr lang="en-US" dirty="0"/>
              <a:t>3. </a:t>
            </a:r>
            <a:r>
              <a:rPr lang="en-US" b="1" i="1" u="sng" dirty="0"/>
              <a:t>Modular Programming</a:t>
            </a:r>
            <a:r>
              <a:rPr lang="en-US" dirty="0"/>
              <a:t>: If we make a bunch of encapsulations, then we can have our</a:t>
            </a:r>
            <a:r>
              <a:rPr lang="en-US" dirty="0">
                <a:latin typeface="Courier New" panose="02070309020205020404" pitchFamily="49" charset="0"/>
                <a:cs typeface="Courier New" panose="02070309020205020404" pitchFamily="49" charset="0"/>
              </a:rPr>
              <a:t> main </a:t>
            </a:r>
            <a:r>
              <a:rPr lang="en-US" dirty="0"/>
              <a:t>function simply call a bunch of functions. That way, it’s easy for someone reading our code to tell what’s going on in the</a:t>
            </a:r>
            <a:r>
              <a:rPr lang="en-US" dirty="0">
                <a:latin typeface="Courier New" panose="02070309020205020404" pitchFamily="49" charset="0"/>
                <a:cs typeface="Courier New" panose="02070309020205020404" pitchFamily="49" charset="0"/>
              </a:rPr>
              <a:t> main </a:t>
            </a:r>
            <a:r>
              <a:rPr lang="en-US" dirty="0"/>
              <a:t>function, and then to look at             individual functions to see how they work.</a:t>
            </a:r>
          </a:p>
        </p:txBody>
      </p:sp>
      <p:sp>
        <p:nvSpPr>
          <p:cNvPr id="939010" name="Rectangle 2"/>
          <p:cNvSpPr>
            <a:spLocks noGrp="1" noChangeArrowheads="1"/>
          </p:cNvSpPr>
          <p:nvPr>
            <p:ph type="title"/>
          </p:nvPr>
        </p:nvSpPr>
        <p:spPr/>
        <p:txBody>
          <a:bodyPr/>
          <a:lstStyle/>
          <a:p>
            <a:r>
              <a:rPr lang="en-US"/>
              <a:t>Why Do We Like User-Defined Functions?</a:t>
            </a:r>
            <a:endParaRPr lang="en-US" b="0"/>
          </a:p>
        </p:txBody>
      </p:sp>
    </p:spTree>
    <p:custDataLst>
      <p:tags r:id="rId1"/>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FE07C81C-B300-4340-936E-10E87520666A}" type="slidenum">
              <a:rPr lang="en-US"/>
              <a:pPr/>
              <a:t>4</a:t>
            </a:fld>
            <a:endParaRPr lang="en-US"/>
          </a:p>
        </p:txBody>
      </p:sp>
      <p:sp>
        <p:nvSpPr>
          <p:cNvPr id="4" name="Footer Placeholder 3"/>
          <p:cNvSpPr>
            <a:spLocks noGrp="1"/>
          </p:cNvSpPr>
          <p:nvPr>
            <p:ph type="ftr" sz="quarter" idx="10"/>
          </p:nvPr>
        </p:nvSpPr>
        <p:spPr/>
        <p:txBody>
          <a:bodyPr/>
          <a:lstStyle/>
          <a:p>
            <a:r>
              <a:rPr lang="en-US" dirty="0"/>
              <a:t>User Defined Functions Lesson 2</a:t>
            </a:r>
          </a:p>
          <a:p>
            <a:r>
              <a:rPr lang="en-US" sz="1200" dirty="0"/>
              <a:t>CS1313 Spring 2024</a:t>
            </a:r>
          </a:p>
        </p:txBody>
      </p:sp>
      <p:sp>
        <p:nvSpPr>
          <p:cNvPr id="904195" name="Rectangle 3"/>
          <p:cNvSpPr>
            <a:spLocks noGrp="1" noChangeArrowheads="1"/>
          </p:cNvSpPr>
          <p:nvPr>
            <p:ph type="body" idx="1"/>
          </p:nvPr>
        </p:nvSpPr>
        <p:spPr>
          <a:xfrm>
            <a:off x="685800" y="1295400"/>
            <a:ext cx="7848600" cy="4800600"/>
          </a:xfrm>
        </p:spPr>
        <p:txBody>
          <a:bodyPr/>
          <a:lstStyle/>
          <a:p>
            <a:pPr>
              <a:lnSpc>
                <a:spcPct val="90000"/>
              </a:lnSpc>
              <a:buFont typeface="Wingdings" pitchFamily="2" charset="2"/>
              <a:buNone/>
            </a:pPr>
            <a:r>
              <a:rPr lang="en-US" dirty="0"/>
              <a:t>We like to make our programming experiences reasonably efficient.</a:t>
            </a:r>
          </a:p>
          <a:p>
            <a:pPr>
              <a:lnSpc>
                <a:spcPct val="90000"/>
              </a:lnSpc>
              <a:buFont typeface="Wingdings" pitchFamily="2" charset="2"/>
              <a:buNone/>
            </a:pPr>
            <a:r>
              <a:rPr lang="en-US" dirty="0"/>
              <a:t>Often, we find ourselves doing a particular task the same way in many different contexts.</a:t>
            </a:r>
          </a:p>
          <a:p>
            <a:pPr>
              <a:lnSpc>
                <a:spcPct val="90000"/>
              </a:lnSpc>
              <a:buFont typeface="Wingdings" pitchFamily="2" charset="2"/>
              <a:buNone/>
            </a:pPr>
            <a:r>
              <a:rPr lang="en-US" dirty="0"/>
              <a:t>It doesn’t make sense, from a software development point of view, to have to type in the same piece of source code   over and over and over.</a:t>
            </a:r>
          </a:p>
          <a:p>
            <a:pPr>
              <a:lnSpc>
                <a:spcPct val="90000"/>
              </a:lnSpc>
              <a:buFont typeface="Wingdings" pitchFamily="2" charset="2"/>
              <a:buNone/>
            </a:pPr>
            <a:r>
              <a:rPr lang="en-US" dirty="0"/>
              <a:t>So, in solving a new problem – that is, in writing                     a new program – we want to be able to </a:t>
            </a:r>
            <a:r>
              <a:rPr lang="en-US" b="1" u="sng" dirty="0"/>
              <a:t>reuse</a:t>
            </a:r>
            <a:r>
              <a:rPr lang="en-US" b="1" dirty="0"/>
              <a:t>                     </a:t>
            </a:r>
            <a:r>
              <a:rPr lang="en-US" dirty="0"/>
              <a:t>as much existing source code as we possibly can.</a:t>
            </a:r>
          </a:p>
          <a:p>
            <a:pPr>
              <a:lnSpc>
                <a:spcPct val="60000"/>
              </a:lnSpc>
              <a:buFont typeface="Wingdings" pitchFamily="2" charset="2"/>
              <a:buNone/>
            </a:pPr>
            <a:r>
              <a:rPr lang="en-US" dirty="0"/>
              <a:t>Not surprisingly, this is called </a:t>
            </a:r>
            <a:r>
              <a:rPr lang="en-US" b="1" i="1" u="sng" dirty="0"/>
              <a:t>code reuse</a:t>
            </a:r>
            <a:r>
              <a:rPr lang="en-US" dirty="0"/>
              <a:t>.</a:t>
            </a:r>
          </a:p>
        </p:txBody>
      </p:sp>
      <p:sp>
        <p:nvSpPr>
          <p:cNvPr id="904194" name="Rectangle 2"/>
          <p:cNvSpPr>
            <a:spLocks noGrp="1" noChangeArrowheads="1"/>
          </p:cNvSpPr>
          <p:nvPr>
            <p:ph type="title"/>
          </p:nvPr>
        </p:nvSpPr>
        <p:spPr/>
        <p:txBody>
          <a:bodyPr/>
          <a:lstStyle/>
          <a:p>
            <a:r>
              <a:rPr lang="en-US"/>
              <a:t>Code Reuse Is GOOD GOOD GOOD #1</a:t>
            </a:r>
            <a:endParaRPr lang="en-US" b="0"/>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23B9D7D4-FEC1-4AED-BC36-4C684B345604}" type="slidenum">
              <a:rPr lang="en-US"/>
              <a:pPr/>
              <a:t>5</a:t>
            </a:fld>
            <a:endParaRPr lang="en-US"/>
          </a:p>
        </p:txBody>
      </p:sp>
      <p:sp>
        <p:nvSpPr>
          <p:cNvPr id="4" name="Footer Placeholder 3"/>
          <p:cNvSpPr>
            <a:spLocks noGrp="1"/>
          </p:cNvSpPr>
          <p:nvPr>
            <p:ph type="ftr" sz="quarter" idx="10"/>
          </p:nvPr>
        </p:nvSpPr>
        <p:spPr/>
        <p:txBody>
          <a:bodyPr/>
          <a:lstStyle/>
          <a:p>
            <a:r>
              <a:rPr lang="en-US" dirty="0"/>
              <a:t>User Defined Functions Lesson 2</a:t>
            </a:r>
          </a:p>
          <a:p>
            <a:r>
              <a:rPr lang="en-US" sz="1200" dirty="0"/>
              <a:t>CS1313 Spring 2024</a:t>
            </a:r>
          </a:p>
        </p:txBody>
      </p:sp>
      <p:sp>
        <p:nvSpPr>
          <p:cNvPr id="905219" name="Rectangle 3"/>
          <p:cNvSpPr>
            <a:spLocks noGrp="1" noChangeArrowheads="1"/>
          </p:cNvSpPr>
          <p:nvPr>
            <p:ph type="body" idx="1"/>
          </p:nvPr>
        </p:nvSpPr>
        <p:spPr>
          <a:xfrm>
            <a:off x="381000" y="1371600"/>
            <a:ext cx="8382000" cy="4648200"/>
          </a:xfrm>
        </p:spPr>
        <p:txBody>
          <a:bodyPr/>
          <a:lstStyle/>
          <a:p>
            <a:pPr marL="533400" indent="-533400">
              <a:buFont typeface="Wingdings" pitchFamily="2" charset="2"/>
              <a:buNone/>
            </a:pPr>
            <a:r>
              <a:rPr lang="en-US" dirty="0"/>
              <a:t>Code reuse is </a:t>
            </a:r>
            <a:r>
              <a:rPr lang="en-US" b="1" dirty="0"/>
              <a:t>GOOD </a:t>
            </a:r>
            <a:r>
              <a:rPr lang="en-US" b="1" dirty="0" err="1"/>
              <a:t>GOOD</a:t>
            </a:r>
            <a:r>
              <a:rPr lang="en-US" b="1" dirty="0"/>
              <a:t> </a:t>
            </a:r>
            <a:r>
              <a:rPr lang="en-US" b="1" dirty="0" err="1"/>
              <a:t>GOOD</a:t>
            </a:r>
            <a:r>
              <a:rPr lang="en-US" dirty="0"/>
              <a:t>.</a:t>
            </a:r>
          </a:p>
          <a:p>
            <a:pPr marL="533400" indent="-533400">
              <a:buFont typeface="Wingdings" pitchFamily="2" charset="2"/>
              <a:buNone/>
            </a:pPr>
            <a:r>
              <a:rPr lang="en-US" dirty="0"/>
              <a:t>It makes us happy as programmers, because:</a:t>
            </a:r>
          </a:p>
          <a:p>
            <a:pPr marL="533400" indent="-533400">
              <a:buClr>
                <a:schemeClr val="tx1"/>
              </a:buClr>
              <a:buSzTx/>
              <a:buFont typeface="Wingdings" pitchFamily="2" charset="2"/>
              <a:buAutoNum type="arabicPeriod"/>
            </a:pPr>
            <a:r>
              <a:rPr lang="en-US" dirty="0"/>
              <a:t>We can get to the solution of a new problem much more quickly.</a:t>
            </a:r>
          </a:p>
          <a:p>
            <a:pPr marL="533400" indent="-533400">
              <a:buClr>
                <a:schemeClr val="tx1"/>
              </a:buClr>
              <a:buSzTx/>
              <a:buFont typeface="Wingdings" pitchFamily="2" charset="2"/>
              <a:buAutoNum type="arabicPeriod"/>
            </a:pPr>
            <a:r>
              <a:rPr lang="en-US" dirty="0"/>
              <a:t>We can thoroughly test and debug a piece of source code    that does a common, well-defined task, and then be confident that it will work well in a new context.</a:t>
            </a:r>
          </a:p>
        </p:txBody>
      </p:sp>
      <p:sp>
        <p:nvSpPr>
          <p:cNvPr id="905218" name="Rectangle 2"/>
          <p:cNvSpPr>
            <a:spLocks noGrp="1" noChangeArrowheads="1"/>
          </p:cNvSpPr>
          <p:nvPr>
            <p:ph type="title"/>
          </p:nvPr>
        </p:nvSpPr>
        <p:spPr/>
        <p:txBody>
          <a:bodyPr/>
          <a:lstStyle/>
          <a:p>
            <a:r>
              <a:rPr lang="en-US"/>
              <a:t>Code Reuse Is GOOD GOOD GOOD #2</a:t>
            </a:r>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1C2C94D0-CC47-42F6-A1A4-3BA8C3E60401}" type="slidenum">
              <a:rPr lang="en-US"/>
              <a:pPr/>
              <a:t>6</a:t>
            </a:fld>
            <a:endParaRPr lang="en-US"/>
          </a:p>
        </p:txBody>
      </p:sp>
      <p:sp>
        <p:nvSpPr>
          <p:cNvPr id="4" name="Footer Placeholder 3"/>
          <p:cNvSpPr>
            <a:spLocks noGrp="1"/>
          </p:cNvSpPr>
          <p:nvPr>
            <p:ph type="ftr" sz="quarter" idx="10"/>
          </p:nvPr>
        </p:nvSpPr>
        <p:spPr/>
        <p:txBody>
          <a:bodyPr/>
          <a:lstStyle/>
          <a:p>
            <a:r>
              <a:rPr lang="en-US" dirty="0"/>
              <a:t>User Defined Functions Lesson 2</a:t>
            </a:r>
          </a:p>
          <a:p>
            <a:r>
              <a:rPr lang="en-US" sz="1200" dirty="0"/>
              <a:t>CS1313 Spring 2024</a:t>
            </a:r>
          </a:p>
        </p:txBody>
      </p:sp>
      <p:sp>
        <p:nvSpPr>
          <p:cNvPr id="907267" name="Rectangle 3"/>
          <p:cNvSpPr>
            <a:spLocks noGrp="1" noChangeArrowheads="1"/>
          </p:cNvSpPr>
          <p:nvPr>
            <p:ph type="body" idx="1"/>
          </p:nvPr>
        </p:nvSpPr>
        <p:spPr>
          <a:xfrm>
            <a:off x="685800" y="1295400"/>
            <a:ext cx="7924800" cy="4800600"/>
          </a:xfrm>
        </p:spPr>
        <p:txBody>
          <a:bodyPr/>
          <a:lstStyle/>
          <a:p>
            <a:pPr>
              <a:lnSpc>
                <a:spcPct val="90000"/>
              </a:lnSpc>
              <a:buFont typeface="Wingdings" pitchFamily="2" charset="2"/>
              <a:buNone/>
            </a:pPr>
            <a:r>
              <a:rPr lang="en-US" dirty="0"/>
              <a:t>In our cube root examples, we’ve seen function calls that look like this:</a:t>
            </a:r>
          </a:p>
          <a:p>
            <a:pPr>
              <a:lnSpc>
                <a:spcPct val="80000"/>
              </a:lnSpc>
              <a:buFont typeface="Wingdings" pitchFamily="2" charset="2"/>
              <a:buNone/>
            </a:pPr>
            <a:r>
              <a:rPr lang="en-US" sz="2000" dirty="0">
                <a:latin typeface="Courier New" pitchFamily="49" charset="0"/>
              </a:rPr>
              <a:t>cube_root_value1 =</a:t>
            </a:r>
          </a:p>
          <a:p>
            <a:pPr>
              <a:lnSpc>
                <a:spcPct val="80000"/>
              </a:lnSpc>
              <a:buFont typeface="Wingdings" pitchFamily="2" charset="2"/>
              <a:buNone/>
            </a:pPr>
            <a:r>
              <a:rPr lang="en-US" sz="2000" dirty="0">
                <a:latin typeface="Courier New" pitchFamily="49" charset="0"/>
              </a:rPr>
              <a:t>    </a:t>
            </a:r>
            <a:r>
              <a:rPr lang="en-US" sz="2000" dirty="0" err="1">
                <a:latin typeface="Courier New" pitchFamily="49" charset="0"/>
              </a:rPr>
              <a:t>cube_root</a:t>
            </a:r>
            <a:r>
              <a:rPr lang="en-US" sz="2000" dirty="0">
                <a:latin typeface="Courier New" pitchFamily="49" charset="0"/>
              </a:rPr>
              <a:t>(input_value1);</a:t>
            </a:r>
          </a:p>
          <a:p>
            <a:pPr>
              <a:lnSpc>
                <a:spcPct val="70000"/>
              </a:lnSpc>
              <a:buFont typeface="Wingdings" pitchFamily="2" charset="2"/>
              <a:buNone/>
            </a:pPr>
            <a:r>
              <a:rPr lang="en-US" dirty="0"/>
              <a:t>We say that:</a:t>
            </a:r>
          </a:p>
          <a:p>
            <a:pPr>
              <a:lnSpc>
                <a:spcPct val="70000"/>
              </a:lnSpc>
            </a:pPr>
            <a:r>
              <a:rPr lang="en-US" dirty="0"/>
              <a:t>this assignment statement</a:t>
            </a:r>
          </a:p>
          <a:p>
            <a:pPr>
              <a:lnSpc>
                <a:spcPct val="80000"/>
              </a:lnSpc>
            </a:pPr>
            <a:r>
              <a:rPr lang="en-US" dirty="0"/>
              <a:t>calls the user-defined function</a:t>
            </a:r>
            <a:r>
              <a:rPr lang="en-US" dirty="0">
                <a:latin typeface="Courier New" pitchFamily="49" charset="0"/>
                <a:cs typeface="Courier New" pitchFamily="49" charset="0"/>
              </a:rPr>
              <a:t> </a:t>
            </a:r>
            <a:r>
              <a:rPr lang="en-US" dirty="0" err="1">
                <a:latin typeface="Courier New" pitchFamily="49" charset="0"/>
              </a:rPr>
              <a:t>cube_root</a:t>
            </a:r>
            <a:endParaRPr lang="en-US" dirty="0">
              <a:latin typeface="Courier New" pitchFamily="49" charset="0"/>
            </a:endParaRPr>
          </a:p>
          <a:p>
            <a:pPr>
              <a:lnSpc>
                <a:spcPct val="90000"/>
              </a:lnSpc>
            </a:pPr>
            <a:r>
              <a:rPr lang="en-US" dirty="0"/>
              <a:t>using as its </a:t>
            </a:r>
            <a:r>
              <a:rPr lang="en-US" b="1" i="1" u="sng" dirty="0"/>
              <a:t>actual argument</a:t>
            </a:r>
            <a:r>
              <a:rPr lang="en-US" i="1" dirty="0"/>
              <a:t> </a:t>
            </a:r>
            <a:r>
              <a:rPr lang="en-US" dirty="0"/>
              <a:t>the variable</a:t>
            </a:r>
            <a:r>
              <a:rPr lang="en-US" dirty="0">
                <a:latin typeface="Courier New" pitchFamily="49" charset="0"/>
                <a:cs typeface="Courier New" pitchFamily="49" charset="0"/>
              </a:rPr>
              <a:t> </a:t>
            </a:r>
            <a:r>
              <a:rPr lang="en-US" dirty="0">
                <a:latin typeface="Courier New" pitchFamily="49" charset="0"/>
              </a:rPr>
              <a:t>input_value1</a:t>
            </a:r>
          </a:p>
          <a:p>
            <a:pPr>
              <a:lnSpc>
                <a:spcPct val="90000"/>
              </a:lnSpc>
            </a:pPr>
            <a:r>
              <a:rPr lang="en-US" dirty="0"/>
              <a:t>which corresponds to the function definition’s </a:t>
            </a:r>
            <a:r>
              <a:rPr lang="en-US" b="1" i="1" u="sng" dirty="0"/>
              <a:t>formal argument</a:t>
            </a:r>
            <a:r>
              <a:rPr lang="en-US" i="1" dirty="0"/>
              <a:t> </a:t>
            </a:r>
            <a:r>
              <a:rPr lang="en-US" i="1" dirty="0">
                <a:latin typeface="Courier New" pitchFamily="49" charset="0"/>
                <a:cs typeface="Courier New" pitchFamily="49" charset="0"/>
              </a:rPr>
              <a:t> </a:t>
            </a:r>
            <a:r>
              <a:rPr lang="en-US" dirty="0">
                <a:latin typeface="Courier New" pitchFamily="49" charset="0"/>
              </a:rPr>
              <a:t>base</a:t>
            </a:r>
          </a:p>
          <a:p>
            <a:pPr>
              <a:lnSpc>
                <a:spcPct val="70000"/>
              </a:lnSpc>
            </a:pPr>
            <a:r>
              <a:rPr lang="en-US" dirty="0"/>
              <a:t>and returns the cube root of</a:t>
            </a:r>
          </a:p>
          <a:p>
            <a:pPr>
              <a:lnSpc>
                <a:spcPct val="80000"/>
              </a:lnSpc>
            </a:pPr>
            <a:r>
              <a:rPr lang="en-US" dirty="0"/>
              <a:t>the value stored in the variable</a:t>
            </a:r>
            <a:r>
              <a:rPr lang="en-US" dirty="0">
                <a:latin typeface="Courier New" pitchFamily="49" charset="0"/>
                <a:cs typeface="Courier New" pitchFamily="49" charset="0"/>
              </a:rPr>
              <a:t> </a:t>
            </a:r>
            <a:r>
              <a:rPr lang="en-US" dirty="0">
                <a:latin typeface="Courier New" pitchFamily="49" charset="0"/>
              </a:rPr>
              <a:t>input_value1</a:t>
            </a:r>
            <a:endParaRPr lang="en-US" dirty="0"/>
          </a:p>
          <a:p>
            <a:pPr>
              <a:lnSpc>
                <a:spcPct val="80000"/>
              </a:lnSpc>
            </a:pPr>
            <a:r>
              <a:rPr lang="en-US" dirty="0"/>
              <a:t>into the variable named</a:t>
            </a:r>
            <a:r>
              <a:rPr lang="en-US" dirty="0">
                <a:latin typeface="Courier New" panose="02070309020205020404" pitchFamily="49" charset="0"/>
                <a:cs typeface="Courier New" panose="02070309020205020404" pitchFamily="49" charset="0"/>
              </a:rPr>
              <a:t> </a:t>
            </a:r>
            <a:r>
              <a:rPr lang="en-US" dirty="0">
                <a:latin typeface="Courier New" pitchFamily="49" charset="0"/>
              </a:rPr>
              <a:t>cube_root_value1</a:t>
            </a:r>
            <a:r>
              <a:rPr lang="en-US" dirty="0">
                <a:latin typeface="Times New Roman" panose="02020603050405020304" pitchFamily="18" charset="0"/>
                <a:cs typeface="Times New Roman" panose="02020603050405020304" pitchFamily="18" charset="0"/>
              </a:rPr>
              <a:t>.</a:t>
            </a:r>
            <a:endParaRPr lang="en-US" dirty="0"/>
          </a:p>
        </p:txBody>
      </p:sp>
      <p:sp>
        <p:nvSpPr>
          <p:cNvPr id="907266" name="Rectangle 2"/>
          <p:cNvSpPr>
            <a:spLocks noGrp="1" noChangeArrowheads="1"/>
          </p:cNvSpPr>
          <p:nvPr>
            <p:ph type="title"/>
          </p:nvPr>
        </p:nvSpPr>
        <p:spPr/>
        <p:txBody>
          <a:bodyPr/>
          <a:lstStyle/>
          <a:p>
            <a:r>
              <a:rPr lang="en-US"/>
              <a:t>Actual vs. Formal Arguments #1</a:t>
            </a:r>
            <a:endParaRPr lang="en-US" b="0"/>
          </a:p>
        </p:txBody>
      </p:sp>
    </p:spTree>
    <p:custDataLst>
      <p:tags r:id="rId1"/>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186ED38A-ADBD-4460-9CDF-916BCA8C1F1E}" type="slidenum">
              <a:rPr lang="en-US"/>
              <a:pPr/>
              <a:t>7</a:t>
            </a:fld>
            <a:endParaRPr lang="en-US"/>
          </a:p>
        </p:txBody>
      </p:sp>
      <p:sp>
        <p:nvSpPr>
          <p:cNvPr id="4" name="Footer Placeholder 3"/>
          <p:cNvSpPr>
            <a:spLocks noGrp="1"/>
          </p:cNvSpPr>
          <p:nvPr>
            <p:ph type="ftr" sz="quarter" idx="10"/>
          </p:nvPr>
        </p:nvSpPr>
        <p:spPr/>
        <p:txBody>
          <a:bodyPr/>
          <a:lstStyle/>
          <a:p>
            <a:r>
              <a:rPr lang="en-US" dirty="0"/>
              <a:t>User Defined Functions Lesson 2</a:t>
            </a:r>
          </a:p>
          <a:p>
            <a:r>
              <a:rPr lang="en-US" sz="1200" dirty="0"/>
              <a:t>CS1313 Spring 2024</a:t>
            </a:r>
          </a:p>
        </p:txBody>
      </p:sp>
      <p:sp>
        <p:nvSpPr>
          <p:cNvPr id="908291" name="Rectangle 3"/>
          <p:cNvSpPr>
            <a:spLocks noGrp="1" noChangeArrowheads="1"/>
          </p:cNvSpPr>
          <p:nvPr>
            <p:ph type="body" idx="1"/>
          </p:nvPr>
        </p:nvSpPr>
        <p:spPr>
          <a:xfrm>
            <a:off x="685800" y="1295400"/>
            <a:ext cx="8097838" cy="4953000"/>
          </a:xfrm>
        </p:spPr>
        <p:txBody>
          <a:bodyPr/>
          <a:lstStyle/>
          <a:p>
            <a:pPr>
              <a:lnSpc>
                <a:spcPct val="90000"/>
              </a:lnSpc>
              <a:buFont typeface="Wingdings" pitchFamily="2" charset="2"/>
              <a:buNone/>
            </a:pPr>
            <a:r>
              <a:rPr lang="en-US" dirty="0"/>
              <a:t>The </a:t>
            </a:r>
            <a:r>
              <a:rPr lang="en-US" b="1" i="1" u="sng" dirty="0"/>
              <a:t>actual argument</a:t>
            </a:r>
            <a:r>
              <a:rPr lang="en-US" i="1" dirty="0"/>
              <a:t> </a:t>
            </a:r>
            <a:r>
              <a:rPr lang="en-US" dirty="0"/>
              <a:t>is the argument that appears in               the </a:t>
            </a:r>
            <a:r>
              <a:rPr lang="en-US" b="1" u="sng" dirty="0"/>
              <a:t>call</a:t>
            </a:r>
            <a:r>
              <a:rPr lang="en-US" b="1" dirty="0"/>
              <a:t> </a:t>
            </a:r>
            <a:r>
              <a:rPr lang="en-US" dirty="0"/>
              <a:t>to the function (for example, in the</a:t>
            </a:r>
            <a:r>
              <a:rPr lang="en-US" dirty="0">
                <a:latin typeface="Courier New" pitchFamily="49" charset="0"/>
                <a:cs typeface="Courier New" pitchFamily="49" charset="0"/>
              </a:rPr>
              <a:t> </a:t>
            </a:r>
            <a:r>
              <a:rPr lang="en-US" dirty="0">
                <a:latin typeface="Courier New" pitchFamily="49" charset="0"/>
              </a:rPr>
              <a:t>main</a:t>
            </a:r>
            <a:r>
              <a:rPr lang="en-US" dirty="0">
                <a:latin typeface="Courier New" pitchFamily="49" charset="0"/>
                <a:cs typeface="Courier New" pitchFamily="49" charset="0"/>
              </a:rPr>
              <a:t> </a:t>
            </a:r>
            <a:r>
              <a:rPr lang="en-US" dirty="0"/>
              <a:t>function).</a:t>
            </a:r>
          </a:p>
          <a:p>
            <a:pPr>
              <a:lnSpc>
                <a:spcPct val="90000"/>
              </a:lnSpc>
              <a:buFont typeface="Wingdings" pitchFamily="2" charset="2"/>
              <a:buNone/>
            </a:pPr>
            <a:r>
              <a:rPr lang="en-US" dirty="0"/>
              <a:t>The </a:t>
            </a:r>
            <a:r>
              <a:rPr lang="en-US" b="1" i="1" u="sng" dirty="0"/>
              <a:t>formal argument</a:t>
            </a:r>
            <a:r>
              <a:rPr lang="en-US" i="1" dirty="0"/>
              <a:t> </a:t>
            </a:r>
            <a:r>
              <a:rPr lang="en-US" dirty="0"/>
              <a:t>is the argument that appears in              the </a:t>
            </a:r>
            <a:r>
              <a:rPr lang="en-US" b="1" u="sng" dirty="0"/>
              <a:t>definition</a:t>
            </a:r>
            <a:r>
              <a:rPr lang="en-US" b="1" dirty="0"/>
              <a:t> </a:t>
            </a:r>
            <a:r>
              <a:rPr lang="en-US" dirty="0"/>
              <a:t>of the function.</a:t>
            </a:r>
          </a:p>
          <a:p>
            <a:pPr>
              <a:lnSpc>
                <a:spcPct val="90000"/>
              </a:lnSpc>
              <a:buFont typeface="Wingdings" pitchFamily="2" charset="2"/>
              <a:buNone/>
            </a:pPr>
            <a:r>
              <a:rPr lang="en-US" dirty="0"/>
              <a:t>Not surprisingly, the mathematical case is the same.                  In a mathematical function definition like</a:t>
            </a:r>
          </a:p>
          <a:p>
            <a:pPr algn="ctr">
              <a:lnSpc>
                <a:spcPct val="60000"/>
              </a:lnSpc>
              <a:buFont typeface="Wingdings" pitchFamily="2" charset="2"/>
              <a:buNone/>
            </a:pPr>
            <a:r>
              <a:rPr lang="en-US" i="1" dirty="0"/>
              <a:t>f</a:t>
            </a:r>
            <a:r>
              <a:rPr lang="en-US" dirty="0"/>
              <a:t>(</a:t>
            </a:r>
            <a:r>
              <a:rPr lang="en-US" i="1" dirty="0"/>
              <a:t>x</a:t>
            </a:r>
            <a:r>
              <a:rPr lang="en-US" dirty="0"/>
              <a:t>) = </a:t>
            </a:r>
            <a:r>
              <a:rPr lang="en-US" i="1" dirty="0"/>
              <a:t>x</a:t>
            </a:r>
            <a:r>
              <a:rPr lang="en-US" dirty="0"/>
              <a:t> + 1</a:t>
            </a:r>
          </a:p>
          <a:p>
            <a:pPr>
              <a:lnSpc>
                <a:spcPct val="80000"/>
              </a:lnSpc>
              <a:buFont typeface="Wingdings" pitchFamily="2" charset="2"/>
              <a:buNone/>
            </a:pPr>
            <a:r>
              <a:rPr lang="en-US" dirty="0"/>
              <a:t>if we want the value of</a:t>
            </a:r>
          </a:p>
          <a:p>
            <a:pPr algn="ctr">
              <a:lnSpc>
                <a:spcPct val="50000"/>
              </a:lnSpc>
              <a:buFont typeface="Wingdings" pitchFamily="2" charset="2"/>
              <a:buNone/>
            </a:pPr>
            <a:r>
              <a:rPr lang="en-US" i="1" dirty="0"/>
              <a:t>f</a:t>
            </a:r>
            <a:r>
              <a:rPr lang="en-US" dirty="0"/>
              <a:t>(1)</a:t>
            </a:r>
          </a:p>
          <a:p>
            <a:pPr>
              <a:lnSpc>
                <a:spcPct val="90000"/>
              </a:lnSpc>
              <a:buFont typeface="Wingdings" pitchFamily="2" charset="2"/>
              <a:buNone/>
            </a:pPr>
            <a:r>
              <a:rPr lang="en-US" dirty="0"/>
              <a:t>then </a:t>
            </a:r>
            <a:r>
              <a:rPr lang="en-US" i="1" dirty="0"/>
              <a:t>x</a:t>
            </a:r>
            <a:r>
              <a:rPr lang="en-US" dirty="0"/>
              <a:t> is the formal argument of the function </a:t>
            </a:r>
            <a:r>
              <a:rPr lang="en-US" i="1" dirty="0"/>
              <a:t>f</a:t>
            </a:r>
            <a:r>
              <a:rPr lang="en-US" dirty="0"/>
              <a:t>, and                     1 is the actual argument.</a:t>
            </a:r>
          </a:p>
        </p:txBody>
      </p:sp>
      <p:sp>
        <p:nvSpPr>
          <p:cNvPr id="908290" name="Rectangle 2"/>
          <p:cNvSpPr>
            <a:spLocks noGrp="1" noChangeArrowheads="1"/>
          </p:cNvSpPr>
          <p:nvPr>
            <p:ph type="title"/>
          </p:nvPr>
        </p:nvSpPr>
        <p:spPr/>
        <p:txBody>
          <a:bodyPr/>
          <a:lstStyle/>
          <a:p>
            <a:r>
              <a:rPr lang="en-US"/>
              <a:t>Actual vs. Formal Arguments #2</a:t>
            </a:r>
          </a:p>
        </p:txBody>
      </p:sp>
    </p:spTree>
    <p:custDataLst>
      <p:tags r:id="rId1"/>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E4AFC10-B3D4-4A5C-A6FD-1557408E45CC}" type="slidenum">
              <a:rPr lang="en-US"/>
              <a:pPr/>
              <a:t>8</a:t>
            </a:fld>
            <a:endParaRPr lang="en-US"/>
          </a:p>
        </p:txBody>
      </p:sp>
      <p:sp>
        <p:nvSpPr>
          <p:cNvPr id="4" name="Footer Placeholder 3"/>
          <p:cNvSpPr>
            <a:spLocks noGrp="1"/>
          </p:cNvSpPr>
          <p:nvPr>
            <p:ph type="ftr" sz="quarter" idx="10"/>
          </p:nvPr>
        </p:nvSpPr>
        <p:spPr/>
        <p:txBody>
          <a:bodyPr/>
          <a:lstStyle/>
          <a:p>
            <a:r>
              <a:rPr lang="en-US" dirty="0"/>
              <a:t>User Defined Functions Lesson 2</a:t>
            </a:r>
          </a:p>
          <a:p>
            <a:r>
              <a:rPr lang="en-US" sz="1200" dirty="0"/>
              <a:t>CS1313 Spring 2024</a:t>
            </a:r>
          </a:p>
        </p:txBody>
      </p:sp>
      <p:sp>
        <p:nvSpPr>
          <p:cNvPr id="909315" name="Rectangle 3"/>
          <p:cNvSpPr>
            <a:spLocks noGrp="1" noChangeArrowheads="1"/>
          </p:cNvSpPr>
          <p:nvPr>
            <p:ph type="body" idx="1"/>
          </p:nvPr>
        </p:nvSpPr>
        <p:spPr>
          <a:xfrm>
            <a:off x="685800" y="1295400"/>
            <a:ext cx="7848600" cy="4876800"/>
          </a:xfrm>
        </p:spPr>
        <p:txBody>
          <a:bodyPr/>
          <a:lstStyle/>
          <a:p>
            <a:pPr>
              <a:lnSpc>
                <a:spcPct val="90000"/>
              </a:lnSpc>
              <a:spcBef>
                <a:spcPts val="1200"/>
              </a:spcBef>
              <a:buFont typeface="Wingdings" pitchFamily="2" charset="2"/>
              <a:buNone/>
            </a:pPr>
            <a:r>
              <a:rPr lang="en-US" dirty="0"/>
              <a:t>Suppose that a function has multiple arguments.                Does their order matter?</a:t>
            </a:r>
          </a:p>
          <a:p>
            <a:pPr>
              <a:lnSpc>
                <a:spcPct val="60000"/>
              </a:lnSpc>
              <a:spcBef>
                <a:spcPts val="1200"/>
              </a:spcBef>
              <a:buFont typeface="Wingdings" pitchFamily="2" charset="2"/>
              <a:buNone/>
            </a:pPr>
            <a:r>
              <a:rPr lang="en-US" b="1" u="sng" dirty="0"/>
              <a:t>No</a:t>
            </a:r>
            <a:r>
              <a:rPr lang="en-US" dirty="0"/>
              <a:t>, </a:t>
            </a:r>
            <a:r>
              <a:rPr lang="en-US" b="1" u="sng" dirty="0"/>
              <a:t>yes</a:t>
            </a:r>
            <a:r>
              <a:rPr lang="en-US" dirty="0"/>
              <a:t> and </a:t>
            </a:r>
            <a:r>
              <a:rPr lang="en-US" b="1" u="sng" dirty="0"/>
              <a:t>yes</a:t>
            </a:r>
            <a:r>
              <a:rPr lang="en-US" dirty="0"/>
              <a:t>.</a:t>
            </a:r>
          </a:p>
          <a:p>
            <a:pPr>
              <a:lnSpc>
                <a:spcPct val="90000"/>
              </a:lnSpc>
              <a:spcBef>
                <a:spcPts val="1200"/>
              </a:spcBef>
              <a:buFont typeface="Wingdings" pitchFamily="2" charset="2"/>
              <a:buNone/>
            </a:pPr>
            <a:r>
              <a:rPr lang="en-US" b="1" u="sng" dirty="0"/>
              <a:t>No</a:t>
            </a:r>
            <a:r>
              <a:rPr lang="en-US" dirty="0"/>
              <a:t>, in the sense that the order of arguments                            in the function definition is arbitrary.</a:t>
            </a:r>
          </a:p>
          <a:p>
            <a:pPr>
              <a:lnSpc>
                <a:spcPct val="90000"/>
              </a:lnSpc>
              <a:spcBef>
                <a:spcPts val="1200"/>
              </a:spcBef>
              <a:buFont typeface="Wingdings" pitchFamily="2" charset="2"/>
              <a:buNone/>
            </a:pPr>
            <a:r>
              <a:rPr lang="en-US" b="1" u="sng" dirty="0"/>
              <a:t>Yes</a:t>
            </a:r>
            <a:r>
              <a:rPr lang="en-US" dirty="0"/>
              <a:t>, in the sense that the order of the formal arguments         in the function definition must </a:t>
            </a:r>
            <a:r>
              <a:rPr lang="en-US" b="1" u="sng" dirty="0"/>
              <a:t>EXACTLY MATCH</a:t>
            </a:r>
            <a:r>
              <a:rPr lang="en-US" b="1" dirty="0"/>
              <a:t>      </a:t>
            </a:r>
            <a:r>
              <a:rPr lang="en-US" dirty="0"/>
              <a:t>the order of the actual arguments in the function call.</a:t>
            </a:r>
          </a:p>
          <a:p>
            <a:pPr>
              <a:lnSpc>
                <a:spcPct val="80000"/>
              </a:lnSpc>
              <a:spcBef>
                <a:spcPts val="1200"/>
              </a:spcBef>
              <a:buFont typeface="Wingdings" pitchFamily="2" charset="2"/>
              <a:buNone/>
            </a:pPr>
            <a:r>
              <a:rPr lang="en-US" b="1" u="sng" dirty="0"/>
              <a:t>Yes</a:t>
            </a:r>
            <a:r>
              <a:rPr lang="en-US" dirty="0"/>
              <a:t>, in the sense that it’s a good idea to set a convention for how you’re going to order your arguments,                      and then to stick to that convention.</a:t>
            </a:r>
          </a:p>
        </p:txBody>
      </p:sp>
      <p:sp>
        <p:nvSpPr>
          <p:cNvPr id="909314" name="Rectangle 2"/>
          <p:cNvSpPr>
            <a:spLocks noGrp="1" noChangeArrowheads="1"/>
          </p:cNvSpPr>
          <p:nvPr>
            <p:ph type="title"/>
          </p:nvPr>
        </p:nvSpPr>
        <p:spPr/>
        <p:txBody>
          <a:bodyPr/>
          <a:lstStyle/>
          <a:p>
            <a:r>
              <a:rPr lang="en-US"/>
              <a:t>Argument Order</a:t>
            </a:r>
            <a:endParaRPr lang="en-US" b="0"/>
          </a:p>
        </p:txBody>
      </p:sp>
    </p:spTree>
    <p:custDataLst>
      <p:tags r:id="rId1"/>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4E321AB3-DA8B-4B3C-BDF4-F14803871D1B}" type="slidenum">
              <a:rPr lang="en-US"/>
              <a:pPr/>
              <a:t>9</a:t>
            </a:fld>
            <a:endParaRPr lang="en-US"/>
          </a:p>
        </p:txBody>
      </p:sp>
      <p:sp>
        <p:nvSpPr>
          <p:cNvPr id="4" name="Footer Placeholder 3"/>
          <p:cNvSpPr>
            <a:spLocks noGrp="1"/>
          </p:cNvSpPr>
          <p:nvPr>
            <p:ph type="ftr" sz="quarter" idx="10"/>
          </p:nvPr>
        </p:nvSpPr>
        <p:spPr/>
        <p:txBody>
          <a:bodyPr/>
          <a:lstStyle/>
          <a:p>
            <a:r>
              <a:rPr lang="en-US" dirty="0"/>
              <a:t>User Defined Functions Lesson 2</a:t>
            </a:r>
          </a:p>
          <a:p>
            <a:r>
              <a:rPr lang="en-US" sz="1200" dirty="0"/>
              <a:t>CS1313 Spring 2024</a:t>
            </a:r>
          </a:p>
        </p:txBody>
      </p:sp>
      <p:sp>
        <p:nvSpPr>
          <p:cNvPr id="6" name="Oval 5">
            <a:extLst>
              <a:ext uri="{FF2B5EF4-FFF2-40B4-BE49-F238E27FC236}">
                <a16:creationId xmlns:a16="http://schemas.microsoft.com/office/drawing/2014/main" id="{B2BD0D78-A075-4A01-99D0-27159CDECAF3}"/>
              </a:ext>
              <a:ext uri="{C183D7F6-B498-43B3-948B-1728B52AA6E4}">
                <adec:decorative xmlns:adec="http://schemas.microsoft.com/office/drawing/2017/decorative" val="1"/>
              </a:ext>
            </a:extLst>
          </p:cNvPr>
          <p:cNvSpPr/>
          <p:nvPr/>
        </p:nvSpPr>
        <p:spPr bwMode="auto">
          <a:xfrm>
            <a:off x="3048000" y="1135062"/>
            <a:ext cx="4114800" cy="465137"/>
          </a:xfrm>
          <a:prstGeom prst="ellipse">
            <a:avLst/>
          </a:prstGeom>
          <a:noFill/>
          <a:ln w="25400"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2800" b="0" i="0" u="none" strike="noStrike" cap="none" normalizeH="0" baseline="0">
              <a:ln>
                <a:noFill/>
              </a:ln>
              <a:solidFill>
                <a:schemeClr val="tx1"/>
              </a:solidFill>
              <a:effectLst/>
              <a:latin typeface="Times New Roman" pitchFamily="18" charset="0"/>
            </a:endParaRPr>
          </a:p>
        </p:txBody>
      </p:sp>
      <p:sp>
        <p:nvSpPr>
          <p:cNvPr id="859139" name="Rectangle 3"/>
          <p:cNvSpPr>
            <a:spLocks noGrp="1" noChangeArrowheads="1"/>
          </p:cNvSpPr>
          <p:nvPr>
            <p:ph type="body" idx="1"/>
          </p:nvPr>
        </p:nvSpPr>
        <p:spPr>
          <a:xfrm>
            <a:off x="762000" y="1234996"/>
            <a:ext cx="7467600" cy="4648200"/>
          </a:xfrm>
        </p:spPr>
        <p:txBody>
          <a:bodyPr/>
          <a:lstStyle/>
          <a:p>
            <a:pPr>
              <a:lnSpc>
                <a:spcPct val="80000"/>
              </a:lnSpc>
              <a:buFont typeface="Wingdings" pitchFamily="2" charset="2"/>
              <a:buNone/>
            </a:pPr>
            <a:r>
              <a:rPr lang="en-US" sz="1450" dirty="0">
                <a:latin typeface="Courier New" pitchFamily="49" charset="0"/>
              </a:rPr>
              <a:t>float </a:t>
            </a:r>
            <a:r>
              <a:rPr lang="en-US" sz="1450" dirty="0" err="1">
                <a:latin typeface="Courier New" pitchFamily="49" charset="0"/>
              </a:rPr>
              <a:t>taxicab_norm</a:t>
            </a:r>
            <a:r>
              <a:rPr lang="en-US" sz="1450" dirty="0">
                <a:latin typeface="Courier New" pitchFamily="49" charset="0"/>
              </a:rPr>
              <a:t> (float* array, int </a:t>
            </a:r>
            <a:r>
              <a:rPr lang="en-US" sz="1450" dirty="0" err="1">
                <a:latin typeface="Courier New" pitchFamily="49" charset="0"/>
              </a:rPr>
              <a:t>number_of_elements</a:t>
            </a:r>
            <a:r>
              <a:rPr lang="en-US" sz="1450" dirty="0">
                <a:latin typeface="Courier New" pitchFamily="49" charset="0"/>
              </a:rPr>
              <a:t>)</a:t>
            </a:r>
          </a:p>
          <a:p>
            <a:pPr>
              <a:lnSpc>
                <a:spcPct val="60000"/>
              </a:lnSpc>
              <a:buFont typeface="Wingdings" pitchFamily="2" charset="2"/>
              <a:buNone/>
            </a:pPr>
            <a:r>
              <a:rPr lang="en-US" sz="1450" dirty="0">
                <a:latin typeface="Courier New" pitchFamily="49" charset="0"/>
              </a:rPr>
              <a:t>{ /* </a:t>
            </a:r>
            <a:r>
              <a:rPr lang="en-US" sz="1450" dirty="0" err="1">
                <a:latin typeface="Courier New" pitchFamily="49" charset="0"/>
              </a:rPr>
              <a:t>taxicab_norm</a:t>
            </a:r>
            <a:r>
              <a:rPr lang="en-US" sz="1450" dirty="0">
                <a:latin typeface="Courier New" pitchFamily="49" charset="0"/>
              </a:rPr>
              <a:t> */</a:t>
            </a:r>
          </a:p>
          <a:p>
            <a:pPr>
              <a:lnSpc>
                <a:spcPct val="60000"/>
              </a:lnSpc>
              <a:buFont typeface="Wingdings" pitchFamily="2" charset="2"/>
              <a:buNone/>
            </a:pPr>
            <a:r>
              <a:rPr lang="en-US" sz="1450" dirty="0">
                <a:latin typeface="Courier New" pitchFamily="49" charset="0"/>
              </a:rPr>
              <a:t>    const float </a:t>
            </a:r>
            <a:r>
              <a:rPr lang="en-US" sz="1450" dirty="0" err="1">
                <a:latin typeface="Courier New" pitchFamily="49" charset="0"/>
              </a:rPr>
              <a:t>initial_sum</a:t>
            </a:r>
            <a:r>
              <a:rPr lang="en-US" sz="1450" dirty="0">
                <a:latin typeface="Courier New" pitchFamily="49" charset="0"/>
              </a:rPr>
              <a:t>                =  0.0;</a:t>
            </a:r>
          </a:p>
          <a:p>
            <a:pPr>
              <a:lnSpc>
                <a:spcPct val="60000"/>
              </a:lnSpc>
              <a:buFont typeface="Wingdings" pitchFamily="2" charset="2"/>
              <a:buNone/>
            </a:pPr>
            <a:r>
              <a:rPr lang="en-US" sz="1450" dirty="0">
                <a:latin typeface="Courier New" pitchFamily="49" charset="0"/>
              </a:rPr>
              <a:t>    const </a:t>
            </a:r>
            <a:r>
              <a:rPr lang="en-US" sz="1450" dirty="0" err="1">
                <a:latin typeface="Courier New" pitchFamily="49" charset="0"/>
              </a:rPr>
              <a:t>int</a:t>
            </a:r>
            <a:r>
              <a:rPr lang="en-US" sz="1450" dirty="0">
                <a:latin typeface="Courier New" pitchFamily="49" charset="0"/>
              </a:rPr>
              <a:t>   </a:t>
            </a:r>
            <a:r>
              <a:rPr lang="en-US" sz="1450" dirty="0" err="1">
                <a:latin typeface="Courier New" pitchFamily="49" charset="0"/>
              </a:rPr>
              <a:t>minimum_number_of_elements</a:t>
            </a:r>
            <a:r>
              <a:rPr lang="en-US" sz="1450" dirty="0">
                <a:latin typeface="Courier New" pitchFamily="49" charset="0"/>
              </a:rPr>
              <a:t> =  1;</a:t>
            </a:r>
          </a:p>
          <a:p>
            <a:pPr>
              <a:lnSpc>
                <a:spcPct val="60000"/>
              </a:lnSpc>
              <a:buFont typeface="Wingdings" pitchFamily="2" charset="2"/>
              <a:buNone/>
            </a:pPr>
            <a:r>
              <a:rPr lang="en-US" sz="1450" dirty="0">
                <a:latin typeface="Courier New" pitchFamily="49" charset="0"/>
              </a:rPr>
              <a:t>    const </a:t>
            </a:r>
            <a:r>
              <a:rPr lang="en-US" sz="1450" dirty="0" err="1">
                <a:latin typeface="Courier New" pitchFamily="49" charset="0"/>
              </a:rPr>
              <a:t>int</a:t>
            </a:r>
            <a:r>
              <a:rPr lang="en-US" sz="1450" dirty="0">
                <a:latin typeface="Courier New" pitchFamily="49" charset="0"/>
              </a:rPr>
              <a:t>   </a:t>
            </a:r>
            <a:r>
              <a:rPr lang="en-US" sz="1450" dirty="0" err="1">
                <a:latin typeface="Courier New" pitchFamily="49" charset="0"/>
              </a:rPr>
              <a:t>first_element</a:t>
            </a:r>
            <a:r>
              <a:rPr lang="en-US" sz="1450" dirty="0">
                <a:latin typeface="Courier New" pitchFamily="49" charset="0"/>
              </a:rPr>
              <a:t>              =  0;</a:t>
            </a:r>
          </a:p>
          <a:p>
            <a:pPr>
              <a:lnSpc>
                <a:spcPct val="60000"/>
              </a:lnSpc>
              <a:buFont typeface="Wingdings" pitchFamily="2" charset="2"/>
              <a:buNone/>
            </a:pPr>
            <a:r>
              <a:rPr lang="en-US" sz="1450" dirty="0">
                <a:latin typeface="Courier New" pitchFamily="49" charset="0"/>
              </a:rPr>
              <a:t>    </a:t>
            </a:r>
            <a:r>
              <a:rPr lang="en-US" sz="1450" dirty="0" err="1">
                <a:latin typeface="Courier New" pitchFamily="49" charset="0"/>
              </a:rPr>
              <a:t>const</a:t>
            </a:r>
            <a:r>
              <a:rPr lang="en-US" sz="1450" dirty="0">
                <a:latin typeface="Courier New" pitchFamily="49" charset="0"/>
              </a:rPr>
              <a:t> </a:t>
            </a:r>
            <a:r>
              <a:rPr lang="en-US" sz="1450" dirty="0" err="1">
                <a:latin typeface="Courier New" pitchFamily="49" charset="0"/>
              </a:rPr>
              <a:t>int</a:t>
            </a:r>
            <a:r>
              <a:rPr lang="en-US" sz="1450" dirty="0">
                <a:latin typeface="Courier New" pitchFamily="49" charset="0"/>
              </a:rPr>
              <a:t>   </a:t>
            </a:r>
            <a:r>
              <a:rPr lang="en-US" sz="1450" dirty="0" err="1">
                <a:latin typeface="Courier New" pitchFamily="49" charset="0"/>
              </a:rPr>
              <a:t>program_failure_code</a:t>
            </a:r>
            <a:r>
              <a:rPr lang="en-US" sz="1450" dirty="0">
                <a:latin typeface="Courier New" pitchFamily="49" charset="0"/>
              </a:rPr>
              <a:t>       = -1;</a:t>
            </a:r>
          </a:p>
          <a:p>
            <a:pPr>
              <a:lnSpc>
                <a:spcPct val="60000"/>
              </a:lnSpc>
              <a:buFont typeface="Wingdings" pitchFamily="2" charset="2"/>
              <a:buNone/>
            </a:pPr>
            <a:r>
              <a:rPr lang="en-US" sz="1450" dirty="0">
                <a:latin typeface="Courier New" pitchFamily="49" charset="0"/>
              </a:rPr>
              <a:t>    float </a:t>
            </a:r>
            <a:r>
              <a:rPr lang="en-US" sz="1450" dirty="0" err="1">
                <a:latin typeface="Courier New" pitchFamily="49" charset="0"/>
              </a:rPr>
              <a:t>taxicab_norm_value</a:t>
            </a:r>
            <a:r>
              <a:rPr lang="en-US" sz="1450" dirty="0">
                <a:latin typeface="Courier New" pitchFamily="49" charset="0"/>
              </a:rPr>
              <a:t>;</a:t>
            </a:r>
          </a:p>
          <a:p>
            <a:pPr>
              <a:lnSpc>
                <a:spcPct val="60000"/>
              </a:lnSpc>
              <a:buFont typeface="Wingdings" pitchFamily="2" charset="2"/>
              <a:buNone/>
            </a:pPr>
            <a:r>
              <a:rPr lang="en-US" sz="1450" dirty="0">
                <a:latin typeface="Courier New" pitchFamily="49" charset="0"/>
              </a:rPr>
              <a:t>    </a:t>
            </a:r>
            <a:r>
              <a:rPr lang="en-US" sz="1450" dirty="0" err="1">
                <a:latin typeface="Courier New" pitchFamily="49" charset="0"/>
              </a:rPr>
              <a:t>int</a:t>
            </a:r>
            <a:r>
              <a:rPr lang="en-US" sz="1450" dirty="0">
                <a:latin typeface="Courier New" pitchFamily="49" charset="0"/>
              </a:rPr>
              <a:t>   element;</a:t>
            </a:r>
          </a:p>
          <a:p>
            <a:pPr>
              <a:lnSpc>
                <a:spcPct val="10000"/>
              </a:lnSpc>
              <a:buFont typeface="Wingdings" pitchFamily="2" charset="2"/>
              <a:buNone/>
            </a:pPr>
            <a:endParaRPr lang="en-US" sz="1450" dirty="0">
              <a:latin typeface="Courier New" pitchFamily="49" charset="0"/>
            </a:endParaRPr>
          </a:p>
          <a:p>
            <a:pPr>
              <a:lnSpc>
                <a:spcPct val="60000"/>
              </a:lnSpc>
              <a:buFont typeface="Wingdings" pitchFamily="2" charset="2"/>
              <a:buNone/>
            </a:pPr>
            <a:r>
              <a:rPr lang="en-US" sz="1450" dirty="0">
                <a:latin typeface="Courier New" pitchFamily="49" charset="0"/>
              </a:rPr>
              <a:t>    if (</a:t>
            </a:r>
            <a:r>
              <a:rPr lang="en-US" sz="1450" dirty="0" err="1">
                <a:latin typeface="Courier New" pitchFamily="49" charset="0"/>
              </a:rPr>
              <a:t>number_of_elements</a:t>
            </a:r>
            <a:r>
              <a:rPr lang="en-US" sz="1450" dirty="0">
                <a:latin typeface="Courier New" pitchFamily="49" charset="0"/>
              </a:rPr>
              <a:t> &lt; </a:t>
            </a:r>
            <a:r>
              <a:rPr lang="en-US" sz="1450" dirty="0" err="1">
                <a:latin typeface="Courier New" pitchFamily="49" charset="0"/>
              </a:rPr>
              <a:t>minimum_number_of_elements</a:t>
            </a:r>
            <a:r>
              <a:rPr lang="en-US" sz="1450" dirty="0">
                <a:latin typeface="Courier New" pitchFamily="49" charset="0"/>
              </a:rPr>
              <a:t>) {</a:t>
            </a:r>
          </a:p>
          <a:p>
            <a:pPr>
              <a:lnSpc>
                <a:spcPct val="60000"/>
              </a:lnSpc>
              <a:buNone/>
            </a:pPr>
            <a:r>
              <a:rPr lang="en-US" sz="1450" dirty="0">
                <a:latin typeface="Courier New" pitchFamily="49" charset="0"/>
              </a:rPr>
              <a:t>        </a:t>
            </a:r>
            <a:r>
              <a:rPr lang="en-US" sz="1450" dirty="0" err="1">
                <a:latin typeface="Courier New" pitchFamily="49" charset="0"/>
              </a:rPr>
              <a:t>printf</a:t>
            </a:r>
            <a:r>
              <a:rPr lang="en-US" sz="1450" dirty="0">
                <a:latin typeface="Courier New" pitchFamily="49" charset="0"/>
              </a:rPr>
              <a:t>("ERROR: can't have an array of length %d:\n",</a:t>
            </a:r>
          </a:p>
          <a:p>
            <a:pPr>
              <a:lnSpc>
                <a:spcPct val="60000"/>
              </a:lnSpc>
              <a:buFont typeface="Wingdings" pitchFamily="2" charset="2"/>
              <a:buNone/>
            </a:pPr>
            <a:r>
              <a:rPr lang="en-US" sz="1450" dirty="0">
                <a:latin typeface="Courier New" pitchFamily="49" charset="0"/>
              </a:rPr>
              <a:t>            </a:t>
            </a:r>
            <a:r>
              <a:rPr lang="en-US" sz="1450" dirty="0" err="1">
                <a:latin typeface="Courier New" pitchFamily="49" charset="0"/>
              </a:rPr>
              <a:t>number_of_elements</a:t>
            </a:r>
            <a:r>
              <a:rPr lang="en-US" sz="1450" dirty="0">
                <a:latin typeface="Courier New" pitchFamily="49" charset="0"/>
              </a:rPr>
              <a:t>);</a:t>
            </a:r>
          </a:p>
          <a:p>
            <a:pPr>
              <a:lnSpc>
                <a:spcPct val="60000"/>
              </a:lnSpc>
              <a:buFont typeface="Wingdings" pitchFamily="2" charset="2"/>
              <a:buNone/>
            </a:pPr>
            <a:r>
              <a:rPr lang="en-US" sz="1450" dirty="0">
                <a:latin typeface="Courier New" pitchFamily="49" charset="0"/>
              </a:rPr>
              <a:t>        </a:t>
            </a:r>
            <a:r>
              <a:rPr lang="en-US" sz="1450" dirty="0" err="1">
                <a:latin typeface="Courier New" pitchFamily="49" charset="0"/>
              </a:rPr>
              <a:t>printf</a:t>
            </a:r>
            <a:r>
              <a:rPr lang="en-US" sz="1450" dirty="0">
                <a:latin typeface="Courier New" pitchFamily="49" charset="0"/>
              </a:rPr>
              <a:t>("  it must have at least %d element.\n",</a:t>
            </a:r>
          </a:p>
          <a:p>
            <a:pPr>
              <a:lnSpc>
                <a:spcPct val="50000"/>
              </a:lnSpc>
              <a:buFont typeface="Wingdings" pitchFamily="2" charset="2"/>
              <a:buNone/>
            </a:pPr>
            <a:r>
              <a:rPr lang="en-US" sz="1450" dirty="0">
                <a:latin typeface="Courier New" pitchFamily="49" charset="0"/>
              </a:rPr>
              <a:t>            </a:t>
            </a:r>
            <a:r>
              <a:rPr lang="en-US" sz="1450" dirty="0" err="1">
                <a:latin typeface="Courier New" pitchFamily="49" charset="0"/>
              </a:rPr>
              <a:t>minimum_number_of_elements</a:t>
            </a:r>
            <a:r>
              <a:rPr lang="en-US" sz="1450" dirty="0">
                <a:latin typeface="Courier New" pitchFamily="49" charset="0"/>
              </a:rPr>
              <a:t>);</a:t>
            </a:r>
          </a:p>
          <a:p>
            <a:pPr>
              <a:lnSpc>
                <a:spcPct val="60000"/>
              </a:lnSpc>
              <a:buFont typeface="Wingdings" pitchFamily="2" charset="2"/>
              <a:buNone/>
            </a:pPr>
            <a:r>
              <a:rPr lang="en-US" sz="1450" dirty="0">
                <a:latin typeface="Courier New" pitchFamily="49" charset="0"/>
              </a:rPr>
              <a:t>        exit(</a:t>
            </a:r>
            <a:r>
              <a:rPr lang="en-US" sz="1450" dirty="0" err="1">
                <a:latin typeface="Courier New" pitchFamily="49" charset="0"/>
              </a:rPr>
              <a:t>program_failure_code</a:t>
            </a:r>
            <a:r>
              <a:rPr lang="en-US" sz="1450" dirty="0">
                <a:latin typeface="Courier New" pitchFamily="49" charset="0"/>
              </a:rPr>
              <a:t>);</a:t>
            </a:r>
          </a:p>
          <a:p>
            <a:pPr>
              <a:lnSpc>
                <a:spcPct val="60000"/>
              </a:lnSpc>
              <a:buFont typeface="Wingdings" pitchFamily="2" charset="2"/>
              <a:buNone/>
            </a:pPr>
            <a:r>
              <a:rPr lang="en-US" sz="1450" dirty="0">
                <a:latin typeface="Courier New" pitchFamily="49" charset="0"/>
              </a:rPr>
              <a:t>    } /* if (</a:t>
            </a:r>
            <a:r>
              <a:rPr lang="en-US" sz="1450" dirty="0" err="1">
                <a:latin typeface="Courier New" pitchFamily="49" charset="0"/>
              </a:rPr>
              <a:t>number_of_elements</a:t>
            </a:r>
            <a:r>
              <a:rPr lang="en-US" sz="1450" dirty="0">
                <a:latin typeface="Courier New" pitchFamily="49" charset="0"/>
              </a:rPr>
              <a:t> &lt; ...) */</a:t>
            </a:r>
          </a:p>
          <a:p>
            <a:pPr>
              <a:lnSpc>
                <a:spcPct val="60000"/>
              </a:lnSpc>
              <a:buFont typeface="Wingdings" pitchFamily="2" charset="2"/>
              <a:buNone/>
            </a:pPr>
            <a:r>
              <a:rPr lang="en-US" sz="1450" dirty="0">
                <a:latin typeface="Courier New" pitchFamily="49" charset="0"/>
              </a:rPr>
              <a:t>    if (array == (float*)NULL) {</a:t>
            </a:r>
          </a:p>
          <a:p>
            <a:pPr>
              <a:lnSpc>
                <a:spcPct val="60000"/>
              </a:lnSpc>
              <a:buNone/>
            </a:pPr>
            <a:r>
              <a:rPr lang="en-US" sz="1450" dirty="0">
                <a:latin typeface="Courier New" pitchFamily="49" charset="0"/>
              </a:rPr>
              <a:t>        </a:t>
            </a:r>
            <a:r>
              <a:rPr lang="en-US" sz="1450" dirty="0" err="1">
                <a:latin typeface="Courier New" pitchFamily="49" charset="0"/>
              </a:rPr>
              <a:t>printf</a:t>
            </a:r>
            <a:r>
              <a:rPr lang="en-US" sz="1450" dirty="0">
                <a:latin typeface="Courier New" pitchFamily="49" charset="0"/>
              </a:rPr>
              <a:t>("ERROR: can't calculate the taxicab norm of ");</a:t>
            </a:r>
          </a:p>
          <a:p>
            <a:pPr>
              <a:lnSpc>
                <a:spcPct val="60000"/>
              </a:lnSpc>
              <a:buNone/>
            </a:pPr>
            <a:r>
              <a:rPr lang="en-US" sz="1450" dirty="0">
                <a:latin typeface="Courier New" pitchFamily="49" charset="0"/>
              </a:rPr>
              <a:t>        </a:t>
            </a:r>
            <a:r>
              <a:rPr lang="en-US" sz="1450" dirty="0" err="1">
                <a:latin typeface="Courier New" pitchFamily="49" charset="0"/>
              </a:rPr>
              <a:t>printf</a:t>
            </a:r>
            <a:r>
              <a:rPr lang="en-US" sz="1450" dirty="0">
                <a:latin typeface="Courier New" pitchFamily="49" charset="0"/>
              </a:rPr>
              <a:t>("a nonexistent array.\n");</a:t>
            </a:r>
          </a:p>
          <a:p>
            <a:pPr>
              <a:lnSpc>
                <a:spcPct val="60000"/>
              </a:lnSpc>
              <a:buFont typeface="Wingdings" pitchFamily="2" charset="2"/>
              <a:buNone/>
            </a:pPr>
            <a:r>
              <a:rPr lang="en-US" sz="1450" dirty="0">
                <a:latin typeface="Courier New" pitchFamily="49" charset="0"/>
              </a:rPr>
              <a:t>        exit(</a:t>
            </a:r>
            <a:r>
              <a:rPr lang="en-US" sz="1450" dirty="0" err="1">
                <a:latin typeface="Courier New" pitchFamily="49" charset="0"/>
              </a:rPr>
              <a:t>program_failure_code</a:t>
            </a:r>
            <a:r>
              <a:rPr lang="en-US" sz="1450" dirty="0">
                <a:latin typeface="Courier New" pitchFamily="49" charset="0"/>
              </a:rPr>
              <a:t>);</a:t>
            </a:r>
          </a:p>
          <a:p>
            <a:pPr>
              <a:lnSpc>
                <a:spcPct val="60000"/>
              </a:lnSpc>
              <a:buFont typeface="Wingdings" pitchFamily="2" charset="2"/>
              <a:buNone/>
            </a:pPr>
            <a:r>
              <a:rPr lang="en-US" sz="1450" dirty="0">
                <a:latin typeface="Courier New" pitchFamily="49" charset="0"/>
              </a:rPr>
              <a:t>    } /* if (array == (float*)NULL) */</a:t>
            </a:r>
          </a:p>
          <a:p>
            <a:pPr>
              <a:lnSpc>
                <a:spcPct val="60000"/>
              </a:lnSpc>
              <a:buFont typeface="Wingdings" pitchFamily="2" charset="2"/>
              <a:buNone/>
            </a:pPr>
            <a:r>
              <a:rPr lang="en-US" sz="1450" dirty="0">
                <a:latin typeface="Courier New" pitchFamily="49" charset="0"/>
              </a:rPr>
              <a:t>    </a:t>
            </a:r>
            <a:r>
              <a:rPr lang="en-US" sz="1450" dirty="0" err="1">
                <a:latin typeface="Courier New" pitchFamily="49" charset="0"/>
              </a:rPr>
              <a:t>taxicab_norm_value</a:t>
            </a:r>
            <a:r>
              <a:rPr lang="en-US" sz="1450" dirty="0">
                <a:latin typeface="Courier New" pitchFamily="49" charset="0"/>
              </a:rPr>
              <a:t> = </a:t>
            </a:r>
            <a:r>
              <a:rPr lang="en-US" sz="1450" dirty="0" err="1">
                <a:latin typeface="Courier New" pitchFamily="49" charset="0"/>
              </a:rPr>
              <a:t>initial_sum</a:t>
            </a:r>
            <a:r>
              <a:rPr lang="en-US" sz="1450" dirty="0">
                <a:latin typeface="Courier New" pitchFamily="49" charset="0"/>
              </a:rPr>
              <a:t>;</a:t>
            </a:r>
          </a:p>
          <a:p>
            <a:pPr>
              <a:lnSpc>
                <a:spcPct val="60000"/>
              </a:lnSpc>
              <a:buFont typeface="Wingdings" pitchFamily="2" charset="2"/>
              <a:buNone/>
            </a:pPr>
            <a:r>
              <a:rPr lang="en-US" sz="1450" dirty="0">
                <a:latin typeface="Courier New" pitchFamily="49" charset="0"/>
              </a:rPr>
              <a:t>    for (element = </a:t>
            </a:r>
            <a:r>
              <a:rPr lang="en-US" sz="1450" dirty="0" err="1">
                <a:latin typeface="Courier New" pitchFamily="49" charset="0"/>
              </a:rPr>
              <a:t>first_element</a:t>
            </a:r>
            <a:r>
              <a:rPr lang="en-US" sz="1450" dirty="0">
                <a:latin typeface="Courier New" pitchFamily="49" charset="0"/>
              </a:rPr>
              <a:t>;</a:t>
            </a:r>
          </a:p>
          <a:p>
            <a:pPr>
              <a:lnSpc>
                <a:spcPct val="50000"/>
              </a:lnSpc>
              <a:buFont typeface="Wingdings" pitchFamily="2" charset="2"/>
              <a:buNone/>
            </a:pPr>
            <a:r>
              <a:rPr lang="en-US" sz="1450" dirty="0">
                <a:latin typeface="Courier New" pitchFamily="49" charset="0"/>
              </a:rPr>
              <a:t>         element &lt; </a:t>
            </a:r>
            <a:r>
              <a:rPr lang="en-US" sz="1450" dirty="0" err="1">
                <a:latin typeface="Courier New" pitchFamily="49" charset="0"/>
              </a:rPr>
              <a:t>number_of_elements</a:t>
            </a:r>
            <a:r>
              <a:rPr lang="en-US" sz="1450" dirty="0">
                <a:latin typeface="Courier New" pitchFamily="49" charset="0"/>
              </a:rPr>
              <a:t>; element++) {</a:t>
            </a:r>
          </a:p>
          <a:p>
            <a:pPr>
              <a:lnSpc>
                <a:spcPct val="60000"/>
              </a:lnSpc>
              <a:buFont typeface="Wingdings" pitchFamily="2" charset="2"/>
              <a:buNone/>
            </a:pPr>
            <a:r>
              <a:rPr lang="en-US" sz="1450" dirty="0">
                <a:latin typeface="Courier New" pitchFamily="49" charset="0"/>
              </a:rPr>
              <a:t>        </a:t>
            </a:r>
            <a:r>
              <a:rPr lang="en-US" sz="1450" dirty="0" err="1">
                <a:latin typeface="Courier New" pitchFamily="49" charset="0"/>
              </a:rPr>
              <a:t>taxicab_norm_value</a:t>
            </a:r>
            <a:r>
              <a:rPr lang="en-US" sz="1450" dirty="0">
                <a:latin typeface="Courier New" pitchFamily="49" charset="0"/>
              </a:rPr>
              <a:t> += fabs(array[element]);</a:t>
            </a:r>
          </a:p>
          <a:p>
            <a:pPr>
              <a:lnSpc>
                <a:spcPct val="60000"/>
              </a:lnSpc>
              <a:buFont typeface="Wingdings" pitchFamily="2" charset="2"/>
              <a:buNone/>
            </a:pPr>
            <a:r>
              <a:rPr lang="en-US" sz="1450" dirty="0">
                <a:latin typeface="Courier New" pitchFamily="49" charset="0"/>
              </a:rPr>
              <a:t>    } /* for element */</a:t>
            </a:r>
          </a:p>
          <a:p>
            <a:pPr>
              <a:lnSpc>
                <a:spcPct val="60000"/>
              </a:lnSpc>
              <a:buFont typeface="Wingdings" pitchFamily="2" charset="2"/>
              <a:buNone/>
            </a:pPr>
            <a:r>
              <a:rPr lang="en-US" sz="1450" dirty="0">
                <a:latin typeface="Courier New" pitchFamily="49" charset="0"/>
              </a:rPr>
              <a:t>    return </a:t>
            </a:r>
            <a:r>
              <a:rPr lang="en-US" sz="1450" dirty="0" err="1">
                <a:latin typeface="Courier New" pitchFamily="49" charset="0"/>
              </a:rPr>
              <a:t>taxicab_norm_value</a:t>
            </a:r>
            <a:r>
              <a:rPr lang="en-US" sz="1450" dirty="0">
                <a:latin typeface="Courier New" pitchFamily="49" charset="0"/>
              </a:rPr>
              <a:t>;</a:t>
            </a:r>
          </a:p>
          <a:p>
            <a:pPr>
              <a:lnSpc>
                <a:spcPct val="60000"/>
              </a:lnSpc>
              <a:buFont typeface="Wingdings" pitchFamily="2" charset="2"/>
              <a:buNone/>
            </a:pPr>
            <a:r>
              <a:rPr lang="en-US" sz="1450" dirty="0">
                <a:latin typeface="Courier New" pitchFamily="49" charset="0"/>
              </a:rPr>
              <a:t>} /* </a:t>
            </a:r>
            <a:r>
              <a:rPr lang="en-US" sz="1450" dirty="0" err="1">
                <a:latin typeface="Courier New" pitchFamily="49" charset="0"/>
              </a:rPr>
              <a:t>taxicab_norm</a:t>
            </a:r>
            <a:r>
              <a:rPr lang="en-US" sz="1450" dirty="0">
                <a:latin typeface="Courier New" pitchFamily="49" charset="0"/>
              </a:rPr>
              <a:t> */</a:t>
            </a:r>
          </a:p>
        </p:txBody>
      </p:sp>
      <p:sp>
        <p:nvSpPr>
          <p:cNvPr id="859138" name="Rectangle 2"/>
          <p:cNvSpPr>
            <a:spLocks noGrp="1" noChangeArrowheads="1"/>
          </p:cNvSpPr>
          <p:nvPr>
            <p:ph type="title"/>
          </p:nvPr>
        </p:nvSpPr>
        <p:spPr/>
        <p:txBody>
          <a:bodyPr/>
          <a:lstStyle/>
          <a:p>
            <a:r>
              <a:rPr lang="en-US" dirty="0"/>
              <a:t>Argument Order in Function: Arbitrary #1</a:t>
            </a:r>
            <a:endParaRPr lang="en-US" b="0" dirty="0">
              <a:latin typeface="Courier New" pitchFamily="49" charset="0"/>
            </a:endParaRPr>
          </a:p>
        </p:txBody>
      </p:sp>
    </p:spTree>
    <p:custDataLst>
      <p:tags r:id="rId1"/>
    </p:custData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D" val="1940124"/>
  <p:tag name="WMSI" val="404"/>
  <p:tag name="WMIS" val="18615"/>
  <p:tag name="FILETITLE" val="CS1313 Hardware"/>
  <p:tag name="PREC" val="F"/>
  <p:tag name="NPWI" val="402"/>
</p:tagLst>
</file>

<file path=ppt/tags/tag10.xml><?xml version="1.0" encoding="utf-8"?>
<p:tagLst xmlns:a="http://schemas.openxmlformats.org/drawingml/2006/main" xmlns:r="http://schemas.openxmlformats.org/officeDocument/2006/relationships" xmlns:p="http://schemas.openxmlformats.org/presentationml/2006/main">
  <p:tag name="SWI" val="345"/>
  <p:tag name="NBP" val="1"/>
  <p:tag name="BSN" val="345"/>
  <p:tag name="SVT" val="TRUE"/>
  <p:tag name="CVB" val="345"/>
  <p:tag name="SPT" val="FALSE"/>
  <p:tag name="CII" val="345"/>
</p:tagLst>
</file>

<file path=ppt/tags/tag11.xml><?xml version="1.0" encoding="utf-8"?>
<p:tagLst xmlns:a="http://schemas.openxmlformats.org/drawingml/2006/main" xmlns:r="http://schemas.openxmlformats.org/officeDocument/2006/relationships" xmlns:p="http://schemas.openxmlformats.org/presentationml/2006/main">
  <p:tag name="SWI" val="345"/>
  <p:tag name="NBP" val="1"/>
  <p:tag name="BSN" val="345"/>
  <p:tag name="SVT" val="TRUE"/>
  <p:tag name="CVB" val="345"/>
  <p:tag name="SPT" val="FALSE"/>
  <p:tag name="CII" val="345"/>
</p:tagLst>
</file>

<file path=ppt/tags/tag12.xml><?xml version="1.0" encoding="utf-8"?>
<p:tagLst xmlns:a="http://schemas.openxmlformats.org/drawingml/2006/main" xmlns:r="http://schemas.openxmlformats.org/officeDocument/2006/relationships" xmlns:p="http://schemas.openxmlformats.org/presentationml/2006/main">
  <p:tag name="SWI" val="360"/>
  <p:tag name="NBP" val="1"/>
  <p:tag name="BSN" val="360"/>
  <p:tag name="SVT" val="TRUE"/>
  <p:tag name="CVB" val="360"/>
  <p:tag name="SPT" val="FALSE"/>
  <p:tag name="CII" val="360"/>
</p:tagLst>
</file>

<file path=ppt/tags/tag13.xml><?xml version="1.0" encoding="utf-8"?>
<p:tagLst xmlns:a="http://schemas.openxmlformats.org/drawingml/2006/main" xmlns:r="http://schemas.openxmlformats.org/officeDocument/2006/relationships" xmlns:p="http://schemas.openxmlformats.org/presentationml/2006/main">
  <p:tag name="SWI" val="360"/>
  <p:tag name="NBP" val="1"/>
  <p:tag name="BSN" val="360"/>
  <p:tag name="SVT" val="TRUE"/>
  <p:tag name="CVB" val="360"/>
  <p:tag name="SPT" val="FALSE"/>
  <p:tag name="CII" val="360"/>
</p:tagLst>
</file>

<file path=ppt/tags/tag14.xml><?xml version="1.0" encoding="utf-8"?>
<p:tagLst xmlns:a="http://schemas.openxmlformats.org/drawingml/2006/main" xmlns:r="http://schemas.openxmlformats.org/officeDocument/2006/relationships" xmlns:p="http://schemas.openxmlformats.org/presentationml/2006/main">
  <p:tag name="SWI" val="385"/>
  <p:tag name="BSN" val="385"/>
  <p:tag name="SVT" val="FALSE"/>
  <p:tag name="NBP" val="1"/>
  <p:tag name="CVB" val="385"/>
  <p:tag name="SPT" val="FALSE"/>
  <p:tag name="CII" val="385"/>
</p:tagLst>
</file>

<file path=ppt/tags/tag15.xml><?xml version="1.0" encoding="utf-8"?>
<p:tagLst xmlns:a="http://schemas.openxmlformats.org/drawingml/2006/main" xmlns:r="http://schemas.openxmlformats.org/officeDocument/2006/relationships" xmlns:p="http://schemas.openxmlformats.org/presentationml/2006/main">
  <p:tag name="SWI" val="386"/>
  <p:tag name="BSN" val="386"/>
  <p:tag name="SVT" val="FALSE"/>
  <p:tag name="NBP" val="1"/>
  <p:tag name="CVB" val="386"/>
  <p:tag name="SPT" val="FALSE"/>
  <p:tag name="CII" val="386"/>
</p:tagLst>
</file>

<file path=ppt/tags/tag16.xml><?xml version="1.0" encoding="utf-8"?>
<p:tagLst xmlns:a="http://schemas.openxmlformats.org/drawingml/2006/main" xmlns:r="http://schemas.openxmlformats.org/officeDocument/2006/relationships" xmlns:p="http://schemas.openxmlformats.org/presentationml/2006/main">
  <p:tag name="SWI" val="387"/>
  <p:tag name="BSN" val="387"/>
  <p:tag name="SVT" val="FALSE"/>
  <p:tag name="NBP" val="1"/>
  <p:tag name="CVB" val="387"/>
  <p:tag name="SPT" val="FALSE"/>
  <p:tag name="CII" val="387"/>
</p:tagLst>
</file>

<file path=ppt/tags/tag17.xml><?xml version="1.0" encoding="utf-8"?>
<p:tagLst xmlns:a="http://schemas.openxmlformats.org/drawingml/2006/main" xmlns:r="http://schemas.openxmlformats.org/officeDocument/2006/relationships" xmlns:p="http://schemas.openxmlformats.org/presentationml/2006/main">
  <p:tag name="SWI" val="388"/>
  <p:tag name="BSN" val="388"/>
  <p:tag name="SVT" val="FALSE"/>
  <p:tag name="NBP" val="1"/>
  <p:tag name="CVB" val="388"/>
  <p:tag name="SPT" val="FALSE"/>
  <p:tag name="CII" val="388"/>
</p:tagLst>
</file>

<file path=ppt/tags/tag18.xml><?xml version="1.0" encoding="utf-8"?>
<p:tagLst xmlns:a="http://schemas.openxmlformats.org/drawingml/2006/main" xmlns:r="http://schemas.openxmlformats.org/officeDocument/2006/relationships" xmlns:p="http://schemas.openxmlformats.org/presentationml/2006/main">
  <p:tag name="SWI" val="389"/>
  <p:tag name="BSN" val="389"/>
  <p:tag name="SVT" val="FALSE"/>
  <p:tag name="NBP" val="1"/>
  <p:tag name="CVB" val="389"/>
  <p:tag name="SPT" val="FALSE"/>
  <p:tag name="CII" val="389"/>
</p:tagLst>
</file>

<file path=ppt/tags/tag19.xml><?xml version="1.0" encoding="utf-8"?>
<p:tagLst xmlns:a="http://schemas.openxmlformats.org/drawingml/2006/main" xmlns:r="http://schemas.openxmlformats.org/officeDocument/2006/relationships" xmlns:p="http://schemas.openxmlformats.org/presentationml/2006/main">
  <p:tag name="SWI" val="390"/>
  <p:tag name="BSN" val="390"/>
  <p:tag name="SVT" val="FALSE"/>
  <p:tag name="NBP" val="1"/>
  <p:tag name="CVB" val="390"/>
  <p:tag name="SPT" val="FALSE"/>
  <p:tag name="CII" val="390"/>
</p:tagLst>
</file>

<file path=ppt/tags/tag2.xml><?xml version="1.0" encoding="utf-8"?>
<p:tagLst xmlns:a="http://schemas.openxmlformats.org/drawingml/2006/main" xmlns:r="http://schemas.openxmlformats.org/officeDocument/2006/relationships" xmlns:p="http://schemas.openxmlformats.org/presentationml/2006/main">
  <p:tag name="SWI" val="35"/>
  <p:tag name="NBP" val="1"/>
  <p:tag name="BSN" val="35"/>
  <p:tag name="SVT" val="TRUE"/>
  <p:tag name="CVB" val="35"/>
  <p:tag name="SPT" val="FALSE"/>
  <p:tag name="CII" val="35"/>
</p:tagLst>
</file>

<file path=ppt/tags/tag20.xml><?xml version="1.0" encoding="utf-8"?>
<p:tagLst xmlns:a="http://schemas.openxmlformats.org/drawingml/2006/main" xmlns:r="http://schemas.openxmlformats.org/officeDocument/2006/relationships" xmlns:p="http://schemas.openxmlformats.org/presentationml/2006/main">
  <p:tag name="SWI" val="391"/>
  <p:tag name="BSN" val="391"/>
  <p:tag name="SVT" val="FALSE"/>
  <p:tag name="NBP" val="1"/>
  <p:tag name="CVB" val="391"/>
  <p:tag name="SPT" val="FALSE"/>
  <p:tag name="CII" val="391"/>
</p:tagLst>
</file>

<file path=ppt/tags/tag21.xml><?xml version="1.0" encoding="utf-8"?>
<p:tagLst xmlns:a="http://schemas.openxmlformats.org/drawingml/2006/main" xmlns:r="http://schemas.openxmlformats.org/officeDocument/2006/relationships" xmlns:p="http://schemas.openxmlformats.org/presentationml/2006/main">
  <p:tag name="SWI" val="391"/>
  <p:tag name="BSN" val="391"/>
  <p:tag name="SVT" val="FALSE"/>
  <p:tag name="NBP" val="1"/>
  <p:tag name="CVB" val="391"/>
  <p:tag name="SPT" val="FALSE"/>
  <p:tag name="CII" val="391"/>
</p:tagLst>
</file>

<file path=ppt/tags/tag22.xml><?xml version="1.0" encoding="utf-8"?>
<p:tagLst xmlns:a="http://schemas.openxmlformats.org/drawingml/2006/main" xmlns:r="http://schemas.openxmlformats.org/officeDocument/2006/relationships" xmlns:p="http://schemas.openxmlformats.org/presentationml/2006/main">
  <p:tag name="SWI" val="392"/>
  <p:tag name="CVB" val="392"/>
  <p:tag name="BSN" val="392"/>
  <p:tag name="SVT" val="FALSE"/>
  <p:tag name="NBP" val="1"/>
  <p:tag name="SPT" val="FALSE"/>
  <p:tag name="CII" val="392"/>
</p:tagLst>
</file>

<file path=ppt/tags/tag23.xml><?xml version="1.0" encoding="utf-8"?>
<p:tagLst xmlns:a="http://schemas.openxmlformats.org/drawingml/2006/main" xmlns:r="http://schemas.openxmlformats.org/officeDocument/2006/relationships" xmlns:p="http://schemas.openxmlformats.org/presentationml/2006/main">
  <p:tag name="SWI" val="393"/>
  <p:tag name="CVB" val="393"/>
  <p:tag name="BSN" val="393"/>
  <p:tag name="SVT" val="FALSE"/>
  <p:tag name="NBP" val="1"/>
  <p:tag name="SPT" val="FALSE"/>
  <p:tag name="CII" val="393"/>
</p:tagLst>
</file>

<file path=ppt/tags/tag24.xml><?xml version="1.0" encoding="utf-8"?>
<p:tagLst xmlns:a="http://schemas.openxmlformats.org/drawingml/2006/main" xmlns:r="http://schemas.openxmlformats.org/officeDocument/2006/relationships" xmlns:p="http://schemas.openxmlformats.org/presentationml/2006/main">
  <p:tag name="SWI" val="394"/>
  <p:tag name="CVB" val="394"/>
  <p:tag name="BSN" val="394"/>
  <p:tag name="SVT" val="FALSE"/>
  <p:tag name="NBP" val="1"/>
  <p:tag name="SPT" val="FALSE"/>
  <p:tag name="CII" val="394"/>
</p:tagLst>
</file>

<file path=ppt/tags/tag25.xml><?xml version="1.0" encoding="utf-8"?>
<p:tagLst xmlns:a="http://schemas.openxmlformats.org/drawingml/2006/main" xmlns:r="http://schemas.openxmlformats.org/officeDocument/2006/relationships" xmlns:p="http://schemas.openxmlformats.org/presentationml/2006/main">
  <p:tag name="SWI" val="395"/>
  <p:tag name="CVB" val="395"/>
  <p:tag name="BSN" val="395"/>
  <p:tag name="SVT" val="FALSE"/>
  <p:tag name="NBP" val="1"/>
  <p:tag name="SPT" val="FALSE"/>
  <p:tag name="CII" val="395"/>
</p:tagLst>
</file>

<file path=ppt/tags/tag26.xml><?xml version="1.0" encoding="utf-8"?>
<p:tagLst xmlns:a="http://schemas.openxmlformats.org/drawingml/2006/main" xmlns:r="http://schemas.openxmlformats.org/officeDocument/2006/relationships" xmlns:p="http://schemas.openxmlformats.org/presentationml/2006/main">
  <p:tag name="SWI" val="396"/>
  <p:tag name="CVB" val="396"/>
  <p:tag name="BSN" val="396"/>
  <p:tag name="SVT" val="FALSE"/>
  <p:tag name="NBP" val="1"/>
  <p:tag name="SPT" val="FALSE"/>
  <p:tag name="CII" val="396"/>
</p:tagLst>
</file>

<file path=ppt/tags/tag27.xml><?xml version="1.0" encoding="utf-8"?>
<p:tagLst xmlns:a="http://schemas.openxmlformats.org/drawingml/2006/main" xmlns:r="http://schemas.openxmlformats.org/officeDocument/2006/relationships" xmlns:p="http://schemas.openxmlformats.org/presentationml/2006/main">
  <p:tag name="SWI" val="397"/>
  <p:tag name="CVB" val="397"/>
  <p:tag name="BSN" val="397"/>
  <p:tag name="SVT" val="FALSE"/>
  <p:tag name="NBP" val="1"/>
  <p:tag name="SPT" val="FALSE"/>
  <p:tag name="CII" val="397"/>
</p:tagLst>
</file>

<file path=ppt/tags/tag28.xml><?xml version="1.0" encoding="utf-8"?>
<p:tagLst xmlns:a="http://schemas.openxmlformats.org/drawingml/2006/main" xmlns:r="http://schemas.openxmlformats.org/officeDocument/2006/relationships" xmlns:p="http://schemas.openxmlformats.org/presentationml/2006/main">
  <p:tag name="SWI" val="398"/>
  <p:tag name="CVB" val="398"/>
  <p:tag name="BSN" val="398"/>
  <p:tag name="SVT" val="FALSE"/>
  <p:tag name="NBP" val="1"/>
  <p:tag name="SPT" val="FALSE"/>
  <p:tag name="CII" val="398"/>
</p:tagLst>
</file>

<file path=ppt/tags/tag29.xml><?xml version="1.0" encoding="utf-8"?>
<p:tagLst xmlns:a="http://schemas.openxmlformats.org/drawingml/2006/main" xmlns:r="http://schemas.openxmlformats.org/officeDocument/2006/relationships" xmlns:p="http://schemas.openxmlformats.org/presentationml/2006/main">
  <p:tag name="SWI" val="399"/>
  <p:tag name="CVB" val="399"/>
  <p:tag name="BSN" val="399"/>
  <p:tag name="SVT" val="FALSE"/>
  <p:tag name="NBP" val="1"/>
  <p:tag name="SPT" val="FALSE"/>
  <p:tag name="CII" val="399"/>
</p:tagLst>
</file>

<file path=ppt/tags/tag3.xml><?xml version="1.0" encoding="utf-8"?>
<p:tagLst xmlns:a="http://schemas.openxmlformats.org/drawingml/2006/main" xmlns:r="http://schemas.openxmlformats.org/officeDocument/2006/relationships" xmlns:p="http://schemas.openxmlformats.org/presentationml/2006/main">
  <p:tag name="SWI" val="378"/>
  <p:tag name="BSN" val="378"/>
  <p:tag name="SVT" val="FALSE"/>
  <p:tag name="NBP" val="1"/>
  <p:tag name="CVB" val="378"/>
  <p:tag name="SPT" val="FALSE"/>
  <p:tag name="CII" val="378"/>
</p:tagLst>
</file>

<file path=ppt/tags/tag30.xml><?xml version="1.0" encoding="utf-8"?>
<p:tagLst xmlns:a="http://schemas.openxmlformats.org/drawingml/2006/main" xmlns:r="http://schemas.openxmlformats.org/officeDocument/2006/relationships" xmlns:p="http://schemas.openxmlformats.org/presentationml/2006/main">
  <p:tag name="SWI" val="400"/>
  <p:tag name="CVB" val="400"/>
  <p:tag name="BSN" val="400"/>
  <p:tag name="SVT" val="FALSE"/>
  <p:tag name="NBP" val="1"/>
  <p:tag name="SPT" val="FALSE"/>
  <p:tag name="CII" val="400"/>
</p:tagLst>
</file>

<file path=ppt/tags/tag31.xml><?xml version="1.0" encoding="utf-8"?>
<p:tagLst xmlns:a="http://schemas.openxmlformats.org/drawingml/2006/main" xmlns:r="http://schemas.openxmlformats.org/officeDocument/2006/relationships" xmlns:p="http://schemas.openxmlformats.org/presentationml/2006/main">
  <p:tag name="SWI" val="401"/>
  <p:tag name="CVB" val="401"/>
  <p:tag name="BSN" val="401"/>
  <p:tag name="SVT" val="FALSE"/>
  <p:tag name="NBP" val="1"/>
  <p:tag name="SPT" val="FALSE"/>
  <p:tag name="CII" val="401"/>
</p:tagLst>
</file>

<file path=ppt/tags/tag4.xml><?xml version="1.0" encoding="utf-8"?>
<p:tagLst xmlns:a="http://schemas.openxmlformats.org/drawingml/2006/main" xmlns:r="http://schemas.openxmlformats.org/officeDocument/2006/relationships" xmlns:p="http://schemas.openxmlformats.org/presentationml/2006/main">
  <p:tag name="SWI" val="379"/>
  <p:tag name="BSN" val="379"/>
  <p:tag name="SVT" val="FALSE"/>
  <p:tag name="NBP" val="1"/>
  <p:tag name="CVB" val="379"/>
  <p:tag name="SPT" val="FALSE"/>
  <p:tag name="CII" val="379"/>
</p:tagLst>
</file>

<file path=ppt/tags/tag5.xml><?xml version="1.0" encoding="utf-8"?>
<p:tagLst xmlns:a="http://schemas.openxmlformats.org/drawingml/2006/main" xmlns:r="http://schemas.openxmlformats.org/officeDocument/2006/relationships" xmlns:p="http://schemas.openxmlformats.org/presentationml/2006/main">
  <p:tag name="SWI" val="380"/>
  <p:tag name="BSN" val="380"/>
  <p:tag name="SVT" val="FALSE"/>
  <p:tag name="NBP" val="1"/>
  <p:tag name="CVB" val="380"/>
  <p:tag name="SPT" val="FALSE"/>
  <p:tag name="CII" val="380"/>
</p:tagLst>
</file>

<file path=ppt/tags/tag6.xml><?xml version="1.0" encoding="utf-8"?>
<p:tagLst xmlns:a="http://schemas.openxmlformats.org/drawingml/2006/main" xmlns:r="http://schemas.openxmlformats.org/officeDocument/2006/relationships" xmlns:p="http://schemas.openxmlformats.org/presentationml/2006/main">
  <p:tag name="SWI" val="381"/>
  <p:tag name="BSN" val="381"/>
  <p:tag name="SVT" val="FALSE"/>
  <p:tag name="NBP" val="1"/>
  <p:tag name="CVB" val="381"/>
  <p:tag name="SPT" val="FALSE"/>
  <p:tag name="CII" val="381"/>
</p:tagLst>
</file>

<file path=ppt/tags/tag7.xml><?xml version="1.0" encoding="utf-8"?>
<p:tagLst xmlns:a="http://schemas.openxmlformats.org/drawingml/2006/main" xmlns:r="http://schemas.openxmlformats.org/officeDocument/2006/relationships" xmlns:p="http://schemas.openxmlformats.org/presentationml/2006/main">
  <p:tag name="SWI" val="382"/>
  <p:tag name="BSN" val="382"/>
  <p:tag name="SVT" val="FALSE"/>
  <p:tag name="NBP" val="1"/>
  <p:tag name="CVB" val="382"/>
  <p:tag name="SPT" val="FALSE"/>
  <p:tag name="CII" val="382"/>
</p:tagLst>
</file>

<file path=ppt/tags/tag8.xml><?xml version="1.0" encoding="utf-8"?>
<p:tagLst xmlns:a="http://schemas.openxmlformats.org/drawingml/2006/main" xmlns:r="http://schemas.openxmlformats.org/officeDocument/2006/relationships" xmlns:p="http://schemas.openxmlformats.org/presentationml/2006/main">
  <p:tag name="SWI" val="383"/>
  <p:tag name="BSN" val="383"/>
  <p:tag name="SVT" val="FALSE"/>
  <p:tag name="NBP" val="1"/>
  <p:tag name="CVB" val="383"/>
  <p:tag name="SPT" val="FALSE"/>
  <p:tag name="CII" val="383"/>
</p:tagLst>
</file>

<file path=ppt/tags/tag9.xml><?xml version="1.0" encoding="utf-8"?>
<p:tagLst xmlns:a="http://schemas.openxmlformats.org/drawingml/2006/main" xmlns:r="http://schemas.openxmlformats.org/officeDocument/2006/relationships" xmlns:p="http://schemas.openxmlformats.org/presentationml/2006/main">
  <p:tag name="SWI" val="384"/>
  <p:tag name="BSN" val="384"/>
  <p:tag name="SVT" val="FALSE"/>
  <p:tag name="NBP" val="1"/>
  <p:tag name="CVB" val="384"/>
  <p:tag name="SPT" val="FALSE"/>
  <p:tag name="CII" val="384"/>
</p:tagLst>
</file>

<file path=ppt/theme/theme1.xml><?xml version="1.0" encoding="utf-8"?>
<a:theme xmlns:a="http://schemas.openxmlformats.org/drawingml/2006/main" name="hardware_lesson">
  <a:themeElements>
    <a:clrScheme name="hardware_lesson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hardware_less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hardware_lesson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hardware_lesson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hardware_lesson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hardware_lesson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hardware_lesson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hardware_lesson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hardware_lesson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hardware_lesson</Template>
  <TotalTime>3068</TotalTime>
  <Words>3955</Words>
  <Application>Microsoft Office PowerPoint</Application>
  <PresentationFormat>On-screen Show (4:3)</PresentationFormat>
  <Paragraphs>482</Paragraphs>
  <Slides>30</Slides>
  <Notes>30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Courier New</vt:lpstr>
      <vt:lpstr>Tahoma</vt:lpstr>
      <vt:lpstr>Times New Roman</vt:lpstr>
      <vt:lpstr>Wingdings</vt:lpstr>
      <vt:lpstr>hardware_lesson</vt:lpstr>
      <vt:lpstr>User Defined Functions 2 Outline</vt:lpstr>
      <vt:lpstr>Argument Order When Passing Arrays #1</vt:lpstr>
      <vt:lpstr>Argument Order When Passing Arrays #2</vt:lpstr>
      <vt:lpstr>Code Reuse Is GOOD GOOD GOOD #1</vt:lpstr>
      <vt:lpstr>Code Reuse Is GOOD GOOD GOOD #2</vt:lpstr>
      <vt:lpstr>Actual vs. Formal Arguments #1</vt:lpstr>
      <vt:lpstr>Actual vs. Formal Arguments #2</vt:lpstr>
      <vt:lpstr>Argument Order</vt:lpstr>
      <vt:lpstr>Argument Order in Function: Arbitrary #1</vt:lpstr>
      <vt:lpstr>Argument Order in Function: Arbitrary #2</vt:lpstr>
      <vt:lpstr>Actual EXACTLY MATCH Formal #1</vt:lpstr>
      <vt:lpstr>Actual EXACTLY MATCH Formal #2</vt:lpstr>
      <vt:lpstr>Argument Order Convention #1</vt:lpstr>
      <vt:lpstr>Argument Order Convention #2</vt:lpstr>
      <vt:lpstr>Side Effects #1</vt:lpstr>
      <vt:lpstr>Side Effects #2</vt:lpstr>
      <vt:lpstr>Side Effects Example #1</vt:lpstr>
      <vt:lpstr>Side Effects Example #2</vt:lpstr>
      <vt:lpstr>Side Effects Example #3</vt:lpstr>
      <vt:lpstr>Side Effects Example #4</vt:lpstr>
      <vt:lpstr>A Function That Doesn’t Return a Value #1</vt:lpstr>
      <vt:lpstr>A Function That Doesn’t Return a Value #2</vt:lpstr>
      <vt:lpstr>void Functions #1</vt:lpstr>
      <vt:lpstr>void Functions #2</vt:lpstr>
      <vt:lpstr>void Function Call Example #1</vt:lpstr>
      <vt:lpstr>void Function Call Example #2</vt:lpstr>
      <vt:lpstr>void Function Call Example #3</vt:lpstr>
      <vt:lpstr>void Function Call Example #4</vt:lpstr>
      <vt:lpstr>Why Do We Like Code Reuse?</vt:lpstr>
      <vt:lpstr>Why Do We Like User-Defined Functions?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CS1313 User Defined Functions Lesson 2</dc:title>
  <dc:creator>Henry Neeman</dc:creator>
  <cp:lastModifiedBy>Neeman, Henry J.</cp:lastModifiedBy>
  <cp:revision>595</cp:revision>
  <cp:lastPrinted>1601-01-01T00:00:00Z</cp:lastPrinted>
  <dcterms:created xsi:type="dcterms:W3CDTF">2004-08-23T12:23:16Z</dcterms:created>
  <dcterms:modified xsi:type="dcterms:W3CDTF">2024-03-31T23:51:46Z</dcterms:modified>
</cp:coreProperties>
</file>