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6"/>
  </p:notesMasterIdLst>
  <p:handoutMasterIdLst>
    <p:handoutMasterId r:id="rId27"/>
  </p:handoutMasterIdLst>
  <p:sldIdLst>
    <p:sldId id="449" r:id="rId2"/>
    <p:sldId id="473" r:id="rId3"/>
    <p:sldId id="474" r:id="rId4"/>
    <p:sldId id="501" r:id="rId5"/>
    <p:sldId id="512" r:id="rId6"/>
    <p:sldId id="494" r:id="rId7"/>
    <p:sldId id="499" r:id="rId8"/>
    <p:sldId id="500" r:id="rId9"/>
    <p:sldId id="525" r:id="rId10"/>
    <p:sldId id="496" r:id="rId11"/>
    <p:sldId id="515" r:id="rId12"/>
    <p:sldId id="497" r:id="rId13"/>
    <p:sldId id="504" r:id="rId14"/>
    <p:sldId id="520" r:id="rId15"/>
    <p:sldId id="521" r:id="rId16"/>
    <p:sldId id="506" r:id="rId17"/>
    <p:sldId id="507" r:id="rId18"/>
    <p:sldId id="505" r:id="rId19"/>
    <p:sldId id="518" r:id="rId20"/>
    <p:sldId id="508" r:id="rId21"/>
    <p:sldId id="509" r:id="rId22"/>
    <p:sldId id="510" r:id="rId23"/>
    <p:sldId id="517" r:id="rId24"/>
    <p:sldId id="511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FF"/>
    <a:srgbClr val="CC99FF"/>
    <a:srgbClr val="336600"/>
    <a:srgbClr val="800080"/>
    <a:srgbClr val="A08200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>
      <p:cViewPr varScale="1">
        <p:scale>
          <a:sx n="63" d="100"/>
          <a:sy n="63" d="100"/>
        </p:scale>
        <p:origin x="72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4BB47950-034B-4E5D-9A94-2EA0F36131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5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8E8C16FE-5299-46F4-8C1C-AFE1F106E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3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D2A7-0DDC-4C1F-B20E-F1BAD2474E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0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D2A7-0DDC-4C1F-B20E-F1BAD2474E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D2A7-0DDC-4C1F-B20E-F1BAD2474E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8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D2A7-0DDC-4C1F-B20E-F1BAD2474E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20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C16FE-5299-46F4-8C1C-AFE1F106E5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D2A7-0DDC-4C1F-B20E-F1BAD2474E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8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D2A7-0DDC-4C1F-B20E-F1BAD2474E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939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939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9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39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939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0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u="none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5940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OU Supercomputing Center for Education &amp; Research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CA417027-AB0A-44B0-90B1-3369B021DD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/>
              <a:t>Standard I/O Lesson</a:t>
            </a:r>
          </a:p>
          <a:p>
            <a:r>
              <a:rPr lang="en-US" dirty="0"/>
              <a:t>CS1313 Spring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CBE91C-FE4F-4C87-A07B-7BEC3449A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/>
              <a:t>Standard I/O Lesson</a:t>
            </a:r>
          </a:p>
          <a:p>
            <a:r>
              <a:rPr lang="en-US" dirty="0"/>
              <a:t>CS1313 Spring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A9E96-CFB3-43CD-8906-82B21B240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 sz="2400"/>
            </a:lvl1pPr>
            <a:lvl2pPr>
              <a:buClrTx/>
              <a:defRPr sz="22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 b="0"/>
            </a:lvl1pPr>
          </a:lstStyle>
          <a:p>
            <a:r>
              <a:rPr lang="en-US" dirty="0"/>
              <a:t>Standard I/O Lesson</a:t>
            </a:r>
          </a:p>
          <a:p>
            <a:r>
              <a:rPr lang="en-US" dirty="0"/>
              <a:t>CS1313 Spring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7C1DA89-DC8E-4228-B0FA-A873A572E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/>
              <a:t>Standard I/O Lesson</a:t>
            </a:r>
          </a:p>
          <a:p>
            <a:r>
              <a:rPr lang="en-US" dirty="0"/>
              <a:t>CS1313 Spring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D65233-582E-413C-85CE-ED953B5A5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906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/>
              <a:t>Standard I/O Lesson</a:t>
            </a:r>
          </a:p>
          <a:p>
            <a:r>
              <a:rPr lang="en-US" dirty="0"/>
              <a:t>CS1313 Spring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1C51CE-DC8D-4F71-BC57-C84D41972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/>
              <a:t>Standard I/O Lesson</a:t>
            </a:r>
          </a:p>
          <a:p>
            <a:r>
              <a:rPr lang="en-US" dirty="0"/>
              <a:t>CS1313 Spring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55EBCF-415C-4BB3-BFA3-968648225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/>
              <a:t>Standard I/O Lesson</a:t>
            </a:r>
          </a:p>
          <a:p>
            <a:r>
              <a:rPr lang="en-US" dirty="0"/>
              <a:t>CS1313 Spring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7CF0C-1BB9-4570-B7DF-827573566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/>
              <a:t>Standard I/O Lesson</a:t>
            </a:r>
          </a:p>
          <a:p>
            <a:r>
              <a:rPr lang="en-US" dirty="0"/>
              <a:t>CS1313 Spring 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D71A8-6CBC-4ACD-A70B-AEDFE9743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/>
              <a:t>Standard I/O Lesson</a:t>
            </a:r>
          </a:p>
          <a:p>
            <a:r>
              <a:rPr lang="en-US" dirty="0"/>
              <a:t>CS1313 Spring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AB006-2E39-4BB3-9D88-C48DA03BF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/>
              <a:t>Standard I/O Lesson</a:t>
            </a:r>
          </a:p>
          <a:p>
            <a:r>
              <a:rPr lang="en-US" dirty="0"/>
              <a:t>CS1313 Spring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E23A70-A5AA-44EE-AAE9-5C497DE24A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tangle 8"/>
          <p:cNvSpPr>
            <a:spLocks noChangeArrowheads="1"/>
          </p:cNvSpPr>
          <p:nvPr/>
        </p:nvSpPr>
        <p:spPr bwMode="gray">
          <a:xfrm>
            <a:off x="3048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 u="none">
              <a:latin typeface="Tahoma" pitchFamily="34" charset="0"/>
            </a:endParaRP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72213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/>
            </a:lvl1pPr>
          </a:lstStyle>
          <a:p>
            <a:r>
              <a:rPr lang="en-US" sz="1600" dirty="0"/>
              <a:t>Standard I/O Lesson</a:t>
            </a:r>
          </a:p>
          <a:p>
            <a:r>
              <a:rPr lang="en-US" dirty="0"/>
              <a:t>CS1313 Spring 2024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626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 u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7718F5-420D-4C19-AF7F-4FA2D41FE6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8383" name="Picture 15" descr="ou201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0600" y="6215063"/>
            <a:ext cx="393700" cy="5381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format-specifiers-in-c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https://tutorialsbookmarks.com/format-specifiers-in-c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www.youtube.com/watch?v=4etk_viTUg4" TargetMode="External"/><Relationship Id="rId5" Type="http://schemas.openxmlformats.org/officeDocument/2006/relationships/image" Target="../media/image2.gif"/><Relationship Id="rId4" Type="http://schemas.openxmlformats.org/officeDocument/2006/relationships/hyperlink" Target="https://i.pinimg.com/originals/29/8f/3e/298f3eacdb07bf9f2223645236ef47e1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9D4ED1-3E10-423A-ACDE-72B4AC4D6606}" type="slidenum">
              <a:rPr lang="en-US"/>
              <a:pPr/>
              <a:t>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4572000" y="939800"/>
            <a:ext cx="42672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 startAt="13"/>
            </a:pPr>
            <a:r>
              <a:rPr lang="en-US" sz="2000" u="none" dirty="0"/>
              <a:t>Placeholder &amp; Variable in Same Statement</a:t>
            </a:r>
          </a:p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 startAt="13"/>
            </a:pPr>
            <a:r>
              <a:rPr lang="en-US" sz="2000" u="none" dirty="0"/>
              <a:t>Placeholder/Variable Same Statement: Example</a:t>
            </a:r>
          </a:p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 startAt="13"/>
            </a:pPr>
            <a:r>
              <a:rPr lang="en-US" sz="2000" u="none" dirty="0"/>
              <a:t>Input via </a:t>
            </a:r>
            <a:r>
              <a:rPr lang="en-US" sz="2000" u="none" dirty="0" err="1">
                <a:latin typeface="Courier New" pitchFamily="49" charset="0"/>
              </a:rPr>
              <a:t>scanf</a:t>
            </a:r>
            <a:endParaRPr lang="en-US" sz="2000" u="none" dirty="0">
              <a:latin typeface="Courier New" pitchFamily="49" charset="0"/>
            </a:endParaRPr>
          </a:p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13"/>
            </a:pPr>
            <a:r>
              <a:rPr lang="en-US" sz="2000" u="none" dirty="0"/>
              <a:t>Input via </a:t>
            </a:r>
            <a:r>
              <a:rPr lang="en-US" sz="2000" u="none" dirty="0" err="1">
                <a:latin typeface="Courier New" pitchFamily="49" charset="0"/>
              </a:rPr>
              <a:t>scanf</a:t>
            </a:r>
            <a:r>
              <a:rPr lang="en-US" sz="2000" u="none" dirty="0"/>
              <a:t>: Ampersand Before Variable</a:t>
            </a:r>
          </a:p>
          <a:p>
            <a:pPr marL="533400" indent="-533400" algn="l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13"/>
            </a:pPr>
            <a:r>
              <a:rPr lang="en-US" sz="2000" u="none" dirty="0"/>
              <a:t>Input via </a:t>
            </a:r>
            <a:r>
              <a:rPr lang="en-US" sz="2000" u="none" dirty="0" err="1">
                <a:latin typeface="Courier New" pitchFamily="49" charset="0"/>
              </a:rPr>
              <a:t>scanf</a:t>
            </a:r>
            <a:r>
              <a:rPr lang="en-US" sz="2000" u="none" dirty="0"/>
              <a:t>  Example</a:t>
            </a:r>
          </a:p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13"/>
            </a:pPr>
            <a:r>
              <a:rPr lang="en-US" sz="2000" u="none" dirty="0"/>
              <a:t>Input via </a:t>
            </a:r>
            <a:r>
              <a:rPr lang="en-US" sz="2000" u="none" dirty="0" err="1">
                <a:latin typeface="Courier New" pitchFamily="49" charset="0"/>
              </a:rPr>
              <a:t>scanf</a:t>
            </a:r>
            <a:r>
              <a:rPr lang="en-US" sz="2000" u="none" dirty="0"/>
              <a:t> Example’s Flowchart</a:t>
            </a:r>
          </a:p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13"/>
            </a:pPr>
            <a:r>
              <a:rPr lang="en-US" sz="2000" u="none" dirty="0"/>
              <a:t>Reading Multiple Variables with a Single </a:t>
            </a:r>
            <a:r>
              <a:rPr lang="en-US" sz="2000" u="none" dirty="0" err="1">
                <a:latin typeface="Courier New" pitchFamily="49" charset="0"/>
              </a:rPr>
              <a:t>scanf</a:t>
            </a:r>
            <a:endParaRPr lang="en-US" sz="2000" u="none" dirty="0">
              <a:latin typeface="Courier New" pitchFamily="49" charset="0"/>
            </a:endParaRPr>
          </a:p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13"/>
            </a:pPr>
            <a:r>
              <a:rPr lang="en-US" sz="2000" u="none" dirty="0"/>
              <a:t>Multiple Variables per </a:t>
            </a:r>
            <a:r>
              <a:rPr lang="en-US" sz="2000" u="none" dirty="0" err="1">
                <a:latin typeface="Courier New" pitchFamily="49" charset="0"/>
              </a:rPr>
              <a:t>scanf</a:t>
            </a:r>
            <a:r>
              <a:rPr lang="en-US" sz="2000" u="none" dirty="0"/>
              <a:t> Example #1</a:t>
            </a:r>
          </a:p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13"/>
            </a:pPr>
            <a:r>
              <a:rPr lang="en-US" sz="2000" u="none" dirty="0"/>
              <a:t>Multiple Variables per </a:t>
            </a:r>
            <a:r>
              <a:rPr lang="en-US" sz="2000" u="none" dirty="0" err="1">
                <a:latin typeface="Courier New" pitchFamily="49" charset="0"/>
              </a:rPr>
              <a:t>scanf</a:t>
            </a:r>
            <a:r>
              <a:rPr lang="en-US" sz="2000" u="none" dirty="0"/>
              <a:t> Example #2</a:t>
            </a:r>
          </a:p>
          <a:p>
            <a:pPr marL="533400" indent="-533400" algn="l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13"/>
            </a:pPr>
            <a:r>
              <a:rPr lang="en-US" sz="2000" u="none" dirty="0"/>
              <a:t> </a:t>
            </a:r>
            <a:r>
              <a:rPr lang="en-US" sz="2000" u="none" dirty="0" err="1">
                <a:latin typeface="Courier New" pitchFamily="49" charset="0"/>
              </a:rPr>
              <a:t>printf</a:t>
            </a:r>
            <a:r>
              <a:rPr lang="en-US" sz="2000" u="none" dirty="0"/>
              <a:t>  vs  </a:t>
            </a:r>
            <a:r>
              <a:rPr lang="en-US" sz="2000" u="none" dirty="0" err="1">
                <a:latin typeface="Courier New" pitchFamily="49" charset="0"/>
              </a:rPr>
              <a:t>scanf</a:t>
            </a:r>
            <a:endParaRPr lang="en-US" sz="2000" u="none" dirty="0">
              <a:latin typeface="Courier New" pitchFamily="49" charset="0"/>
            </a:endParaRPr>
          </a:p>
          <a:p>
            <a:pPr marL="533400" indent="-533400" algn="l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13"/>
            </a:pPr>
            <a:r>
              <a:rPr lang="en-US" sz="2000" u="none" dirty="0"/>
              <a:t>Programming Exercise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39800"/>
            <a:ext cx="4191000" cy="5257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Standard I/O Lesson Outline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Standard Input &amp; Standard Output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Character String Literal Constant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String Literal Cannot Use Multiple Lines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Multi-line String Literal Example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Output via </a:t>
            </a:r>
            <a:r>
              <a:rPr lang="en-US" sz="2000" dirty="0" err="1">
                <a:latin typeface="Courier New" pitchFamily="49" charset="0"/>
              </a:rPr>
              <a:t>printf</a:t>
            </a:r>
            <a:endParaRPr lang="en-US" sz="2000" dirty="0">
              <a:latin typeface="Courier New" pitchFamily="49" charset="0"/>
            </a:endParaRP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Newline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Newline Example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White Space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Placeholders (Format Specifiers)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Placeholders for Various Data Types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Mixing Literal Text and Variables’ Values #1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Mixing Literal Text and Variables’ Values #2</a:t>
            </a: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Lesson Outline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617AB-7174-4C40-AAF2-725CE14BEB18}" type="slidenum">
              <a:rPr lang="en-US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000" dirty="0">
                <a:latin typeface="Courier New" pitchFamily="49" charset="0"/>
              </a:rPr>
              <a:t>"</a:t>
            </a:r>
            <a:r>
              <a:rPr lang="en-US" sz="2400" dirty="0">
                <a:latin typeface="Courier New" pitchFamily="49" charset="0"/>
              </a:rPr>
              <a:t>%d</a:t>
            </a:r>
            <a:r>
              <a:rPr lang="en-US" sz="2000" dirty="0">
                <a:latin typeface="Courier New" pitchFamily="49" charset="0"/>
              </a:rPr>
              <a:t>"</a:t>
            </a:r>
            <a:r>
              <a:rPr lang="en-US" sz="2400" dirty="0">
                <a:latin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</a:rPr>
              <a:t>number_of_students</a:t>
            </a:r>
            <a:r>
              <a:rPr lang="en-US" sz="2400" dirty="0">
                <a:latin typeface="Courier New" pitchFamily="49" charset="0"/>
              </a:rPr>
              <a:t>);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dirty="0"/>
              <a:t>The statement above:</a:t>
            </a:r>
          </a:p>
          <a:p>
            <a:r>
              <a:rPr lang="en-US" dirty="0"/>
              <a:t>outputs to standard output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dirty="0"/>
              <a:t>)</a:t>
            </a:r>
          </a:p>
          <a:p>
            <a:r>
              <a:rPr lang="en-US" dirty="0"/>
              <a:t>the value of the variable named </a:t>
            </a:r>
            <a:r>
              <a:rPr lang="en-US" dirty="0" err="1">
                <a:latin typeface="Courier New" pitchFamily="49" charset="0"/>
              </a:rPr>
              <a:t>number_of_students</a:t>
            </a:r>
            <a:endParaRPr lang="en-US" dirty="0"/>
          </a:p>
          <a:p>
            <a:r>
              <a:rPr lang="en-US" dirty="0"/>
              <a:t>which is of type </a:t>
            </a:r>
            <a:r>
              <a:rPr lang="en-US" dirty="0" err="1">
                <a:latin typeface="Courier New" pitchFamily="49" charset="0"/>
              </a:rPr>
              <a:t>int</a:t>
            </a:r>
            <a:endParaRPr lang="en-US" dirty="0"/>
          </a:p>
          <a:p>
            <a:r>
              <a:rPr lang="en-US" dirty="0"/>
              <a:t>(declared previously in the program that contains this </a:t>
            </a:r>
            <a:r>
              <a:rPr lang="en-US" dirty="0" err="1">
                <a:latin typeface="Courier New" pitchFamily="49" charset="0"/>
              </a:rPr>
              <a:t>printf</a:t>
            </a:r>
            <a:r>
              <a:rPr lang="en-US" dirty="0"/>
              <a:t> statement).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%d</a:t>
            </a:r>
            <a:r>
              <a:rPr lang="en-US" dirty="0"/>
              <a:t> is known as a </a:t>
            </a:r>
            <a:r>
              <a:rPr lang="en-US" b="1" i="1" u="sng" dirty="0"/>
              <a:t>placeholder</a:t>
            </a:r>
            <a:r>
              <a:rPr lang="en-US" dirty="0"/>
              <a:t>:                                             it holds the place of the value of the variable                      that we actually want to output.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The formal name for a placeholder is a </a:t>
            </a:r>
            <a:r>
              <a:rPr lang="en-US" b="1" i="1" u="sng" dirty="0"/>
              <a:t>format specifier</a:t>
            </a:r>
            <a:r>
              <a:rPr lang="en-US" dirty="0"/>
              <a:t>,             but we’ll typically say placeholder in CS1313.</a:t>
            </a: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Placeholders (Format Specifiers)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B3E7E-BDAA-4374-A746-EA0EBFACA521}" type="slidenum">
              <a:rPr lang="en-US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int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</a:rPr>
              <a:t>%d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000" dirty="0">
                <a:latin typeface="Courier New" pitchFamily="49" charset="0"/>
              </a:rPr>
              <a:t>"</a:t>
            </a:r>
            <a:r>
              <a:rPr lang="en-US" sz="2400" dirty="0">
                <a:latin typeface="Courier New" pitchFamily="49" charset="0"/>
              </a:rPr>
              <a:t>%d</a:t>
            </a:r>
            <a:r>
              <a:rPr lang="en-US" sz="2000" dirty="0">
                <a:latin typeface="Courier New" pitchFamily="49" charset="0"/>
              </a:rPr>
              <a:t>"</a:t>
            </a:r>
            <a:r>
              <a:rPr lang="en-US" sz="2400" dirty="0">
                <a:latin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</a:rPr>
              <a:t>number_of_students</a:t>
            </a:r>
            <a:r>
              <a:rPr lang="en-US" sz="2400" dirty="0">
                <a:latin typeface="Courier New" pitchFamily="49" charset="0"/>
              </a:rPr>
              <a:t>);</a:t>
            </a:r>
            <a:endParaRPr lang="en-US" sz="2400" dirty="0"/>
          </a:p>
          <a:p>
            <a:r>
              <a:rPr lang="en-US" dirty="0">
                <a:latin typeface="Courier New" pitchFamily="49" charset="0"/>
              </a:rPr>
              <a:t>float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</a:rPr>
              <a:t>%f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000" dirty="0">
                <a:latin typeface="Courier New" pitchFamily="49" charset="0"/>
              </a:rPr>
              <a:t>"</a:t>
            </a:r>
            <a:r>
              <a:rPr lang="en-US" sz="2400" dirty="0">
                <a:latin typeface="Courier New" pitchFamily="49" charset="0"/>
              </a:rPr>
              <a:t>%f</a:t>
            </a:r>
            <a:r>
              <a:rPr lang="en-US" sz="2000" dirty="0">
                <a:latin typeface="Courier New" pitchFamily="49" charset="0"/>
              </a:rPr>
              <a:t>"</a:t>
            </a:r>
            <a:r>
              <a:rPr lang="en-US" sz="2400" dirty="0">
                <a:latin typeface="Courier New" pitchFamily="49" charset="0"/>
              </a:rPr>
              <a:t>, pi);</a:t>
            </a:r>
            <a:endParaRPr lang="en-US" dirty="0"/>
          </a:p>
          <a:p>
            <a:r>
              <a:rPr lang="en-US" dirty="0">
                <a:latin typeface="Courier New" pitchFamily="49" charset="0"/>
              </a:rPr>
              <a:t>char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</a:rPr>
              <a:t>%c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000" dirty="0">
                <a:latin typeface="Courier New" pitchFamily="49" charset="0"/>
              </a:rPr>
              <a:t>"</a:t>
            </a:r>
            <a:r>
              <a:rPr lang="en-US" sz="2400" dirty="0">
                <a:latin typeface="Courier New" pitchFamily="49" charset="0"/>
              </a:rPr>
              <a:t>%c</a:t>
            </a:r>
            <a:r>
              <a:rPr lang="en-US" sz="2000" dirty="0">
                <a:latin typeface="Courier New" pitchFamily="49" charset="0"/>
              </a:rPr>
              <a:t>"</a:t>
            </a:r>
            <a:r>
              <a:rPr lang="en-US" sz="2400" dirty="0">
                <a:latin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</a:rPr>
              <a:t>middle_initial</a:t>
            </a:r>
            <a:r>
              <a:rPr lang="en-US" sz="2400" dirty="0">
                <a:latin typeface="Courier New" pitchFamily="49" charset="0"/>
              </a:rPr>
              <a:t>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more complete list of placeholders (format specifiers):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sz="1900" dirty="0">
              <a:latin typeface="Courier New" pitchFamily="49" charset="0"/>
              <a:hlinkClick r:id="rId3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900" dirty="0">
                <a:latin typeface="Courier New" pitchFamily="49" charset="0"/>
                <a:hlinkClick r:id="rId4"/>
              </a:rPr>
              <a:t>https://tutorialsbookmarks.com/format-specifiers-in-c/</a:t>
            </a:r>
            <a:endParaRPr lang="en-US" sz="1900" dirty="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Placeholders for Various Data Types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E36DB3-B086-43F3-BC77-A0BF792DB009}" type="slidenum">
              <a:rPr lang="en-US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058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We now know that we can output a string literal:</a:t>
            </a:r>
          </a:p>
          <a:p>
            <a:pPr>
              <a:buFont typeface="Wingdings" pitchFamily="2" charset="2"/>
              <a:buNone/>
            </a:pPr>
            <a:r>
              <a:rPr lang="en-US" sz="2100" dirty="0">
                <a:latin typeface="Courier New" pitchFamily="49" charset="0"/>
              </a:rPr>
              <a:t>    </a:t>
            </a:r>
            <a:r>
              <a:rPr lang="en-US" sz="2100" dirty="0" err="1">
                <a:latin typeface="Courier New" pitchFamily="49" charset="0"/>
              </a:rPr>
              <a:t>printf</a:t>
            </a:r>
            <a:r>
              <a:rPr lang="en-US" sz="2100" dirty="0">
                <a:latin typeface="Courier New" pitchFamily="49" charset="0"/>
              </a:rPr>
              <a:t>("This will be output to </a:t>
            </a:r>
            <a:r>
              <a:rPr lang="en-US" sz="2100" dirty="0" err="1">
                <a:latin typeface="Courier New" pitchFamily="49" charset="0"/>
              </a:rPr>
              <a:t>stdout</a:t>
            </a:r>
            <a:r>
              <a:rPr lang="en-US" sz="2100" dirty="0">
                <a:latin typeface="Courier New" pitchFamily="49" charset="0"/>
              </a:rPr>
              <a:t>.\n");</a:t>
            </a:r>
            <a:endParaRPr lang="en-US" sz="2100" dirty="0"/>
          </a:p>
          <a:p>
            <a:pPr>
              <a:buFont typeface="Wingdings" pitchFamily="2" charset="2"/>
              <a:buNone/>
            </a:pPr>
            <a:r>
              <a:rPr lang="en-US" dirty="0"/>
              <a:t>We also know that we can output the value of a variable:</a:t>
            </a:r>
          </a:p>
          <a:p>
            <a:pPr>
              <a:buFont typeface="Wingdings" pitchFamily="2" charset="2"/>
              <a:buNone/>
            </a:pPr>
            <a:r>
              <a:rPr lang="en-US" sz="2200" dirty="0">
                <a:latin typeface="Courier New" pitchFamily="49" charset="0"/>
              </a:rPr>
              <a:t>    </a:t>
            </a:r>
            <a:r>
              <a:rPr lang="en-US" sz="2200" dirty="0" err="1">
                <a:latin typeface="Courier New" pitchFamily="49" charset="0"/>
              </a:rPr>
              <a:t>printf</a:t>
            </a:r>
            <a:r>
              <a:rPr lang="en-US" sz="2200" dirty="0">
                <a:latin typeface="Courier New" pitchFamily="49" charset="0"/>
              </a:rPr>
              <a:t>("%d", </a:t>
            </a:r>
            <a:r>
              <a:rPr lang="en-US" sz="2200" dirty="0" err="1">
                <a:latin typeface="Courier New" pitchFamily="49" charset="0"/>
              </a:rPr>
              <a:t>number_of_students</a:t>
            </a:r>
            <a:r>
              <a:rPr lang="en-US" sz="2200" dirty="0">
                <a:latin typeface="Courier New" pitchFamily="49" charset="0"/>
              </a:rPr>
              <a:t>);</a:t>
            </a:r>
            <a:endParaRPr lang="en-US" sz="2200" dirty="0"/>
          </a:p>
          <a:p>
            <a:pPr>
              <a:buFont typeface="Wingdings" pitchFamily="2" charset="2"/>
              <a:buNone/>
            </a:pPr>
            <a:r>
              <a:rPr lang="en-US" dirty="0"/>
              <a:t>Not surprisingly, we can </a:t>
            </a:r>
            <a:r>
              <a:rPr lang="en-US" b="1" u="sng" dirty="0"/>
              <a:t>mix and match</a:t>
            </a:r>
            <a:r>
              <a:rPr lang="en-US" dirty="0"/>
              <a:t> the two: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latin typeface="Courier New" pitchFamily="49" charset="0"/>
              </a:rPr>
              <a:t>   </a:t>
            </a:r>
            <a:r>
              <a:rPr lang="en-US" sz="2200" dirty="0" err="1">
                <a:latin typeface="Courier New" pitchFamily="49" charset="0"/>
              </a:rPr>
              <a:t>printf</a:t>
            </a:r>
            <a:r>
              <a:rPr lang="en-US" sz="2200" dirty="0">
                <a:latin typeface="Courier New" pitchFamily="49" charset="0"/>
              </a:rPr>
              <a:t>("  on your %d income.\n", </a:t>
            </a:r>
            <a:r>
              <a:rPr lang="en-US" sz="2200" dirty="0" err="1">
                <a:latin typeface="Courier New" pitchFamily="49" charset="0"/>
              </a:rPr>
              <a:t>tax_year</a:t>
            </a:r>
            <a:r>
              <a:rPr lang="en-US" sz="2200" dirty="0">
                <a:latin typeface="Courier New" pitchFamily="49" charset="0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We can even mix and match while outputting                              the values of multiple variables of various data types: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200" dirty="0" err="1">
                <a:latin typeface="Courier New" pitchFamily="49" charset="0"/>
              </a:rPr>
              <a:t>printf</a:t>
            </a:r>
            <a:r>
              <a:rPr lang="en-US" sz="2200" dirty="0">
                <a:latin typeface="Courier New" pitchFamily="49" charset="0"/>
              </a:rPr>
              <a:t>("The %d federal income tax on $%f\n",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200" dirty="0">
                <a:latin typeface="Courier New" pitchFamily="49" charset="0"/>
              </a:rPr>
              <a:t>        </a:t>
            </a:r>
            <a:r>
              <a:rPr lang="en-US" sz="2200" dirty="0" err="1">
                <a:latin typeface="Courier New" pitchFamily="49" charset="0"/>
              </a:rPr>
              <a:t>tax_year</a:t>
            </a:r>
            <a:r>
              <a:rPr lang="en-US" sz="2200" dirty="0">
                <a:latin typeface="Courier New" pitchFamily="49" charset="0"/>
              </a:rPr>
              <a:t>, income);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Mixing Literal Text and Variables’ Values #1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5DC5A3-C5CD-423D-890A-25D1123BA848}" type="slidenum">
              <a:rPr lang="en-US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In 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statement’s </a:t>
            </a:r>
            <a:r>
              <a:rPr lang="en-US" b="1" u="sng" dirty="0"/>
              <a:t>format string</a:t>
            </a:r>
            <a:r>
              <a:rPr lang="en-US" dirty="0"/>
              <a:t>,                                    we can mix and match literal text and variables’ values while outputting the values of multiple variables of various data types:</a:t>
            </a:r>
          </a:p>
          <a:p>
            <a:pPr>
              <a:buFont typeface="Wingdings" pitchFamily="2" charset="2"/>
              <a:buNone/>
            </a:pPr>
            <a:r>
              <a:rPr lang="en-US" sz="2200" dirty="0">
                <a:latin typeface="Courier New" pitchFamily="49" charset="0"/>
              </a:rPr>
              <a:t>    </a:t>
            </a:r>
            <a:r>
              <a:rPr lang="en-US" sz="2200" dirty="0" err="1">
                <a:latin typeface="Courier New" pitchFamily="49" charset="0"/>
              </a:rPr>
              <a:t>printf</a:t>
            </a:r>
            <a:r>
              <a:rPr lang="en-US" sz="2200" dirty="0">
                <a:latin typeface="Courier New" pitchFamily="49" charset="0"/>
              </a:rPr>
              <a:t>("The %d federal income tax on $%f\n",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200" dirty="0">
                <a:latin typeface="Courier New" pitchFamily="49" charset="0"/>
              </a:rPr>
              <a:t>        </a:t>
            </a:r>
            <a:r>
              <a:rPr lang="en-US" sz="2200" dirty="0" err="1">
                <a:latin typeface="Courier New" pitchFamily="49" charset="0"/>
              </a:rPr>
              <a:t>tax_year</a:t>
            </a:r>
            <a:r>
              <a:rPr lang="en-US" sz="2200" dirty="0">
                <a:latin typeface="Courier New" pitchFamily="49" charset="0"/>
              </a:rPr>
              <a:t>, income);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sz="2200" dirty="0">
              <a:latin typeface="Courier New" pitchFamily="49" charset="0"/>
            </a:endParaRP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dirty="0"/>
              <a:t>This statement means:</a:t>
            </a:r>
          </a:p>
          <a:p>
            <a:pPr>
              <a:lnSpc>
                <a:spcPct val="60000"/>
              </a:lnSpc>
            </a:pPr>
            <a:r>
              <a:rPr lang="en-US" dirty="0"/>
              <a:t>Output to </a:t>
            </a:r>
            <a:r>
              <a:rPr lang="en-US" dirty="0" err="1">
                <a:latin typeface="Courier New" pitchFamily="49" charset="0"/>
              </a:rPr>
              <a:t>stdout</a:t>
            </a:r>
            <a:r>
              <a:rPr lang="en-US" dirty="0"/>
              <a:t> (the terminal screen)</a:t>
            </a:r>
          </a:p>
          <a:p>
            <a:pPr>
              <a:lnSpc>
                <a:spcPct val="60000"/>
              </a:lnSpc>
            </a:pPr>
            <a:r>
              <a:rPr lang="en-US" dirty="0"/>
              <a:t>the literal text </a:t>
            </a:r>
            <a:r>
              <a:rPr lang="en-US" dirty="0">
                <a:latin typeface="Courier New" pitchFamily="49" charset="0"/>
              </a:rPr>
              <a:t>"The ",</a:t>
            </a:r>
            <a:r>
              <a:rPr lang="en-US" dirty="0"/>
              <a:t> and then</a:t>
            </a:r>
          </a:p>
          <a:p>
            <a:pPr>
              <a:lnSpc>
                <a:spcPct val="70000"/>
              </a:lnSpc>
            </a:pPr>
            <a:r>
              <a:rPr lang="en-US" dirty="0"/>
              <a:t>the value of the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/>
              <a:t> variable named </a:t>
            </a:r>
            <a:r>
              <a:rPr lang="en-US" dirty="0" err="1">
                <a:latin typeface="Courier New" pitchFamily="49" charset="0"/>
              </a:rPr>
              <a:t>tax_year</a:t>
            </a:r>
            <a:r>
              <a:rPr lang="en-US" dirty="0"/>
              <a:t>, and then</a:t>
            </a:r>
          </a:p>
          <a:p>
            <a:pPr>
              <a:lnSpc>
                <a:spcPct val="70000"/>
              </a:lnSpc>
            </a:pPr>
            <a:r>
              <a:rPr lang="en-US" dirty="0"/>
              <a:t>the literal text </a:t>
            </a:r>
            <a:r>
              <a:rPr lang="en-US" dirty="0">
                <a:latin typeface="Courier New" pitchFamily="49" charset="0"/>
              </a:rPr>
              <a:t>" federal income tax on $",</a:t>
            </a:r>
            <a:r>
              <a:rPr lang="en-US" dirty="0"/>
              <a:t> and then</a:t>
            </a:r>
          </a:p>
          <a:p>
            <a:pPr>
              <a:lnSpc>
                <a:spcPct val="70000"/>
              </a:lnSpc>
            </a:pPr>
            <a:r>
              <a:rPr lang="en-US" dirty="0"/>
              <a:t>the value of the </a:t>
            </a:r>
            <a:r>
              <a:rPr lang="en-US" dirty="0">
                <a:latin typeface="Courier New" pitchFamily="49" charset="0"/>
              </a:rPr>
              <a:t>float</a:t>
            </a:r>
            <a:r>
              <a:rPr lang="en-US" dirty="0"/>
              <a:t> variable named </a:t>
            </a:r>
            <a:r>
              <a:rPr lang="en-US" dirty="0">
                <a:latin typeface="Courier New" pitchFamily="49" charset="0"/>
              </a:rPr>
              <a:t>income</a:t>
            </a:r>
            <a:r>
              <a:rPr lang="en-US" dirty="0"/>
              <a:t>, and then</a:t>
            </a:r>
          </a:p>
          <a:p>
            <a:pPr>
              <a:lnSpc>
                <a:spcPct val="60000"/>
              </a:lnSpc>
            </a:pPr>
            <a:r>
              <a:rPr lang="en-US" dirty="0"/>
              <a:t>a newline</a:t>
            </a:r>
            <a:r>
              <a:rPr lang="en-US" sz="2400" dirty="0"/>
              <a:t>.</a:t>
            </a:r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Mixing Literal Text and Variables’ Values #2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E601B-6088-4560-AACE-BE52BB2E9C5F}" type="slidenum">
              <a:rPr lang="en-US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When you use a placeholder inside the string literal of                     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statement, the variable whose place is              being held by the placeholder </a:t>
            </a:r>
            <a:r>
              <a:rPr lang="en-US" b="1" u="sng" dirty="0"/>
              <a:t>MUST </a:t>
            </a:r>
            <a:r>
              <a:rPr lang="en-US" b="1" u="sng" dirty="0" err="1"/>
              <a:t>MUST</a:t>
            </a:r>
            <a:r>
              <a:rPr lang="en-US" b="1" u="sng" dirty="0"/>
              <a:t> </a:t>
            </a:r>
            <a:r>
              <a:rPr lang="en-US" b="1" u="sng" dirty="0" err="1"/>
              <a:t>MUST</a:t>
            </a:r>
            <a:r>
              <a:rPr lang="en-US" dirty="0"/>
              <a:t> be               </a:t>
            </a:r>
            <a:r>
              <a:rPr lang="en-US" b="1" u="sng" dirty="0"/>
              <a:t>in the same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u="sng" dirty="0" err="1">
                <a:latin typeface="Courier New" pitchFamily="49" charset="0"/>
              </a:rPr>
              <a:t>printf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u="sng" dirty="0"/>
              <a:t>statement as the placeholder.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Putting the placeholder in one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and the variable in a different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is </a:t>
            </a:r>
            <a:r>
              <a:rPr lang="en-US" b="1" u="sng" dirty="0"/>
              <a:t>BAD </a:t>
            </a:r>
            <a:r>
              <a:rPr lang="en-US" b="1" u="sng" dirty="0" err="1"/>
              <a:t>BAD</a:t>
            </a:r>
            <a:r>
              <a:rPr lang="en-US" b="1" u="sng" dirty="0"/>
              <a:t> </a:t>
            </a:r>
            <a:r>
              <a:rPr lang="en-US" b="1" u="sng" dirty="0" err="1"/>
              <a:t>BAD</a:t>
            </a:r>
            <a:r>
              <a:rPr lang="en-US" dirty="0"/>
              <a:t>!</a:t>
            </a:r>
            <a:endParaRPr lang="en-US" b="1" u="sng" dirty="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400" dirty="0">
                <a:latin typeface="Courier New" pitchFamily="49" charset="0"/>
              </a:rPr>
              <a:t>   /* These </a:t>
            </a:r>
            <a:r>
              <a:rPr lang="en-US" sz="2400" dirty="0" err="1">
                <a:latin typeface="Courier New" pitchFamily="49" charset="0"/>
              </a:rPr>
              <a:t>printfs</a:t>
            </a:r>
            <a:r>
              <a:rPr lang="en-US" sz="2400" dirty="0">
                <a:latin typeface="Courier New" pitchFamily="49" charset="0"/>
              </a:rPr>
              <a:t> are </a:t>
            </a:r>
            <a:r>
              <a:rPr lang="en-US" sz="2400" b="1" dirty="0">
                <a:latin typeface="Courier New" pitchFamily="49" charset="0"/>
              </a:rPr>
              <a:t>GOOD </a:t>
            </a:r>
            <a:r>
              <a:rPr lang="en-US" sz="2400" b="1" dirty="0" err="1">
                <a:latin typeface="Courier New" pitchFamily="49" charset="0"/>
              </a:rPr>
              <a:t>GOOD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GOOD</a:t>
            </a:r>
            <a:r>
              <a:rPr lang="en-US" sz="2400" dirty="0">
                <a:latin typeface="Courier New" pitchFamily="49" charset="0"/>
              </a:rPr>
              <a:t>! */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400" dirty="0">
                <a:latin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</a:rPr>
              <a:t>("f1=%f, ", f1);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400" dirty="0">
                <a:latin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</a:rPr>
              <a:t>("i1=%d, </a:t>
            </a:r>
            <a:r>
              <a:rPr lang="en-US" sz="2400" b="1" dirty="0">
                <a:latin typeface="Courier New" pitchFamily="49" charset="0"/>
              </a:rPr>
              <a:t>GOOD</a:t>
            </a:r>
            <a:r>
              <a:rPr lang="en-US" sz="2400" dirty="0">
                <a:latin typeface="Courier New" pitchFamily="49" charset="0"/>
              </a:rPr>
              <a:t>!\n", i1);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400" dirty="0">
                <a:latin typeface="Courier New" pitchFamily="49" charset="0"/>
              </a:rPr>
              <a:t>   /* These </a:t>
            </a:r>
            <a:r>
              <a:rPr lang="en-US" sz="2400" dirty="0" err="1">
                <a:latin typeface="Courier New" pitchFamily="49" charset="0"/>
              </a:rPr>
              <a:t>printfs</a:t>
            </a:r>
            <a:r>
              <a:rPr lang="en-US" sz="2400" dirty="0">
                <a:latin typeface="Courier New" pitchFamily="49" charset="0"/>
              </a:rPr>
              <a:t> are </a:t>
            </a:r>
            <a:r>
              <a:rPr lang="en-US" sz="2400" b="1" dirty="0">
                <a:latin typeface="Courier New" pitchFamily="49" charset="0"/>
              </a:rPr>
              <a:t>BAD  </a:t>
            </a:r>
            <a:r>
              <a:rPr lang="en-US" sz="2400" b="1" dirty="0" err="1">
                <a:latin typeface="Courier New" pitchFamily="49" charset="0"/>
              </a:rPr>
              <a:t>BAD</a:t>
            </a: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</a:rPr>
              <a:t>BAD</a:t>
            </a:r>
            <a:r>
              <a:rPr lang="en-US" sz="2400" dirty="0">
                <a:latin typeface="Courier New" pitchFamily="49" charset="0"/>
              </a:rPr>
              <a:t>!  */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400" dirty="0">
                <a:latin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</a:rPr>
              <a:t>("</a:t>
            </a:r>
            <a:r>
              <a:rPr lang="en-US" sz="2400" b="1" dirty="0">
                <a:latin typeface="Courier New" pitchFamily="49" charset="0"/>
              </a:rPr>
              <a:t>BAD</a:t>
            </a:r>
            <a:r>
              <a:rPr lang="en-US" sz="2400" dirty="0">
                <a:latin typeface="Courier New" pitchFamily="49" charset="0"/>
              </a:rPr>
              <a:t>! f2=%f, i2=%d, ");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400" dirty="0">
                <a:latin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</a:rPr>
              <a:t>("</a:t>
            </a:r>
            <a:r>
              <a:rPr lang="en-US" sz="2400" b="1" dirty="0">
                <a:latin typeface="Courier New" pitchFamily="49" charset="0"/>
              </a:rPr>
              <a:t>BAD</a:t>
            </a:r>
            <a:r>
              <a:rPr lang="en-US" sz="2400" dirty="0">
                <a:latin typeface="Courier New" pitchFamily="49" charset="0"/>
              </a:rPr>
              <a:t>!\n", f2, i2);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same rule applies 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statements (coming up).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Placeholder &amp; Variable in Same Statement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08AB83-2C38-4FA0-867B-7DF2F8A36E46}" type="slidenum">
              <a:rPr lang="en-US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% </a:t>
            </a:r>
            <a:r>
              <a:rPr lang="en-US" sz="1700" b="1" dirty="0">
                <a:latin typeface="Courier New" pitchFamily="49" charset="0"/>
              </a:rPr>
              <a:t>cat </a:t>
            </a:r>
            <a:r>
              <a:rPr lang="en-US" sz="1700" b="1" dirty="0" err="1">
                <a:latin typeface="Courier New" pitchFamily="49" charset="0"/>
              </a:rPr>
              <a:t>placeholder.c</a:t>
            </a:r>
            <a:endParaRPr lang="en-US" sz="17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#include &lt;</a:t>
            </a:r>
            <a:r>
              <a:rPr lang="en-US" sz="1700" dirty="0" err="1">
                <a:latin typeface="Courier New" pitchFamily="49" charset="0"/>
              </a:rPr>
              <a:t>stdio.h</a:t>
            </a:r>
            <a:r>
              <a:rPr lang="en-US" sz="1700" dirty="0">
                <a:latin typeface="Courier New" pitchFamily="49" charset="0"/>
              </a:rPr>
              <a:t>&gt;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en-US" sz="1700" dirty="0">
              <a:latin typeface="Courier New" pitchFamily="49" charset="0"/>
            </a:endParaRP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 err="1">
                <a:latin typeface="Courier New" pitchFamily="49" charset="0"/>
              </a:rPr>
              <a:t>int</a:t>
            </a:r>
            <a:r>
              <a:rPr lang="en-US" sz="1700" dirty="0">
                <a:latin typeface="Courier New" pitchFamily="49" charset="0"/>
              </a:rPr>
              <a:t> main ()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{ /* main */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float f1, f2;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</a:t>
            </a:r>
            <a:r>
              <a:rPr lang="en-US" sz="1700" dirty="0" err="1">
                <a:latin typeface="Courier New" pitchFamily="49" charset="0"/>
              </a:rPr>
              <a:t>int</a:t>
            </a:r>
            <a:r>
              <a:rPr lang="en-US" sz="1700" dirty="0">
                <a:latin typeface="Courier New" pitchFamily="49" charset="0"/>
              </a:rPr>
              <a:t>   i1, i2;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en-US" sz="1700" dirty="0">
              <a:latin typeface="Courier New" pitchFamily="49" charset="0"/>
            </a:endParaRP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f1 = 3.75;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f2 = 5.25;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i1 = 6;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i2 = 8;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/* These </a:t>
            </a:r>
            <a:r>
              <a:rPr lang="en-US" sz="1700" dirty="0" err="1">
                <a:latin typeface="Courier New" pitchFamily="49" charset="0"/>
              </a:rPr>
              <a:t>printfs</a:t>
            </a:r>
            <a:r>
              <a:rPr lang="en-US" sz="1700" dirty="0">
                <a:latin typeface="Courier New" pitchFamily="49" charset="0"/>
              </a:rPr>
              <a:t> are GOOD </a:t>
            </a:r>
            <a:r>
              <a:rPr lang="en-US" sz="1700" dirty="0" err="1">
                <a:latin typeface="Courier New" pitchFamily="49" charset="0"/>
              </a:rPr>
              <a:t>GOOD</a:t>
            </a:r>
            <a:r>
              <a:rPr lang="en-US" sz="1700" dirty="0">
                <a:latin typeface="Courier New" pitchFamily="49" charset="0"/>
              </a:rPr>
              <a:t> </a:t>
            </a:r>
            <a:r>
              <a:rPr lang="en-US" sz="1700" dirty="0" err="1">
                <a:latin typeface="Courier New" pitchFamily="49" charset="0"/>
              </a:rPr>
              <a:t>GOOD</a:t>
            </a:r>
            <a:r>
              <a:rPr lang="en-US" sz="1700" dirty="0">
                <a:latin typeface="Courier New" pitchFamily="49" charset="0"/>
              </a:rPr>
              <a:t>! */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</a:t>
            </a:r>
            <a:r>
              <a:rPr lang="en-US" sz="1700" dirty="0" err="1">
                <a:latin typeface="Courier New" pitchFamily="49" charset="0"/>
              </a:rPr>
              <a:t>printf</a:t>
            </a:r>
            <a:r>
              <a:rPr lang="en-US" sz="1700" dirty="0">
                <a:latin typeface="Courier New" pitchFamily="49" charset="0"/>
              </a:rPr>
              <a:t>("f1=%f, ", f1);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</a:t>
            </a:r>
            <a:r>
              <a:rPr lang="en-US" sz="1700" dirty="0" err="1">
                <a:latin typeface="Courier New" pitchFamily="49" charset="0"/>
              </a:rPr>
              <a:t>printf</a:t>
            </a:r>
            <a:r>
              <a:rPr lang="en-US" sz="1700" dirty="0">
                <a:latin typeface="Courier New" pitchFamily="49" charset="0"/>
              </a:rPr>
              <a:t>("i1=%d, GOOD!\n", i1);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/* These </a:t>
            </a:r>
            <a:r>
              <a:rPr lang="en-US" sz="1700" dirty="0" err="1">
                <a:latin typeface="Courier New" pitchFamily="49" charset="0"/>
              </a:rPr>
              <a:t>printfs</a:t>
            </a:r>
            <a:r>
              <a:rPr lang="en-US" sz="1700" dirty="0">
                <a:latin typeface="Courier New" pitchFamily="49" charset="0"/>
              </a:rPr>
              <a:t> are BAD  </a:t>
            </a:r>
            <a:r>
              <a:rPr lang="en-US" sz="1700" dirty="0" err="1">
                <a:latin typeface="Courier New" pitchFamily="49" charset="0"/>
              </a:rPr>
              <a:t>BAD</a:t>
            </a:r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BAD</a:t>
            </a:r>
            <a:r>
              <a:rPr lang="en-US" sz="1700" dirty="0">
                <a:latin typeface="Courier New" pitchFamily="49" charset="0"/>
              </a:rPr>
              <a:t>!  */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</a:t>
            </a:r>
            <a:r>
              <a:rPr lang="en-US" sz="1700" dirty="0" err="1">
                <a:latin typeface="Courier New" pitchFamily="49" charset="0"/>
              </a:rPr>
              <a:t>printf</a:t>
            </a:r>
            <a:r>
              <a:rPr lang="en-US" sz="1700" dirty="0">
                <a:latin typeface="Courier New" pitchFamily="49" charset="0"/>
              </a:rPr>
              <a:t>("BAD! f2=%f, i2=%d, ");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</a:t>
            </a:r>
            <a:r>
              <a:rPr lang="en-US" sz="1700" dirty="0" err="1">
                <a:latin typeface="Courier New" pitchFamily="49" charset="0"/>
              </a:rPr>
              <a:t>printf</a:t>
            </a:r>
            <a:r>
              <a:rPr lang="en-US" sz="1700" dirty="0">
                <a:latin typeface="Courier New" pitchFamily="49" charset="0"/>
              </a:rPr>
              <a:t>("BAD!\n", f2, i2);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/* This  </a:t>
            </a:r>
            <a:r>
              <a:rPr lang="en-US" sz="1700" dirty="0" err="1">
                <a:latin typeface="Courier New" pitchFamily="49" charset="0"/>
              </a:rPr>
              <a:t>printf</a:t>
            </a:r>
            <a:r>
              <a:rPr lang="en-US" sz="1700" dirty="0">
                <a:latin typeface="Courier New" pitchFamily="49" charset="0"/>
              </a:rPr>
              <a:t>  is  GOOD </a:t>
            </a:r>
            <a:r>
              <a:rPr lang="en-US" sz="1700" dirty="0" err="1">
                <a:latin typeface="Courier New" pitchFamily="49" charset="0"/>
              </a:rPr>
              <a:t>GOOD</a:t>
            </a:r>
            <a:r>
              <a:rPr lang="en-US" sz="1700" dirty="0">
                <a:latin typeface="Courier New" pitchFamily="49" charset="0"/>
              </a:rPr>
              <a:t> </a:t>
            </a:r>
            <a:r>
              <a:rPr lang="en-US" sz="1700" dirty="0" err="1">
                <a:latin typeface="Courier New" pitchFamily="49" charset="0"/>
              </a:rPr>
              <a:t>GOOD</a:t>
            </a:r>
            <a:r>
              <a:rPr lang="en-US" sz="1700" dirty="0">
                <a:latin typeface="Courier New" pitchFamily="49" charset="0"/>
              </a:rPr>
              <a:t>! */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    </a:t>
            </a:r>
            <a:r>
              <a:rPr lang="en-US" sz="1700" dirty="0" err="1">
                <a:latin typeface="Courier New" pitchFamily="49" charset="0"/>
              </a:rPr>
              <a:t>printf</a:t>
            </a:r>
            <a:r>
              <a:rPr lang="en-US" sz="1700" dirty="0">
                <a:latin typeface="Courier New" pitchFamily="49" charset="0"/>
              </a:rPr>
              <a:t>("f2=%f, i2=%d, GOOD!\n", f2, i2);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} /* main */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% </a:t>
            </a:r>
            <a:r>
              <a:rPr lang="en-US" sz="1700" b="1" dirty="0" err="1">
                <a:latin typeface="Courier New" pitchFamily="49" charset="0"/>
              </a:rPr>
              <a:t>gcc</a:t>
            </a:r>
            <a:r>
              <a:rPr lang="en-US" sz="1700" b="1" dirty="0">
                <a:latin typeface="Courier New" pitchFamily="49" charset="0"/>
              </a:rPr>
              <a:t> -o placeholder </a:t>
            </a:r>
            <a:r>
              <a:rPr lang="en-US" sz="1700" b="1" dirty="0" err="1">
                <a:latin typeface="Courier New" pitchFamily="49" charset="0"/>
              </a:rPr>
              <a:t>placeholder.c</a:t>
            </a:r>
            <a:endParaRPr lang="en-US" sz="17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% </a:t>
            </a:r>
            <a:r>
              <a:rPr lang="en-US" sz="1700" b="1" dirty="0">
                <a:latin typeface="Courier New" pitchFamily="49" charset="0"/>
              </a:rPr>
              <a:t>placeholder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f1=3.750000, i1=6, GOOD!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BAD! f2=3.750000, i2=134513662, BAD!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700" dirty="0">
                <a:latin typeface="Courier New" pitchFamily="49" charset="0"/>
              </a:rPr>
              <a:t>f2=5.250000, i2=8, GOOD!</a:t>
            </a:r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Placeholder/Variable Same Statement: Example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37A96-E49B-4B06-9146-2DBD7FABEE1E}" type="slidenum">
              <a:rPr lang="en-US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u="sng" dirty="0" err="1">
                <a:latin typeface="Courier New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                                                      </a:t>
            </a:r>
            <a:r>
              <a:rPr lang="en-US" b="1" u="sng" dirty="0"/>
              <a:t>outputs</a:t>
            </a:r>
            <a:r>
              <a:rPr lang="en-US" dirty="0"/>
              <a:t> 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u="sng" dirty="0" err="1">
                <a:latin typeface="Courier New" pitchFamily="49" charset="0"/>
              </a:rPr>
              <a:t>stdout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(the terminal screen).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Similarly, 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u="sng" dirty="0" err="1">
                <a:latin typeface="Courier New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                                            </a:t>
            </a:r>
            <a:r>
              <a:rPr lang="en-US" b="1" u="sng" dirty="0"/>
              <a:t>inputs</a:t>
            </a:r>
            <a:r>
              <a:rPr lang="en-US" dirty="0"/>
              <a:t> 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u="sng" dirty="0">
                <a:latin typeface="Courier New" pitchFamily="49" charset="0"/>
              </a:rPr>
              <a:t>stdin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(a user typing at the keyboard).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has a somewhat strange syntax: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 err="1">
                <a:latin typeface="Courier New" pitchFamily="49" charset="0"/>
              </a:rPr>
              <a:t>scanf</a:t>
            </a:r>
            <a:r>
              <a:rPr lang="en-US" dirty="0">
                <a:latin typeface="Courier New" pitchFamily="49" charset="0"/>
              </a:rPr>
              <a:t>("%d", &amp;</a:t>
            </a:r>
            <a:r>
              <a:rPr lang="en-US" dirty="0" err="1">
                <a:latin typeface="Courier New" pitchFamily="49" charset="0"/>
              </a:rPr>
              <a:t>height_in_cm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This statement says:</a:t>
            </a:r>
          </a:p>
          <a:p>
            <a:pPr>
              <a:lnSpc>
                <a:spcPct val="90000"/>
              </a:lnSpc>
            </a:pPr>
            <a:r>
              <a:rPr lang="en-US" dirty="0"/>
              <a:t>input 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stdin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(a user typing at the keyboard)</a:t>
            </a:r>
          </a:p>
          <a:p>
            <a:pPr>
              <a:lnSpc>
                <a:spcPct val="90000"/>
              </a:lnSpc>
            </a:pPr>
            <a:r>
              <a:rPr lang="en-US" dirty="0"/>
              <a:t>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value</a:t>
            </a:r>
          </a:p>
          <a:p>
            <a:pPr>
              <a:lnSpc>
                <a:spcPct val="90000"/>
              </a:lnSpc>
            </a:pPr>
            <a:r>
              <a:rPr lang="en-US" dirty="0"/>
              <a:t>and place that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value into the memory location associated with 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variable named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height_in_cm</a:t>
            </a:r>
            <a:r>
              <a:rPr lang="en-US" dirty="0">
                <a:latin typeface="Courier New" pitchFamily="49" charset="0"/>
              </a:rPr>
              <a:t>.</a:t>
            </a:r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Input via </a:t>
            </a:r>
            <a:r>
              <a:rPr lang="en-US" sz="2800">
                <a:latin typeface="Courier New" pitchFamily="49" charset="0"/>
              </a:rPr>
              <a:t>scanf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BD4396-FDC1-089C-ADF6-D088A5AF3E10}"/>
              </a:ext>
            </a:extLst>
          </p:cNvPr>
          <p:cNvGrpSpPr/>
          <p:nvPr/>
        </p:nvGrpSpPr>
        <p:grpSpPr>
          <a:xfrm>
            <a:off x="4419600" y="3198167"/>
            <a:ext cx="4343400" cy="461665"/>
            <a:chOff x="4419600" y="3198167"/>
            <a:chExt cx="4343400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11987D7-D6C6-0599-C599-CE352788F4EA}"/>
                </a:ext>
              </a:extLst>
            </p:cNvPr>
            <p:cNvSpPr txBox="1"/>
            <p:nvPr/>
          </p:nvSpPr>
          <p:spPr>
            <a:xfrm>
              <a:off x="7162800" y="3198167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none" dirty="0"/>
                <a:t>NOTICE!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42867F1-5738-4610-C73E-6EBEE09EEBB4}"/>
                </a:ext>
              </a:extLst>
            </p:cNvPr>
            <p:cNvCxnSpPr>
              <a:stCxn id="2" idx="1"/>
            </p:cNvCxnSpPr>
            <p:nvPr/>
          </p:nvCxnSpPr>
          <p:spPr bwMode="auto">
            <a:xfrm flipH="1" flipV="1">
              <a:off x="4419600" y="3200400"/>
              <a:ext cx="27432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</p:cxnSp>
      </p:grp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28F2B-7F7F-41D4-B896-1674CE38F727}" type="slidenum">
              <a:rPr lang="en-US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has a somewhat strange syntax:</a:t>
            </a:r>
          </a:p>
          <a:p>
            <a:pPr algn="ctr">
              <a:buFont typeface="Wingdings" pitchFamily="2" charset="2"/>
              <a:buNone/>
            </a:pPr>
            <a:r>
              <a:rPr lang="en-US" dirty="0" err="1">
                <a:latin typeface="Courier New" pitchFamily="49" charset="0"/>
              </a:rPr>
              <a:t>scanf</a:t>
            </a:r>
            <a:r>
              <a:rPr lang="en-US" dirty="0">
                <a:latin typeface="Courier New" pitchFamily="49" charset="0"/>
              </a:rPr>
              <a:t>("%d", &amp;</a:t>
            </a:r>
            <a:r>
              <a:rPr lang="en-US" dirty="0" err="1">
                <a:latin typeface="Courier New" pitchFamily="49" charset="0"/>
              </a:rPr>
              <a:t>height_in_cm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Notice the </a:t>
            </a:r>
            <a:r>
              <a:rPr lang="en-US" b="1" u="sng" dirty="0"/>
              <a:t>ampersand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&amp;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before the name of the variable that you’re inputting into.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For now, you must simply </a:t>
            </a:r>
            <a:r>
              <a:rPr lang="en-US" b="1" u="sng" dirty="0"/>
              <a:t>ACCEPT THIS ON FAITH.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Time permitting, toward the end of the semester                  we’ll learn about what the ampersand means.</a:t>
            </a:r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Input via </a:t>
            </a:r>
            <a:r>
              <a:rPr lang="en-US" sz="2800">
                <a:latin typeface="Courier New" pitchFamily="49" charset="0"/>
              </a:rPr>
              <a:t>scanf</a:t>
            </a:r>
            <a:r>
              <a:rPr lang="en-US" sz="2800"/>
              <a:t>: Ampersand Before Variable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B16E47-84B0-92CA-A318-3ABF1629A228}"/>
              </a:ext>
            </a:extLst>
          </p:cNvPr>
          <p:cNvGrpSpPr/>
          <p:nvPr/>
        </p:nvGrpSpPr>
        <p:grpSpPr>
          <a:xfrm>
            <a:off x="4343400" y="1828800"/>
            <a:ext cx="4343400" cy="461665"/>
            <a:chOff x="4419600" y="3198167"/>
            <a:chExt cx="4343400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C8FC2C-0814-B3D6-8CF5-E809CE0E542A}"/>
                </a:ext>
              </a:extLst>
            </p:cNvPr>
            <p:cNvSpPr txBox="1"/>
            <p:nvPr/>
          </p:nvSpPr>
          <p:spPr>
            <a:xfrm>
              <a:off x="7162800" y="3198167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none" dirty="0"/>
                <a:t>NOTICE!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B0781A3-CF1D-C027-BAA1-66F10559D9FA}"/>
                </a:ext>
              </a:extLst>
            </p:cNvPr>
            <p:cNvCxnSpPr>
              <a:stCxn id="3" idx="1"/>
            </p:cNvCxnSpPr>
            <p:nvPr/>
          </p:nvCxnSpPr>
          <p:spPr bwMode="auto">
            <a:xfrm flipH="1" flipV="1">
              <a:off x="4419600" y="3200400"/>
              <a:ext cx="27432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</p:cxnSp>
      </p:grp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7C249-4A0A-4055-BED2-36540AAD5A58}" type="slidenum">
              <a:rPr lang="en-US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% </a:t>
            </a:r>
            <a:r>
              <a:rPr lang="en-US" sz="2000" b="1" dirty="0">
                <a:latin typeface="Courier New" pitchFamily="49" charset="0"/>
              </a:rPr>
              <a:t>cat </a:t>
            </a:r>
            <a:r>
              <a:rPr lang="en-US" sz="2000" b="1" dirty="0" err="1">
                <a:latin typeface="Courier New" pitchFamily="49" charset="0"/>
              </a:rPr>
              <a:t>read_variable.c</a:t>
            </a: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#include &lt;</a:t>
            </a:r>
            <a:r>
              <a:rPr lang="en-US" sz="2000" dirty="0" err="1">
                <a:latin typeface="Courier New" pitchFamily="49" charset="0"/>
              </a:rPr>
              <a:t>stdio.h</a:t>
            </a:r>
            <a:r>
              <a:rPr lang="en-US" sz="2000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main 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{ /* main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height_in_cm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printf</a:t>
            </a:r>
            <a:r>
              <a:rPr lang="en-US" sz="2000" dirty="0">
                <a:latin typeface="Courier New" pitchFamily="49" charset="0"/>
              </a:rPr>
              <a:t>("What's my height in centimeters?\n");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scanf</a:t>
            </a:r>
            <a:r>
              <a:rPr lang="en-US" sz="2000" dirty="0">
                <a:latin typeface="Courier New" pitchFamily="49" charset="0"/>
              </a:rPr>
              <a:t>("%d", &amp;</a:t>
            </a:r>
            <a:r>
              <a:rPr lang="en-US" sz="2000" dirty="0" err="1">
                <a:latin typeface="Courier New" pitchFamily="49" charset="0"/>
              </a:rPr>
              <a:t>height_in_cm</a:t>
            </a:r>
            <a:r>
              <a:rPr lang="en-US" sz="2000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printf</a:t>
            </a:r>
            <a:r>
              <a:rPr lang="en-US" sz="2000" dirty="0">
                <a:latin typeface="Courier New" pitchFamily="49" charset="0"/>
              </a:rPr>
              <a:t>("My height is %d cm.\n", </a:t>
            </a:r>
            <a:r>
              <a:rPr lang="en-US" sz="2000" dirty="0" err="1">
                <a:latin typeface="Courier New" pitchFamily="49" charset="0"/>
              </a:rPr>
              <a:t>height_in_cm</a:t>
            </a:r>
            <a:r>
              <a:rPr lang="en-US" sz="2000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} /* main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% </a:t>
            </a:r>
            <a:r>
              <a:rPr lang="en-US" sz="2000" b="1" dirty="0" err="1">
                <a:latin typeface="Courier New" pitchFamily="49" charset="0"/>
              </a:rPr>
              <a:t>gcc</a:t>
            </a:r>
            <a:r>
              <a:rPr lang="en-US" sz="2000" b="1" dirty="0">
                <a:latin typeface="Courier New" pitchFamily="49" charset="0"/>
              </a:rPr>
              <a:t> -o </a:t>
            </a:r>
            <a:r>
              <a:rPr lang="en-US" sz="2000" b="1" dirty="0" err="1">
                <a:latin typeface="Courier New" pitchFamily="49" charset="0"/>
              </a:rPr>
              <a:t>read_variable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read_variable.c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% </a:t>
            </a:r>
            <a:r>
              <a:rPr lang="en-US" sz="2000" b="1" dirty="0" err="1">
                <a:latin typeface="Courier New" pitchFamily="49" charset="0"/>
              </a:rPr>
              <a:t>read_variable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dirty="0">
                <a:latin typeface="Courier New" pitchFamily="49" charset="0"/>
              </a:rPr>
              <a:t>What's my height in centimeters?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160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My height is 160 cm.</a:t>
            </a:r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Input via </a:t>
            </a:r>
            <a:r>
              <a:rPr lang="en-US" sz="2800">
                <a:latin typeface="Courier New" pitchFamily="49" charset="0"/>
              </a:rPr>
              <a:t>scanf</a:t>
            </a:r>
            <a:r>
              <a:rPr lang="en-US" sz="2800"/>
              <a:t>  Example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5C1BD4-3279-4DFC-B37C-38B32F509B27}" type="slidenum">
              <a:rPr lang="en-US"/>
              <a:pPr/>
              <a:t>19</a:t>
            </a:fld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grpSp>
        <p:nvGrpSpPr>
          <p:cNvPr id="3" name="Group 2" descr="This flowchart shows the Start oval, which points to a parallelogram labeled “Prompt for height in centimeters”, which points to a parallelogram labeled “Input height in centimeters”, which points to a parallelogram labeled “Output height in centimeters”, which points to the End oval.">
            <a:extLst>
              <a:ext uri="{FF2B5EF4-FFF2-40B4-BE49-F238E27FC236}">
                <a16:creationId xmlns:a16="http://schemas.microsoft.com/office/drawing/2014/main" id="{997D5AD4-BD35-21B7-CD9A-5624BD031FFC}"/>
              </a:ext>
            </a:extLst>
          </p:cNvPr>
          <p:cNvGrpSpPr/>
          <p:nvPr/>
        </p:nvGrpSpPr>
        <p:grpSpPr>
          <a:xfrm>
            <a:off x="990600" y="2286000"/>
            <a:ext cx="7315200" cy="3886200"/>
            <a:chOff x="990600" y="2286000"/>
            <a:chExt cx="7315200" cy="3886200"/>
          </a:xfrm>
        </p:grpSpPr>
        <p:grpSp>
          <p:nvGrpSpPr>
            <p:cNvPr id="483337" name="Group 9"/>
            <p:cNvGrpSpPr>
              <a:grpSpLocks/>
            </p:cNvGrpSpPr>
            <p:nvPr/>
          </p:nvGrpSpPr>
          <p:grpSpPr bwMode="auto">
            <a:xfrm>
              <a:off x="3886200" y="2286000"/>
              <a:ext cx="990600" cy="457200"/>
              <a:chOff x="2448" y="1440"/>
              <a:chExt cx="624" cy="288"/>
            </a:xfrm>
          </p:grpSpPr>
          <p:sp>
            <p:nvSpPr>
              <p:cNvPr id="483334" name="Text Box 6"/>
              <p:cNvSpPr txBox="1">
                <a:spLocks noChangeArrowheads="1"/>
              </p:cNvSpPr>
              <p:nvPr/>
            </p:nvSpPr>
            <p:spPr bwMode="auto">
              <a:xfrm>
                <a:off x="2496" y="1440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u="none"/>
                  <a:t>Start</a:t>
                </a:r>
              </a:p>
            </p:txBody>
          </p:sp>
          <p:sp>
            <p:nvSpPr>
              <p:cNvPr id="483336" name="AutoShape 8"/>
              <p:cNvSpPr>
                <a:spLocks noChangeArrowheads="1"/>
              </p:cNvSpPr>
              <p:nvPr/>
            </p:nvSpPr>
            <p:spPr bwMode="auto">
              <a:xfrm>
                <a:off x="2448" y="1440"/>
                <a:ext cx="624" cy="2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338" name="Group 10"/>
            <p:cNvGrpSpPr>
              <a:grpSpLocks/>
            </p:cNvGrpSpPr>
            <p:nvPr/>
          </p:nvGrpSpPr>
          <p:grpSpPr bwMode="auto">
            <a:xfrm>
              <a:off x="3886200" y="5715000"/>
              <a:ext cx="990600" cy="457200"/>
              <a:chOff x="2448" y="1440"/>
              <a:chExt cx="624" cy="288"/>
            </a:xfrm>
          </p:grpSpPr>
          <p:sp>
            <p:nvSpPr>
              <p:cNvPr id="483339" name="Text Box 11"/>
              <p:cNvSpPr txBox="1">
                <a:spLocks noChangeArrowheads="1"/>
              </p:cNvSpPr>
              <p:nvPr/>
            </p:nvSpPr>
            <p:spPr bwMode="auto">
              <a:xfrm>
                <a:off x="2496" y="1440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u="none"/>
                  <a:t>End</a:t>
                </a:r>
              </a:p>
            </p:txBody>
          </p:sp>
          <p:sp>
            <p:nvSpPr>
              <p:cNvPr id="483340" name="AutoShape 12"/>
              <p:cNvSpPr>
                <a:spLocks noChangeArrowheads="1"/>
              </p:cNvSpPr>
              <p:nvPr/>
            </p:nvSpPr>
            <p:spPr bwMode="auto">
              <a:xfrm>
                <a:off x="2448" y="1440"/>
                <a:ext cx="624" cy="2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344" name="Group 16"/>
            <p:cNvGrpSpPr>
              <a:grpSpLocks/>
            </p:cNvGrpSpPr>
            <p:nvPr/>
          </p:nvGrpSpPr>
          <p:grpSpPr bwMode="auto">
            <a:xfrm>
              <a:off x="990600" y="3048000"/>
              <a:ext cx="7162800" cy="457200"/>
              <a:chOff x="768" y="1920"/>
              <a:chExt cx="4512" cy="288"/>
            </a:xfrm>
          </p:grpSpPr>
          <p:sp>
            <p:nvSpPr>
              <p:cNvPr id="483335" name="Text Box 7"/>
              <p:cNvSpPr txBox="1">
                <a:spLocks noChangeArrowheads="1"/>
              </p:cNvSpPr>
              <p:nvPr/>
            </p:nvSpPr>
            <p:spPr bwMode="auto">
              <a:xfrm>
                <a:off x="1536" y="1920"/>
                <a:ext cx="30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u="none"/>
                  <a:t>Prompt for height in cm.</a:t>
                </a:r>
              </a:p>
            </p:txBody>
          </p:sp>
          <p:sp>
            <p:nvSpPr>
              <p:cNvPr id="483343" name="AutoShape 15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4512" cy="288"/>
              </a:xfrm>
              <a:prstGeom prst="parallelogram">
                <a:avLst>
                  <a:gd name="adj" fmla="val 391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345" name="Group 17"/>
            <p:cNvGrpSpPr>
              <a:grpSpLocks/>
            </p:cNvGrpSpPr>
            <p:nvPr/>
          </p:nvGrpSpPr>
          <p:grpSpPr bwMode="auto">
            <a:xfrm>
              <a:off x="1066800" y="3962400"/>
              <a:ext cx="7162800" cy="457200"/>
              <a:chOff x="768" y="1920"/>
              <a:chExt cx="4512" cy="288"/>
            </a:xfrm>
          </p:grpSpPr>
          <p:sp>
            <p:nvSpPr>
              <p:cNvPr id="483346" name="Text Box 18"/>
              <p:cNvSpPr txBox="1">
                <a:spLocks noChangeArrowheads="1"/>
              </p:cNvSpPr>
              <p:nvPr/>
            </p:nvSpPr>
            <p:spPr bwMode="auto">
              <a:xfrm>
                <a:off x="1536" y="1920"/>
                <a:ext cx="30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u="none"/>
                  <a:t>Input height in cm.</a:t>
                </a:r>
              </a:p>
            </p:txBody>
          </p:sp>
          <p:sp>
            <p:nvSpPr>
              <p:cNvPr id="483347" name="AutoShape 19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4512" cy="288"/>
              </a:xfrm>
              <a:prstGeom prst="parallelogram">
                <a:avLst>
                  <a:gd name="adj" fmla="val 391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348" name="Group 20"/>
            <p:cNvGrpSpPr>
              <a:grpSpLocks/>
            </p:cNvGrpSpPr>
            <p:nvPr/>
          </p:nvGrpSpPr>
          <p:grpSpPr bwMode="auto">
            <a:xfrm>
              <a:off x="1143000" y="4876800"/>
              <a:ext cx="7162800" cy="457200"/>
              <a:chOff x="768" y="1920"/>
              <a:chExt cx="4512" cy="288"/>
            </a:xfrm>
          </p:grpSpPr>
          <p:sp>
            <p:nvSpPr>
              <p:cNvPr id="483349" name="Text Box 21"/>
              <p:cNvSpPr txBox="1">
                <a:spLocks noChangeArrowheads="1"/>
              </p:cNvSpPr>
              <p:nvPr/>
            </p:nvSpPr>
            <p:spPr bwMode="auto">
              <a:xfrm>
                <a:off x="1536" y="1920"/>
                <a:ext cx="30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u="none"/>
                  <a:t>Output height in cm.</a:t>
                </a:r>
              </a:p>
            </p:txBody>
          </p:sp>
          <p:sp>
            <p:nvSpPr>
              <p:cNvPr id="483350" name="AutoShape 22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4512" cy="288"/>
              </a:xfrm>
              <a:prstGeom prst="parallelogram">
                <a:avLst>
                  <a:gd name="adj" fmla="val 391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3351" name="Line 23"/>
            <p:cNvSpPr>
              <a:spLocks noChangeShapeType="1"/>
            </p:cNvSpPr>
            <p:nvPr/>
          </p:nvSpPr>
          <p:spPr bwMode="auto">
            <a:xfrm>
              <a:off x="4343400" y="2743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3352" name="Line 24"/>
            <p:cNvSpPr>
              <a:spLocks noChangeShapeType="1"/>
            </p:cNvSpPr>
            <p:nvPr/>
          </p:nvSpPr>
          <p:spPr bwMode="auto">
            <a:xfrm>
              <a:off x="4343400" y="3505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3353" name="Line 25"/>
            <p:cNvSpPr>
              <a:spLocks noChangeShapeType="1"/>
            </p:cNvSpPr>
            <p:nvPr/>
          </p:nvSpPr>
          <p:spPr bwMode="auto">
            <a:xfrm>
              <a:off x="4343400" y="4419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3355" name="Line 27"/>
            <p:cNvSpPr>
              <a:spLocks noChangeShapeType="1"/>
            </p:cNvSpPr>
            <p:nvPr/>
          </p:nvSpPr>
          <p:spPr bwMode="auto">
            <a:xfrm>
              <a:off x="4343400" y="53340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001000" cy="9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000" u="none" dirty="0">
                <a:latin typeface="Courier New" pitchFamily="49" charset="0"/>
              </a:rPr>
              <a:t>    </a:t>
            </a:r>
            <a:r>
              <a:rPr lang="en-US" sz="2000" u="none" dirty="0" err="1">
                <a:latin typeface="Courier New" pitchFamily="49" charset="0"/>
              </a:rPr>
              <a:t>printf</a:t>
            </a:r>
            <a:r>
              <a:rPr lang="en-US" sz="2000" u="none" dirty="0">
                <a:latin typeface="Courier New" pitchFamily="49" charset="0"/>
              </a:rPr>
              <a:t>("What's my height in centimeters?\n");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000" u="none" dirty="0">
                <a:latin typeface="Courier New" pitchFamily="49" charset="0"/>
              </a:rPr>
              <a:t>    </a:t>
            </a:r>
            <a:r>
              <a:rPr lang="en-US" sz="2000" u="none" dirty="0" err="1">
                <a:latin typeface="Courier New" pitchFamily="49" charset="0"/>
              </a:rPr>
              <a:t>scanf</a:t>
            </a:r>
            <a:r>
              <a:rPr lang="en-US" sz="2000" u="none" dirty="0">
                <a:latin typeface="Courier New" pitchFamily="49" charset="0"/>
              </a:rPr>
              <a:t>("%d", &amp;</a:t>
            </a:r>
            <a:r>
              <a:rPr lang="en-US" sz="2000" u="none" dirty="0" err="1">
                <a:latin typeface="Courier New" pitchFamily="49" charset="0"/>
              </a:rPr>
              <a:t>height_in_cm</a:t>
            </a:r>
            <a:r>
              <a:rPr lang="en-US" sz="2000" u="none" dirty="0">
                <a:latin typeface="Courier New" pitchFamily="49" charset="0"/>
              </a:rPr>
              <a:t>);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000" u="none" dirty="0">
                <a:latin typeface="Courier New" pitchFamily="49" charset="0"/>
              </a:rPr>
              <a:t>    </a:t>
            </a:r>
            <a:r>
              <a:rPr lang="en-US" sz="2000" u="none" dirty="0" err="1">
                <a:latin typeface="Courier New" pitchFamily="49" charset="0"/>
              </a:rPr>
              <a:t>printf</a:t>
            </a:r>
            <a:r>
              <a:rPr lang="en-US" sz="2000" u="none" dirty="0">
                <a:latin typeface="Courier New" pitchFamily="49" charset="0"/>
              </a:rPr>
              <a:t>("My height is %d cm.\n", </a:t>
            </a:r>
            <a:r>
              <a:rPr lang="en-US" sz="2000" u="none" dirty="0" err="1">
                <a:latin typeface="Courier New" pitchFamily="49" charset="0"/>
              </a:rPr>
              <a:t>height_in_cm</a:t>
            </a:r>
            <a:r>
              <a:rPr lang="en-US" sz="2000" u="none" dirty="0">
                <a:latin typeface="Courier New" pitchFamily="49" charset="0"/>
              </a:rPr>
              <a:t>);</a:t>
            </a:r>
            <a:endParaRPr lang="en-US" dirty="0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Input via </a:t>
            </a:r>
            <a:r>
              <a:rPr lang="en-US" sz="2800">
                <a:latin typeface="Courier New" pitchFamily="49" charset="0"/>
              </a:rPr>
              <a:t>scanf</a:t>
            </a:r>
            <a:r>
              <a:rPr lang="en-US" sz="2800"/>
              <a:t> Example’s Flowchart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099187-C638-40D6-B299-EA5A36DF965F}" type="slidenum">
              <a:rPr lang="en-US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  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u="sng" dirty="0"/>
              <a:t>Standard input</a:t>
            </a:r>
            <a:r>
              <a:rPr lang="en-US" dirty="0"/>
              <a:t>   is when a user types at the keyboard. It is sometimes shortened to </a:t>
            </a:r>
            <a:r>
              <a:rPr lang="en-US" b="1" u="sng" dirty="0" err="1">
                <a:latin typeface="Courier New" pitchFamily="49" charset="0"/>
              </a:rPr>
              <a:t>stdin</a:t>
            </a:r>
            <a:r>
              <a:rPr lang="en-US" dirty="0"/>
              <a:t>, pronounced “standard in.”</a:t>
            </a:r>
          </a:p>
          <a:p>
            <a:r>
              <a:rPr lang="en-US" b="1" i="1" u="sng" dirty="0"/>
              <a:t>Standard output</a:t>
            </a:r>
            <a:r>
              <a:rPr lang="en-US" dirty="0"/>
              <a:t> is when the computer outputs to               the terminal screen. It is sometimes shortened to </a:t>
            </a:r>
            <a:r>
              <a:rPr lang="en-US" b="1" u="sng" dirty="0" err="1">
                <a:latin typeface="Courier New" pitchFamily="49" charset="0"/>
              </a:rPr>
              <a:t>stdout</a:t>
            </a:r>
            <a:r>
              <a:rPr lang="en-US" dirty="0"/>
              <a:t>, pronounced “standard out.”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In C:</a:t>
            </a:r>
          </a:p>
          <a:p>
            <a:r>
              <a:rPr lang="en-US" dirty="0"/>
              <a:t>a </a:t>
            </a:r>
            <a:r>
              <a:rPr lang="en-US" dirty="0" err="1">
                <a:latin typeface="Courier New" pitchFamily="49" charset="0"/>
              </a:rPr>
              <a:t>scanf</a:t>
            </a:r>
            <a:r>
              <a:rPr lang="en-US" dirty="0"/>
              <a:t>   </a:t>
            </a:r>
            <a:r>
              <a:rPr lang="en-US" sz="1400" dirty="0"/>
              <a:t> </a:t>
            </a:r>
            <a:r>
              <a:rPr lang="en-US" dirty="0"/>
              <a:t>statement always inputs from </a:t>
            </a:r>
            <a:r>
              <a:rPr lang="en-US" dirty="0" err="1">
                <a:latin typeface="Courier New" pitchFamily="49" charset="0"/>
              </a:rPr>
              <a:t>stdin</a:t>
            </a:r>
            <a:r>
              <a:rPr lang="en-US" dirty="0"/>
              <a:t>, and</a:t>
            </a:r>
          </a:p>
          <a:p>
            <a:r>
              <a:rPr lang="en-US" dirty="0"/>
              <a:t>a </a:t>
            </a:r>
            <a:r>
              <a:rPr lang="en-US" dirty="0" err="1">
                <a:latin typeface="Courier New" pitchFamily="49" charset="0"/>
              </a:rPr>
              <a:t>printf</a:t>
            </a:r>
            <a:r>
              <a:rPr lang="en-US" dirty="0"/>
              <a:t> statement always outputs to   </a:t>
            </a:r>
            <a:r>
              <a:rPr lang="en-US" dirty="0" err="1">
                <a:latin typeface="Courier New" pitchFamily="49" charset="0"/>
              </a:rPr>
              <a:t>stdout</a:t>
            </a:r>
            <a:r>
              <a:rPr lang="en-US" dirty="0"/>
              <a:t>.</a:t>
            </a:r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Standard Input &amp; Standard Output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2FEE8-F8D8-47DF-A631-9E01DEE5BA19}" type="slidenum">
              <a:rPr lang="en-US"/>
              <a:pPr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C allows inputting multiple variables per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statement.</a:t>
            </a:r>
          </a:p>
          <a:p>
            <a:pPr>
              <a:buFont typeface="Wingdings" pitchFamily="2" charset="2"/>
              <a:buNone/>
            </a:pPr>
            <a:r>
              <a:rPr lang="en-US" b="1" u="sng" dirty="0"/>
              <a:t>At runtime</a:t>
            </a:r>
            <a:r>
              <a:rPr lang="en-US" b="1" dirty="0"/>
              <a:t>, </a:t>
            </a:r>
            <a:r>
              <a:rPr lang="en-US" dirty="0"/>
              <a:t>when the user types in the input values,              they can separate the individual input values</a:t>
            </a:r>
          </a:p>
          <a:p>
            <a:r>
              <a:rPr lang="en-US" dirty="0"/>
              <a:t>by blank spaces, and/or</a:t>
            </a:r>
          </a:p>
          <a:p>
            <a:r>
              <a:rPr lang="en-US" dirty="0"/>
              <a:t>by tabs, and/or</a:t>
            </a:r>
          </a:p>
          <a:p>
            <a:r>
              <a:rPr lang="en-US" dirty="0"/>
              <a:t>by carriage returns (newlines).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Recall that blank spaces, tabs and carriage returns, as a group, are known as </a:t>
            </a:r>
            <a:r>
              <a:rPr lang="en-US" b="1" i="1" u="sng" dirty="0"/>
              <a:t>white space</a:t>
            </a:r>
            <a:r>
              <a:rPr lang="en-US" dirty="0"/>
              <a:t> – think of it as morally equivalent to the un-inked space on a piece of typing (or printing) paper.</a:t>
            </a:r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Reading Multiple Variables with a Single </a:t>
            </a:r>
            <a:r>
              <a:rPr lang="en-US" sz="2800">
                <a:latin typeface="Courier New" pitchFamily="49" charset="0"/>
              </a:rPr>
              <a:t>scanf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B70CC-90EF-4311-AED8-B036DC503A6E}" type="slidenum">
              <a:rPr lang="en-US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365496-292D-4EF7-B5CF-04FE879AE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flipH="1">
            <a:off x="3124200" y="1600200"/>
            <a:ext cx="250756" cy="1241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3945"/>
            <a:ext cx="8534400" cy="52578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int </a:t>
            </a:r>
            <a:r>
              <a:rPr lang="en-US" sz="1600" dirty="0" err="1">
                <a:latin typeface="Courier New" pitchFamily="49" charset="0"/>
              </a:rPr>
              <a:t>måin</a:t>
            </a:r>
            <a:r>
              <a:rPr lang="en-US" sz="1600" dirty="0">
                <a:latin typeface="Courier New" pitchFamily="49" charset="0"/>
              </a:rPr>
              <a:t> ()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{ /* main */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float CS1313_averagě_height_in_m;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number_of_silly_people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number_of_nonsilly_people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Henrys_middle_initial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("I'm going to guess the answers to questions\n");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  I've already asked!\n");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("In CS1313, how many silly people are there,\n");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 and how many non-silly people are there?\n");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scanf</a:t>
            </a:r>
            <a:r>
              <a:rPr lang="en-US" sz="1600" dirty="0">
                <a:latin typeface="Courier New" pitchFamily="49" charset="0"/>
              </a:rPr>
              <a:t>("%d %d", 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NO YOU DON’T GET TO COPY-AND-PASTE!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        &amp;</a:t>
            </a:r>
            <a:r>
              <a:rPr lang="en-US" sz="1600" dirty="0" err="1">
                <a:latin typeface="Courier New" pitchFamily="49" charset="0"/>
              </a:rPr>
              <a:t>number_of_silly_people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        &amp;</a:t>
            </a:r>
            <a:r>
              <a:rPr lang="en-US" sz="1600" dirty="0" err="1">
                <a:latin typeface="Courier New" pitchFamily="49" charset="0"/>
              </a:rPr>
              <a:t>number_of_nonsilly_people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("What is the average height in m in CS1313,\n");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 and what is Henry's middle initial?\n");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scanf</a:t>
            </a:r>
            <a:r>
              <a:rPr lang="en-US" sz="1600" dirty="0">
                <a:latin typeface="Courier New" pitchFamily="49" charset="0"/>
              </a:rPr>
              <a:t>("%f %c", 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YOU AREN’T ALLOWED TO DO COPY-AND-PASTE!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</a:rPr>
              <a:t>        &amp;CS1313_average_height_in_m, &amp;</a:t>
            </a:r>
            <a:r>
              <a:rPr lang="en-US" sz="1600" dirty="0" err="1">
                <a:latin typeface="Courier New" pitchFamily="49" charset="0"/>
              </a:rPr>
              <a:t>Henrys_middle_initial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("In CS1313, there are %d silly people\n",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number_of_silly_people</a:t>
            </a:r>
            <a:r>
              <a:rPr lang="en-US" sz="1600" dirty="0">
                <a:latin typeface="Courier New" pitchFamily="49" charset="0"/>
              </a:rPr>
              <a:t>); 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NO COPY-AND-PASTE!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 and %d non-silly people.\n",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number_of_nonsilly_people</a:t>
            </a:r>
            <a:r>
              <a:rPr lang="en-US" sz="1600" dirty="0">
                <a:latin typeface="Courier New" pitchFamily="49" charset="0"/>
              </a:rPr>
              <a:t>); 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NO COPY-AND-PASTE!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príntf</a:t>
            </a:r>
            <a:r>
              <a:rPr lang="en-US" sz="1600" dirty="0">
                <a:latin typeface="Courier New" pitchFamily="49" charset="0"/>
              </a:rPr>
              <a:t>("In CS1313, the average height is %f m.\n",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    CS1313_average_height_in_m); 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NO COPY-AND-PASTE!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("Henry's middle initial is %c.\n",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Henrys_míddle_initial</a:t>
            </a:r>
            <a:r>
              <a:rPr lang="en-US" sz="1600" dirty="0">
                <a:latin typeface="Courier New" pitchFamily="49" charset="0"/>
              </a:rPr>
              <a:t>); 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NO COPY-AND-PASTE!</a:t>
            </a:r>
          </a:p>
          <a:p>
            <a:pPr>
              <a:lnSpc>
                <a:spcPct val="60000"/>
              </a:lnSpc>
              <a:buNone/>
            </a:pPr>
            <a:r>
              <a:rPr lang="en-US" sz="1600" dirty="0">
                <a:latin typeface="Courier New" pitchFamily="49" charset="0"/>
              </a:rPr>
              <a:t>} /* main */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3BDE7-BE33-4907-9193-07DD7E414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75524" y="1279419"/>
            <a:ext cx="267476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Multiple Variables per </a:t>
            </a:r>
            <a:r>
              <a:rPr lang="en-US" sz="2800" dirty="0" err="1">
                <a:latin typeface="Courier New" pitchFamily="49" charset="0"/>
              </a:rPr>
              <a:t>scanf</a:t>
            </a:r>
            <a:r>
              <a:rPr lang="en-US" sz="2800" dirty="0"/>
              <a:t> Example #1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7D6080-1019-FA88-7AEF-965156BF9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107480" y="1678599"/>
            <a:ext cx="267476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5CAD-FC96-4BC3-8FBA-6D0541A1EA85}" type="slidenum">
              <a:rPr lang="en-US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b="1" dirty="0" err="1">
                <a:latin typeface="Courier New" pitchFamily="49" charset="0"/>
              </a:rPr>
              <a:t>gcc</a:t>
            </a:r>
            <a:r>
              <a:rPr lang="en-US" sz="1800" b="1" dirty="0">
                <a:latin typeface="Courier New" pitchFamily="49" charset="0"/>
              </a:rPr>
              <a:t> -o </a:t>
            </a:r>
            <a:r>
              <a:rPr lang="en-US" sz="1800" b="1" dirty="0" err="1">
                <a:latin typeface="Courier New" pitchFamily="49" charset="0"/>
              </a:rPr>
              <a:t>read_list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read_list.c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b="1" dirty="0" err="1">
                <a:latin typeface="Courier New" pitchFamily="49" charset="0"/>
              </a:rPr>
              <a:t>read_list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buNone/>
            </a:pPr>
            <a:r>
              <a:rPr lang="en-US" sz="1800" dirty="0">
                <a:latin typeface="Courier New" pitchFamily="49" charset="0"/>
              </a:rPr>
              <a:t>I'm going to guess the answers to questions</a:t>
            </a:r>
          </a:p>
          <a:p>
            <a:pPr>
              <a:lnSpc>
                <a:spcPct val="60000"/>
              </a:lnSpc>
              <a:buNone/>
            </a:pPr>
            <a:r>
              <a:rPr lang="en-US" sz="1800" dirty="0">
                <a:latin typeface="Courier New" pitchFamily="49" charset="0"/>
              </a:rPr>
              <a:t>  I've already asked!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latin typeface="Courier New" pitchFamily="49" charset="0"/>
              </a:rPr>
              <a:t>In CS1313, how many silly people are there,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latin typeface="Courier New" pitchFamily="49" charset="0"/>
              </a:rPr>
              <a:t> and how many non-silly people are there?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pitchFamily="49" charset="0"/>
              </a:rPr>
              <a:t>20 120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latin typeface="Courier New" pitchFamily="49" charset="0"/>
              </a:rPr>
              <a:t>What is the average height in m in CS1313,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latin typeface="Courier New" pitchFamily="49" charset="0"/>
              </a:rPr>
              <a:t> and what is Henry's middle initial?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pitchFamily="49" charset="0"/>
              </a:rPr>
              <a:t>1.75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pitchFamily="49" charset="0"/>
              </a:rPr>
              <a:t>J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latin typeface="Courier New" pitchFamily="49" charset="0"/>
              </a:rPr>
              <a:t>In CS1313, there are 20 silly people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latin typeface="Courier New" pitchFamily="49" charset="0"/>
              </a:rPr>
              <a:t> and 120 non-silly people.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latin typeface="Courier New" pitchFamily="49" charset="0"/>
              </a:rPr>
              <a:t>In CS1313, the average height is 1.750000 m.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latin typeface="Courier New" pitchFamily="49" charset="0"/>
              </a:rPr>
              <a:t>Henry's middle initial is J.</a:t>
            </a: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Multiple Variables per </a:t>
            </a:r>
            <a:r>
              <a:rPr lang="en-US" sz="2800">
                <a:latin typeface="Courier New" pitchFamily="49" charset="0"/>
              </a:rPr>
              <a:t>scanf</a:t>
            </a:r>
            <a:r>
              <a:rPr lang="en-US" sz="2800"/>
              <a:t> Example #2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4016B-9B0A-4187-B669-D09EBCF4419C}" type="slidenum">
              <a:rPr lang="en-US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77200" cy="525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err="1">
                <a:latin typeface="Courier New" pitchFamily="49" charset="0"/>
              </a:rPr>
              <a:t>printf</a:t>
            </a:r>
            <a:endParaRPr lang="en-US" sz="2400" dirty="0">
              <a:latin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/>
              <a:t>outputs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stdout</a:t>
            </a:r>
            <a:endParaRPr lang="en-US" sz="2000" dirty="0">
              <a:latin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/>
              <a:t>the string literal </a:t>
            </a:r>
            <a:r>
              <a:rPr lang="en-US" sz="2000" b="1" u="sng" dirty="0"/>
              <a:t>CAN</a:t>
            </a:r>
            <a:r>
              <a:rPr lang="en-US" sz="2000" dirty="0"/>
              <a:t> (and typically does) contain literal text as well as placeholders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string literal typically </a:t>
            </a:r>
            <a:r>
              <a:rPr lang="en-US" sz="2000" b="1" u="sng" dirty="0"/>
              <a:t>DOES</a:t>
            </a:r>
            <a:r>
              <a:rPr lang="en-US" sz="2000" dirty="0"/>
              <a:t> end with a newline (but that’s    </a:t>
            </a:r>
            <a:r>
              <a:rPr lang="en-US" sz="2000" b="1" u="sng" dirty="0"/>
              <a:t>NOT</a:t>
            </a:r>
            <a:r>
              <a:rPr lang="en-US" sz="2000" dirty="0"/>
              <a:t> required)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variable names after the string literal </a:t>
            </a:r>
            <a:r>
              <a:rPr lang="en-US" sz="2000" b="1" u="sng" dirty="0"/>
              <a:t>CANNOT</a:t>
            </a:r>
            <a:r>
              <a:rPr lang="en-US" sz="2000" dirty="0"/>
              <a:t> be preceded by &amp;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latin typeface="Courier New" pitchFamily="49" charset="0"/>
              </a:rPr>
              <a:t>scanf</a:t>
            </a:r>
            <a:endParaRPr lang="en-US" sz="2400" dirty="0">
              <a:latin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/>
              <a:t>inputs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stdin</a:t>
            </a:r>
            <a:endParaRPr lang="en-US" sz="2000" dirty="0">
              <a:latin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/>
              <a:t>the string literal </a:t>
            </a:r>
            <a:r>
              <a:rPr lang="en-US" sz="2000" b="1" u="sng" dirty="0"/>
              <a:t>CANNOT</a:t>
            </a:r>
            <a:r>
              <a:rPr lang="en-US" sz="2000" dirty="0"/>
              <a:t> contain literal text –                       </a:t>
            </a:r>
            <a:r>
              <a:rPr lang="en-US" sz="1800" b="1" u="sng" dirty="0"/>
              <a:t>EXCEPT</a:t>
            </a:r>
            <a:r>
              <a:rPr lang="en-US" sz="1800" dirty="0"/>
              <a:t>, if there are multiple placeholders, then                                between each adjacent pair of placeholders there </a:t>
            </a:r>
            <a:r>
              <a:rPr lang="en-US" sz="1800" b="1" u="sng" dirty="0"/>
              <a:t>MUST</a:t>
            </a:r>
            <a:r>
              <a:rPr lang="en-US" sz="1800" dirty="0"/>
              <a:t> be a             </a:t>
            </a:r>
            <a:r>
              <a:rPr lang="en-US" sz="1800" b="1" u="sng"/>
              <a:t>SINGLE BLANK </a:t>
            </a:r>
            <a:r>
              <a:rPr lang="en-US" sz="1800" b="1" u="sng" dirty="0"/>
              <a:t>SPACE</a:t>
            </a:r>
            <a:r>
              <a:rPr lang="en-US" sz="1800" dirty="0"/>
              <a:t> (</a:t>
            </a:r>
            <a:r>
              <a:rPr lang="en-US" sz="1800" b="1" u="sng" dirty="0"/>
              <a:t>REQUIRED</a:t>
            </a:r>
            <a:r>
              <a:rPr lang="en-US" sz="18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string literal </a:t>
            </a:r>
            <a:r>
              <a:rPr lang="en-US" sz="2000" b="1" u="sng" dirty="0"/>
              <a:t>CANNOT</a:t>
            </a:r>
            <a:r>
              <a:rPr lang="en-US" sz="2000" dirty="0"/>
              <a:t> contain a newline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variable names after the string literal </a:t>
            </a:r>
            <a:r>
              <a:rPr lang="en-US" sz="2000" b="1" u="sng" dirty="0"/>
              <a:t>MUST</a:t>
            </a:r>
            <a:r>
              <a:rPr lang="en-US" sz="2000" dirty="0"/>
              <a:t> be preceded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ourier New" pitchFamily="49" charset="0"/>
              </a:rPr>
              <a:t>printf</a:t>
            </a:r>
            <a:r>
              <a:rPr lang="en-US" sz="2800"/>
              <a:t>  vs  </a:t>
            </a:r>
            <a:r>
              <a:rPr lang="en-US" sz="2800">
                <a:latin typeface="Courier New" pitchFamily="49" charset="0"/>
              </a:rPr>
              <a:t>scanf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D2B76-7E12-4AD5-AF50-46C7B0DD1C23}" type="slidenum">
              <a:rPr lang="en-US"/>
              <a:pPr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dirty="0"/>
              <a:t>Create a program that: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/>
              <a:t>Greets the user.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/>
              <a:t>Prompts the user for their age in years.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/>
              <a:t>Inputs the user’s age in years.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/>
              <a:t>Outputs the user’s age in years.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dirty="0"/>
              <a:t>Begin by drawing a flowchart, and then write the program.   The program does not have to have comments.               The data type for the age variable must be appropriate.</a:t>
            </a: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Programming Exercise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DE29B-2391-4067-A610-D4B9F716FD9A}" type="slidenum">
              <a:rPr lang="en-US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  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A </a:t>
            </a:r>
            <a:r>
              <a:rPr lang="en-US" b="1" i="1" u="sng" dirty="0"/>
              <a:t>character string literal constant</a:t>
            </a:r>
            <a:r>
              <a:rPr lang="en-US" dirty="0"/>
              <a:t> is a sequence of characters </a:t>
            </a:r>
            <a:r>
              <a:rPr lang="en-US" b="1" u="sng" dirty="0"/>
              <a:t>delimited</a:t>
            </a:r>
            <a:r>
              <a:rPr lang="en-US" i="1" dirty="0"/>
              <a:t> </a:t>
            </a:r>
            <a:r>
              <a:rPr lang="en-US" dirty="0"/>
              <a:t>by a double quote at the beginning and                  a double quote at the end.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A character string literal constant is also known as a    </a:t>
            </a:r>
            <a:r>
              <a:rPr lang="en-US" b="1" i="1" u="sng" dirty="0"/>
              <a:t>character string literal</a:t>
            </a:r>
            <a:r>
              <a:rPr lang="en-US" dirty="0"/>
              <a:t> or a </a:t>
            </a:r>
            <a:r>
              <a:rPr lang="en-US" b="1" i="1" u="sng" dirty="0"/>
              <a:t>string literal</a:t>
            </a:r>
            <a:r>
              <a:rPr lang="en-US" dirty="0"/>
              <a:t> for short.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For example, in this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u="sng" dirty="0" err="1">
                <a:latin typeface="Courier New" pitchFamily="49" charset="0"/>
              </a:rPr>
              <a:t>printf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u="sng" dirty="0"/>
              <a:t>statement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</a:rPr>
              <a:t>("This is a </a:t>
            </a:r>
            <a:r>
              <a:rPr lang="en-US" dirty="0" err="1">
                <a:latin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</a:rPr>
              <a:t> statement.\n");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the following is a </a:t>
            </a:r>
            <a:r>
              <a:rPr lang="en-US" b="1" u="sng" dirty="0"/>
              <a:t>string literal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>
                <a:latin typeface="Courier New" pitchFamily="49" charset="0"/>
              </a:rPr>
              <a:t>"This is a </a:t>
            </a:r>
            <a:r>
              <a:rPr lang="en-US" dirty="0" err="1">
                <a:latin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</a:rPr>
              <a:t> statement.\n"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The </a:t>
            </a:r>
            <a:r>
              <a:rPr lang="en-US" b="1" u="sng" dirty="0"/>
              <a:t>output</a:t>
            </a:r>
            <a:r>
              <a:rPr lang="en-US" dirty="0"/>
              <a:t> of this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is: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>
                <a:latin typeface="Courier New" pitchFamily="49" charset="0"/>
              </a:rPr>
              <a:t>This is a </a:t>
            </a:r>
            <a:r>
              <a:rPr lang="en-US" dirty="0" err="1">
                <a:latin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</a:rPr>
              <a:t> statement.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followed by a </a:t>
            </a:r>
            <a:r>
              <a:rPr lang="en-US" b="1" i="1" u="sng" dirty="0"/>
              <a:t>newline</a:t>
            </a:r>
            <a:r>
              <a:rPr lang="en-US" dirty="0"/>
              <a:t>, also known as a </a:t>
            </a:r>
            <a:r>
              <a:rPr lang="en-US" b="1" i="1" u="sng" dirty="0"/>
              <a:t>carriage return</a:t>
            </a:r>
            <a:r>
              <a:rPr lang="en-US" dirty="0"/>
              <a:t>.</a:t>
            </a:r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Character String Literal Constant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ECE8B7-3B7C-4433-9677-B9DDE965D506}" type="slidenum">
              <a:rPr lang="en-US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  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In a C source code, a character string literal constant can      only use one single line; that is, both of its delimiters   </a:t>
            </a:r>
            <a:r>
              <a:rPr lang="en-US" b="1" u="sng" dirty="0"/>
              <a:t>MUST</a:t>
            </a:r>
            <a:r>
              <a:rPr lang="en-US" dirty="0"/>
              <a:t> be on the same line of source code text.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So, this is </a:t>
            </a:r>
            <a:r>
              <a:rPr lang="en-US" b="1" u="sng" dirty="0"/>
              <a:t>CORRECT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 dirty="0" err="1">
                <a:latin typeface="Courier New" pitchFamily="49" charset="0"/>
              </a:rPr>
              <a:t>printf</a:t>
            </a:r>
            <a:r>
              <a:rPr lang="en-US" sz="2000" dirty="0">
                <a:latin typeface="Courier New" pitchFamily="49" charset="0"/>
              </a:rPr>
              <a:t>("This string literal takes one line");</a:t>
            </a:r>
          </a:p>
          <a:p>
            <a:pPr>
              <a:buFont typeface="Wingdings" pitchFamily="2" charset="2"/>
              <a:buNone/>
            </a:pPr>
            <a:r>
              <a:rPr lang="en-US" sz="2000" dirty="0" err="1">
                <a:latin typeface="Courier New" pitchFamily="49" charset="0"/>
              </a:rPr>
              <a:t>printf</a:t>
            </a:r>
            <a:r>
              <a:rPr lang="en-US" sz="2000" dirty="0">
                <a:latin typeface="Courier New" pitchFamily="49" charset="0"/>
              </a:rPr>
              <a:t>(" and so does this string literal.\n");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And this is </a:t>
            </a:r>
            <a:r>
              <a:rPr lang="en-US" b="1" u="sng" dirty="0"/>
              <a:t>WRONG </a:t>
            </a:r>
            <a:r>
              <a:rPr lang="en-US" b="1" u="sng" dirty="0" err="1"/>
              <a:t>WRONG</a:t>
            </a:r>
            <a:r>
              <a:rPr lang="en-US" b="1" u="sng" dirty="0"/>
              <a:t> </a:t>
            </a:r>
            <a:r>
              <a:rPr lang="en-US" b="1" u="sng" dirty="0" err="1"/>
              <a:t>WRONG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 dirty="0" err="1">
                <a:latin typeface="Courier New" pitchFamily="49" charset="0"/>
              </a:rPr>
              <a:t>printf</a:t>
            </a:r>
            <a:r>
              <a:rPr lang="en-US" sz="2000" dirty="0">
                <a:latin typeface="Courier New" pitchFamily="49" charset="0"/>
              </a:rPr>
              <a:t>("This string literal takes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</a:rPr>
              <a:t>  more than one line so it's WRONG!\n");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Some compilers will </a:t>
            </a:r>
            <a:r>
              <a:rPr lang="en-US" b="1" u="sng" dirty="0"/>
              <a:t>refuse to compile</a:t>
            </a:r>
            <a:r>
              <a:rPr lang="en-US" dirty="0"/>
              <a:t> the wrong version; others will accept the wrong version but give a warning.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Regardless, if this appears in a program in CS1313,</a:t>
            </a:r>
          </a:p>
          <a:p>
            <a:pPr>
              <a:buFont typeface="Wingdings" pitchFamily="2" charset="2"/>
              <a:buNone/>
            </a:pPr>
            <a:r>
              <a:rPr lang="en-US" b="1" u="sng" dirty="0"/>
              <a:t>YOU WILL BE SEVERELY PENALIZED!</a:t>
            </a:r>
            <a:endParaRPr lang="en-US" sz="2000" b="1" u="sng" dirty="0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String Literal Cannot Use Multiple Lines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0C925-C279-4A8B-8625-1B82A2857DE0}" type="slidenum">
              <a:rPr lang="en-US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  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% </a:t>
            </a:r>
            <a:r>
              <a:rPr lang="en-US" sz="2000" b="1" dirty="0">
                <a:latin typeface="Courier New" pitchFamily="49" charset="0"/>
              </a:rPr>
              <a:t>cat </a:t>
            </a:r>
            <a:r>
              <a:rPr lang="en-US" sz="2000" b="1" dirty="0" err="1">
                <a:latin typeface="Courier New" pitchFamily="49" charset="0"/>
              </a:rPr>
              <a:t>bad_string_literal.c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#include &lt;</a:t>
            </a:r>
            <a:r>
              <a:rPr lang="en-US" sz="2000" dirty="0" err="1">
                <a:latin typeface="Courier New" pitchFamily="49" charset="0"/>
              </a:rPr>
              <a:t>stdio.h</a:t>
            </a:r>
            <a:r>
              <a:rPr lang="en-US" sz="2000" dirty="0">
                <a:latin typeface="Courier New" pitchFamily="49" charset="0"/>
              </a:rPr>
              <a:t>&gt;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main ()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{ /* main */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printf</a:t>
            </a:r>
            <a:r>
              <a:rPr lang="en-US" sz="2000" dirty="0">
                <a:latin typeface="Courier New" pitchFamily="49" charset="0"/>
              </a:rPr>
              <a:t>("This string literal takes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           more than one line so it's WRONG!\n");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} /* main */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% </a:t>
            </a:r>
            <a:r>
              <a:rPr lang="en-US" sz="2000" b="1" dirty="0" err="1">
                <a:latin typeface="Courier New" pitchFamily="49" charset="0"/>
              </a:rPr>
              <a:t>gcc</a:t>
            </a:r>
            <a:r>
              <a:rPr lang="en-US" sz="2000" b="1" dirty="0">
                <a:latin typeface="Courier New" pitchFamily="49" charset="0"/>
              </a:rPr>
              <a:t> -o </a:t>
            </a:r>
            <a:r>
              <a:rPr lang="en-US" sz="2000" b="1" dirty="0" err="1">
                <a:latin typeface="Courier New" pitchFamily="49" charset="0"/>
              </a:rPr>
              <a:t>bad_string_literal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bad_string_literal.c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b="1" dirty="0" err="1">
                <a:latin typeface="Courier New" pitchFamily="49" charset="0"/>
              </a:rPr>
              <a:t>gcc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bad_string_literal.c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1350" b="1" dirty="0" err="1">
                <a:latin typeface="Courier New" pitchFamily="49" charset="0"/>
              </a:rPr>
              <a:t>bad_string_literal.c</a:t>
            </a:r>
            <a:r>
              <a:rPr lang="en-US" sz="1350" b="1" dirty="0">
                <a:latin typeface="Courier New" pitchFamily="49" charset="0"/>
              </a:rPr>
              <a:t>: In function ‘main’:</a:t>
            </a:r>
          </a:p>
          <a:p>
            <a:pPr>
              <a:lnSpc>
                <a:spcPct val="90000"/>
              </a:lnSpc>
              <a:buNone/>
            </a:pPr>
            <a:r>
              <a:rPr lang="en-US" sz="1350" b="1" dirty="0">
                <a:latin typeface="Courier New" pitchFamily="49" charset="0"/>
              </a:rPr>
              <a:t>bad_string_literal.c:5: error: missing terminating " character</a:t>
            </a:r>
          </a:p>
          <a:p>
            <a:pPr>
              <a:lnSpc>
                <a:spcPct val="90000"/>
              </a:lnSpc>
              <a:buNone/>
            </a:pPr>
            <a:r>
              <a:rPr lang="en-US" sz="1350" b="1" dirty="0">
                <a:latin typeface="Courier New" pitchFamily="49" charset="0"/>
              </a:rPr>
              <a:t>bad_string_literal.c:6: error: ‘more’ undeclared (first use in this function)</a:t>
            </a:r>
          </a:p>
          <a:p>
            <a:pPr>
              <a:lnSpc>
                <a:spcPct val="90000"/>
              </a:lnSpc>
              <a:buNone/>
            </a:pPr>
            <a:r>
              <a:rPr lang="en-US" sz="1350" b="1" dirty="0">
                <a:latin typeface="Courier New" pitchFamily="49" charset="0"/>
              </a:rPr>
              <a:t>bad_string_literal.c:6: error: (Each undeclared identifier is reported only once</a:t>
            </a:r>
          </a:p>
          <a:p>
            <a:pPr>
              <a:lnSpc>
                <a:spcPct val="90000"/>
              </a:lnSpc>
              <a:buNone/>
            </a:pPr>
            <a:r>
              <a:rPr lang="en-US" sz="1350" b="1" dirty="0">
                <a:latin typeface="Courier New" pitchFamily="49" charset="0"/>
              </a:rPr>
              <a:t>bad_string_literal.c:6: error: for each function it appears in.)</a:t>
            </a:r>
          </a:p>
          <a:p>
            <a:pPr>
              <a:lnSpc>
                <a:spcPct val="90000"/>
              </a:lnSpc>
              <a:buNone/>
            </a:pPr>
            <a:r>
              <a:rPr lang="en-US" sz="1350" b="1" dirty="0">
                <a:latin typeface="Courier New" pitchFamily="49" charset="0"/>
              </a:rPr>
              <a:t>bad_string_literal.c:6: error: expected ‘)’ before ‘than’</a:t>
            </a:r>
          </a:p>
          <a:p>
            <a:pPr>
              <a:lnSpc>
                <a:spcPct val="90000"/>
              </a:lnSpc>
              <a:buNone/>
            </a:pPr>
            <a:r>
              <a:rPr lang="en-US" sz="1350" b="1" dirty="0">
                <a:latin typeface="Courier New" pitchFamily="49" charset="0"/>
              </a:rPr>
              <a:t>bad_string_literal.c:6: error: missing terminating ' character</a:t>
            </a:r>
          </a:p>
          <a:p>
            <a:pPr>
              <a:lnSpc>
                <a:spcPct val="90000"/>
              </a:lnSpc>
              <a:buNone/>
            </a:pPr>
            <a:r>
              <a:rPr lang="en-US" sz="1350" b="1" dirty="0">
                <a:latin typeface="Courier New" pitchFamily="49" charset="0"/>
              </a:rPr>
              <a:t>bad_string_literal.c:7: error: expected ‘;’ before ‘}’ token</a:t>
            </a:r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Multi-line String Literal Example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A8366-9B32-4617-B6E7-58AB06D539DE}" type="slidenum">
              <a:rPr lang="en-US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In C, we output to standard output using 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>
                <a:latin typeface="Courier New" pitchFamily="49" charset="0"/>
              </a:rPr>
              <a:t>     </a:t>
            </a:r>
            <a:r>
              <a:rPr lang="en-US" sz="2100" dirty="0" err="1">
                <a:latin typeface="Courier New" pitchFamily="49" charset="0"/>
              </a:rPr>
              <a:t>printf</a:t>
            </a:r>
            <a:r>
              <a:rPr lang="en-US" sz="2100" dirty="0">
                <a:latin typeface="Courier New" pitchFamily="49" charset="0"/>
              </a:rPr>
              <a:t>("This will be output to </a:t>
            </a:r>
            <a:r>
              <a:rPr lang="en-US" sz="2100" dirty="0" err="1">
                <a:latin typeface="Courier New" pitchFamily="49" charset="0"/>
              </a:rPr>
              <a:t>stdout</a:t>
            </a:r>
            <a:r>
              <a:rPr lang="en-US" sz="2100" dirty="0">
                <a:latin typeface="Courier New" pitchFamily="49" charset="0"/>
              </a:rPr>
              <a:t>.\n");</a:t>
            </a:r>
            <a:endParaRPr lang="en-US" sz="21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can output a string literal.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can also output the value of a variable,                           or of a literal constant, or of a named constant: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000" dirty="0">
                <a:latin typeface="Courier New" pitchFamily="49" charset="0"/>
              </a:rPr>
              <a:t>"</a:t>
            </a:r>
            <a:r>
              <a:rPr lang="en-US" sz="2400" dirty="0">
                <a:latin typeface="Courier New" pitchFamily="49" charset="0"/>
              </a:rPr>
              <a:t>%d</a:t>
            </a:r>
            <a:r>
              <a:rPr lang="en-US" sz="2000" dirty="0">
                <a:latin typeface="Courier New" pitchFamily="49" charset="0"/>
              </a:rPr>
              <a:t>"</a:t>
            </a:r>
            <a:r>
              <a:rPr lang="en-US" sz="2400" dirty="0">
                <a:latin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</a:rPr>
              <a:t>number_of_students</a:t>
            </a:r>
            <a:r>
              <a:rPr lang="en-US" sz="2400" dirty="0">
                <a:latin typeface="Courier New" pitchFamily="49" charset="0"/>
              </a:rPr>
              <a:t>);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The statement above outputs 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stdout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(the terminal screen) the value of a variable named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number_of_students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/>
              <a:t>of 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(presumably declared previously in               the program that contains this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The string literal in 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is known as a          </a:t>
            </a:r>
            <a:r>
              <a:rPr lang="en-US" b="1" i="1" u="sng" dirty="0"/>
              <a:t>format string</a:t>
            </a:r>
            <a:r>
              <a:rPr lang="en-US" dirty="0"/>
              <a:t>.</a:t>
            </a: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Output via </a:t>
            </a:r>
            <a:r>
              <a:rPr lang="en-US" sz="2800">
                <a:latin typeface="Courier New" pitchFamily="49" charset="0"/>
              </a:rPr>
              <a:t>printf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In C, you can place a </a:t>
            </a:r>
            <a:r>
              <a:rPr lang="en-US" b="1" i="1" u="sng" dirty="0"/>
              <a:t>newline</a:t>
            </a:r>
            <a:r>
              <a:rPr lang="en-US" dirty="0"/>
              <a:t> inside of a string literal using:</a:t>
            </a:r>
          </a:p>
          <a:p>
            <a:pPr algn="ctr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\n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If a newline appears inside a string literal in the </a:t>
            </a:r>
            <a:r>
              <a:rPr lang="en-US" b="1" u="sng" dirty="0"/>
              <a:t>source code</a:t>
            </a:r>
            <a:r>
              <a:rPr lang="en-US" dirty="0"/>
              <a:t>,        then when the string literal is output at runtime,                                             the newline causes the </a:t>
            </a:r>
            <a:r>
              <a:rPr lang="en-US" b="1" u="sng" dirty="0"/>
              <a:t>output</a:t>
            </a:r>
            <a:r>
              <a:rPr lang="en-US" dirty="0"/>
              <a:t> to move to the start of the next line of output text.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46D081-29EC-4E3A-8773-BE70BC19D8C4}" type="slidenum">
              <a:rPr lang="en-US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36ED43-D6C4-47F7-B84C-4223E196848A}"/>
              </a:ext>
            </a:extLst>
          </p:cNvPr>
          <p:cNvSpPr txBox="1"/>
          <p:nvPr/>
        </p:nvSpPr>
        <p:spPr>
          <a:xfrm>
            <a:off x="2192690" y="5993359"/>
            <a:ext cx="487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https://i.pinimg.com/originals/29/8f/3e/298f3eacdb07bf9f2223645236ef47e1.gif</a:t>
            </a:r>
            <a:endParaRPr lang="en-US" sz="800" dirty="0"/>
          </a:p>
        </p:txBody>
      </p:sp>
      <p:pic>
        <p:nvPicPr>
          <p:cNvPr id="1026" name="Picture 2" descr="An animated image of a typewriter, with the carriage going all the way to one side and then the carriage return placing the carriage on the other end and advancing the paper a bit.">
            <a:extLst>
              <a:ext uri="{FF2B5EF4-FFF2-40B4-BE49-F238E27FC236}">
                <a16:creationId xmlns:a16="http://schemas.microsoft.com/office/drawing/2014/main" id="{52DD7682-23ED-4B79-84F8-13AAE00232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91202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Newline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5B069-C597-A425-1C7C-C75CB1F91F96}"/>
              </a:ext>
            </a:extLst>
          </p:cNvPr>
          <p:cNvSpPr txBox="1"/>
          <p:nvPr/>
        </p:nvSpPr>
        <p:spPr>
          <a:xfrm>
            <a:off x="6400800" y="3733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50" dirty="0">
                <a:hlinkClick r:id="rId6"/>
              </a:rPr>
              <a:t>https://www.youtube.com/watch?v=4etk_viTUg4</a:t>
            </a:r>
            <a:endParaRPr lang="en-US" sz="1750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2CFA0-49E7-4227-9EF1-074F29FB1375}" type="slidenum">
              <a:rPr lang="en-US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sz="1200" dirty="0"/>
              <a:t>CS1313 Spring 2024  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% </a:t>
            </a:r>
            <a:r>
              <a:rPr lang="en-US" sz="1550" b="1" dirty="0">
                <a:latin typeface="Courier New" pitchFamily="49" charset="0"/>
              </a:rPr>
              <a:t>cat </a:t>
            </a:r>
            <a:r>
              <a:rPr lang="en-US" sz="1550" b="1" dirty="0" err="1">
                <a:latin typeface="Courier New" pitchFamily="49" charset="0"/>
              </a:rPr>
              <a:t>newline.c</a:t>
            </a:r>
            <a:endParaRPr lang="en-US" sz="155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#include &lt;</a:t>
            </a:r>
            <a:r>
              <a:rPr lang="en-US" sz="1550" dirty="0" err="1">
                <a:latin typeface="Courier New" pitchFamily="49" charset="0"/>
              </a:rPr>
              <a:t>stdio.h</a:t>
            </a:r>
            <a:r>
              <a:rPr lang="en-US" sz="1550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55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 err="1">
                <a:latin typeface="Courier New" pitchFamily="49" charset="0"/>
              </a:rPr>
              <a:t>int</a:t>
            </a:r>
            <a:r>
              <a:rPr lang="en-US" sz="1550" dirty="0">
                <a:latin typeface="Courier New" pitchFamily="49" charset="0"/>
              </a:rPr>
              <a:t> main 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{ /* main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    </a:t>
            </a:r>
            <a:r>
              <a:rPr lang="en-US" sz="1550" dirty="0" err="1">
                <a:latin typeface="Courier New" pitchFamily="49" charset="0"/>
              </a:rPr>
              <a:t>printf</a:t>
            </a:r>
            <a:r>
              <a:rPr lang="en-US" sz="1550" dirty="0">
                <a:latin typeface="Courier New" pitchFamily="49" charset="0"/>
              </a:rPr>
              <a:t>("Howdy do!</a:t>
            </a:r>
            <a:r>
              <a:rPr lang="en-US" sz="1550" dirty="0">
                <a:solidFill>
                  <a:srgbClr val="CC3300"/>
                </a:solidFill>
                <a:latin typeface="Courier New" pitchFamily="49" charset="0"/>
              </a:rPr>
              <a:t>\n</a:t>
            </a:r>
            <a:r>
              <a:rPr lang="en-US" sz="1550" dirty="0">
                <a:latin typeface="Courier New" pitchFamily="49" charset="0"/>
              </a:rPr>
              <a:t>");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    </a:t>
            </a:r>
            <a:r>
              <a:rPr lang="en-US" sz="1550" dirty="0" err="1">
                <a:latin typeface="Courier New" pitchFamily="49" charset="0"/>
              </a:rPr>
              <a:t>printf</a:t>
            </a:r>
            <a:r>
              <a:rPr lang="en-US" sz="1550" dirty="0">
                <a:latin typeface="Courier New" pitchFamily="49" charset="0"/>
              </a:rPr>
              <a:t>("This string literal contains a newline in the</a:t>
            </a:r>
            <a:r>
              <a:rPr lang="en-US" sz="1550" dirty="0">
                <a:solidFill>
                  <a:srgbClr val="CC3300"/>
                </a:solidFill>
                <a:latin typeface="Courier New" pitchFamily="49" charset="0"/>
              </a:rPr>
              <a:t>\</a:t>
            </a:r>
            <a:r>
              <a:rPr lang="en-US" sz="1550" dirty="0" err="1">
                <a:solidFill>
                  <a:srgbClr val="CC3300"/>
                </a:solidFill>
                <a:latin typeface="Courier New" pitchFamily="49" charset="0"/>
              </a:rPr>
              <a:t>n</a:t>
            </a:r>
            <a:r>
              <a:rPr lang="en-US" sz="1550" dirty="0" err="1">
                <a:latin typeface="Courier New" pitchFamily="49" charset="0"/>
              </a:rPr>
              <a:t>middle</a:t>
            </a:r>
            <a:r>
              <a:rPr lang="en-US" sz="1550" dirty="0">
                <a:latin typeface="Courier New" pitchFamily="49" charset="0"/>
              </a:rPr>
              <a:t> ");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    </a:t>
            </a:r>
            <a:r>
              <a:rPr lang="en-US" sz="1550" dirty="0" err="1">
                <a:latin typeface="Courier New" pitchFamily="49" charset="0"/>
              </a:rPr>
              <a:t>printf</a:t>
            </a:r>
            <a:r>
              <a:rPr lang="en-US" sz="1550" dirty="0">
                <a:latin typeface="Courier New" pitchFamily="49" charset="0"/>
              </a:rPr>
              <a:t>("but this string literal contains a newline at the end.</a:t>
            </a:r>
            <a:r>
              <a:rPr lang="en-US" sz="1550" dirty="0">
                <a:solidFill>
                  <a:srgbClr val="CC3300"/>
                </a:solidFill>
                <a:latin typeface="Courier New" pitchFamily="49" charset="0"/>
              </a:rPr>
              <a:t>\n</a:t>
            </a:r>
            <a:r>
              <a:rPr lang="en-US" sz="1550" dirty="0">
                <a:latin typeface="Courier New" pitchFamily="49" charset="0"/>
              </a:rPr>
              <a:t>");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    </a:t>
            </a:r>
            <a:r>
              <a:rPr lang="en-US" sz="1550" dirty="0" err="1">
                <a:latin typeface="Courier New" pitchFamily="49" charset="0"/>
              </a:rPr>
              <a:t>printf</a:t>
            </a:r>
            <a:r>
              <a:rPr lang="en-US" sz="1550" dirty="0">
                <a:latin typeface="Courier New" pitchFamily="49" charset="0"/>
              </a:rPr>
              <a:t>("So there!</a:t>
            </a:r>
            <a:r>
              <a:rPr lang="en-US" sz="1550" dirty="0">
                <a:solidFill>
                  <a:srgbClr val="CC3300"/>
                </a:solidFill>
                <a:latin typeface="Courier New" pitchFamily="49" charset="0"/>
              </a:rPr>
              <a:t>\n</a:t>
            </a:r>
            <a:r>
              <a:rPr lang="en-US" sz="1550" dirty="0">
                <a:latin typeface="Courier New" pitchFamily="49" charset="0"/>
              </a:rPr>
              <a:t>");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} /* main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% </a:t>
            </a:r>
            <a:r>
              <a:rPr lang="en-US" sz="1550" b="1" dirty="0" err="1">
                <a:latin typeface="Courier New" pitchFamily="49" charset="0"/>
              </a:rPr>
              <a:t>gcc</a:t>
            </a:r>
            <a:r>
              <a:rPr lang="en-US" sz="1550" b="1" dirty="0">
                <a:latin typeface="Courier New" pitchFamily="49" charset="0"/>
              </a:rPr>
              <a:t> -o newline </a:t>
            </a:r>
            <a:r>
              <a:rPr lang="en-US" sz="1550" b="1" dirty="0" err="1">
                <a:latin typeface="Courier New" pitchFamily="49" charset="0"/>
              </a:rPr>
              <a:t>newline.c</a:t>
            </a:r>
            <a:endParaRPr lang="en-US" sz="155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% </a:t>
            </a:r>
            <a:r>
              <a:rPr lang="en-US" sz="1550" b="1" dirty="0">
                <a:latin typeface="Courier New" pitchFamily="49" charset="0"/>
              </a:rPr>
              <a:t>newline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Howdy do!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This string literal contains a newline in the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middle but this string literal contains a newline at the end.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50" dirty="0">
                <a:latin typeface="Courier New" pitchFamily="49" charset="0"/>
              </a:rPr>
              <a:t>So there!</a:t>
            </a:r>
            <a:endParaRPr lang="en-US" sz="1550" dirty="0"/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en-US" sz="1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/>
              <a:t>Note</a:t>
            </a:r>
            <a:r>
              <a:rPr lang="en-US" dirty="0"/>
              <a:t>: In general, it’s better programming practice to                      </a:t>
            </a:r>
            <a:r>
              <a:rPr lang="en-US" b="1" u="sng" dirty="0"/>
              <a:t>put newlines only at the end</a:t>
            </a:r>
            <a:r>
              <a:rPr lang="en-US" dirty="0"/>
              <a:t> of your string literals,                   </a:t>
            </a:r>
            <a:r>
              <a:rPr lang="en-US" b="1" u="sng" dirty="0"/>
              <a:t>not in the middle</a:t>
            </a:r>
            <a:r>
              <a:rPr lang="en-US" dirty="0"/>
              <a:t>, because in the middle they can be          difficult for programmers (for example, graders) to see.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Newline Example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8EF2-61DB-312A-5976-DA91661E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F6514-C3BD-0A10-07A5-60810D9A4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/>
              <a:t>White space</a:t>
            </a:r>
            <a:r>
              <a:rPr lang="en-US" dirty="0"/>
              <a:t> is the general term for all of:</a:t>
            </a:r>
          </a:p>
          <a:p>
            <a:r>
              <a:rPr lang="en-US" dirty="0"/>
              <a:t>blank spaces;</a:t>
            </a:r>
          </a:p>
          <a:p>
            <a:r>
              <a:rPr lang="en-US" dirty="0"/>
              <a:t>tabs;</a:t>
            </a:r>
          </a:p>
          <a:p>
            <a:r>
              <a:rPr lang="en-US" dirty="0"/>
              <a:t>carriage returns.</a:t>
            </a:r>
          </a:p>
          <a:p>
            <a:pPr marL="0" indent="0">
              <a:buNone/>
            </a:pPr>
            <a:r>
              <a:rPr lang="en-US" dirty="0"/>
              <a:t>The term comes from the parts of standard typing paper that don’t have any ink on them.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0638B-9050-DF4B-8B1E-196A14028A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Standard I/O Lesson</a:t>
            </a:r>
          </a:p>
          <a:p>
            <a:r>
              <a:rPr lang="en-US" dirty="0"/>
              <a:t>CS1313 Spring 2024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A4063-663B-DB49-28C7-B56215F46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EFF18-788B-4BE1-BC76-BF0E1A97E93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601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D" val="1940124"/>
  <p:tag name="WMSI" val="404"/>
  <p:tag name="WMIS" val="18615"/>
  <p:tag name="FILETITLE" val="CS1313 Hardware"/>
  <p:tag name="PREC" val="F"/>
  <p:tag name="NPWI" val="1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2"/>
  <p:tag name="NBP" val="1"/>
  <p:tag name="CVB" val="142"/>
  <p:tag name="SPT" val="FALSE"/>
  <p:tag name="BSN" val="142"/>
  <p:tag name="LFXCI" val="0"/>
  <p:tag name="SVT" val="TRUE"/>
  <p:tag name="CII" val="14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9"/>
  <p:tag name="NBP" val="1"/>
  <p:tag name="CVB" val="159"/>
  <p:tag name="SPT" val="FALSE"/>
  <p:tag name="BSN" val="159"/>
  <p:tag name="LFXCI" val="0"/>
  <p:tag name="SVT" val="TRUE"/>
  <p:tag name="CII" val="1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3"/>
  <p:tag name="NBP" val="1"/>
  <p:tag name="CVB" val="143"/>
  <p:tag name="SPT" val="FALSE"/>
  <p:tag name="BSN" val="143"/>
  <p:tag name="LFXCI" val="0"/>
  <p:tag name="SVT" val="TRUE"/>
  <p:tag name="CII" val="1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3"/>
  <p:tag name="NBP" val="1"/>
  <p:tag name="CVB" val="143"/>
  <p:tag name="SPT" val="FALSE"/>
  <p:tag name="BSN" val="143"/>
  <p:tag name="LFXCI" val="0"/>
  <p:tag name="SVT" val="TRUE"/>
  <p:tag name="CII" val="1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9"/>
  <p:tag name="NBP" val="1"/>
  <p:tag name="CVB" val="149"/>
  <p:tag name="SPT" val="FALSE"/>
  <p:tag name="BSN" val="149"/>
  <p:tag name="LFXCI" val="0"/>
  <p:tag name="SVT" val="TRUE"/>
  <p:tag name="CII" val="1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0"/>
  <p:tag name="NBP" val="1"/>
  <p:tag name="CVB" val="150"/>
  <p:tag name="SPT" val="FALSE"/>
  <p:tag name="BSN" val="150"/>
  <p:tag name="LFXCI" val="0"/>
  <p:tag name="SVT" val="TRUE"/>
  <p:tag name="CII" val="1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1"/>
  <p:tag name="NBP" val="1"/>
  <p:tag name="CVB" val="151"/>
  <p:tag name="SPT" val="FALSE"/>
  <p:tag name="BSN" val="151"/>
  <p:tag name="LFXCI" val="0"/>
  <p:tag name="SVT" val="TRUE"/>
  <p:tag name="CII" val="1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61"/>
  <p:tag name="NBP" val="1"/>
  <p:tag name="CVB" val="161"/>
  <p:tag name="SPT" val="FALSE"/>
  <p:tag name="BSN" val="161"/>
  <p:tag name="LFXCI" val="0"/>
  <p:tag name="SVT" val="TRUE"/>
  <p:tag name="CII" val="1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2"/>
  <p:tag name="NBP" val="1"/>
  <p:tag name="CVB" val="152"/>
  <p:tag name="SPT" val="FALSE"/>
  <p:tag name="BSN" val="152"/>
  <p:tag name="LFXCI" val="0"/>
  <p:tag name="SVT" val="TRUE"/>
  <p:tag name="CII" val="1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3"/>
  <p:tag name="NBP" val="1"/>
  <p:tag name="CVB" val="153"/>
  <p:tag name="SPT" val="FALSE"/>
  <p:tag name="BSN" val="153"/>
  <p:tag name="LFXCI" val="0"/>
  <p:tag name="SVT" val="TRUE"/>
  <p:tag name="CII" val="1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5"/>
  <p:tag name="NBP" val="1"/>
  <p:tag name="BSN" val="35"/>
  <p:tag name="SVT" val="TRUE"/>
  <p:tag name="CVB" val="35"/>
  <p:tag name="SPT" val="FALSE"/>
  <p:tag name="CII" val="3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4"/>
  <p:tag name="NBP" val="1"/>
  <p:tag name="CVB" val="154"/>
  <p:tag name="SPT" val="FALSE"/>
  <p:tag name="BSN" val="154"/>
  <p:tag name="LFXCI" val="0"/>
  <p:tag name="SVT" val="TRUE"/>
  <p:tag name="CII" val="15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60"/>
  <p:tag name="NBP" val="1"/>
  <p:tag name="CVB" val="160"/>
  <p:tag name="SPT" val="FALSE"/>
  <p:tag name="BSN" val="160"/>
  <p:tag name="LFXCI" val="0"/>
  <p:tag name="SVT" val="TRUE"/>
  <p:tag name="CII" val="1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5"/>
  <p:tag name="NBP" val="1"/>
  <p:tag name="CVB" val="155"/>
  <p:tag name="SPT" val="FALSE"/>
  <p:tag name="BSN" val="155"/>
  <p:tag name="LFXCI" val="0"/>
  <p:tag name="SVT" val="TRUE"/>
  <p:tag name="CII" val="1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1"/>
  <p:tag name="NBP" val="1"/>
  <p:tag name="BSN" val="101"/>
  <p:tag name="SVT" val="TRUE"/>
  <p:tag name="CVB" val="101"/>
  <p:tag name="SPT" val="FALSE"/>
  <p:tag name="CII" val="1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99"/>
  <p:tag name="NBP" val="1"/>
  <p:tag name="BSN" val="99"/>
  <p:tag name="SVT" val="TRUE"/>
  <p:tag name="CVB" val="99"/>
  <p:tag name="SPT" val="FALSE"/>
  <p:tag name="CII" val="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4"/>
  <p:tag name="NBP" val="1"/>
  <p:tag name="BSN" val="144"/>
  <p:tag name="SVT" val="TRUE"/>
  <p:tag name="CVB" val="144"/>
  <p:tag name="SPT" val="FALSE"/>
  <p:tag name="CII" val="1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6"/>
  <p:tag name="NBP" val="1"/>
  <p:tag name="BSN" val="156"/>
  <p:tag name="SVT" val="TRUE"/>
  <p:tag name="CVB" val="156"/>
  <p:tag name="SPT" val="FALSE"/>
  <p:tag name="CII" val="1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1"/>
  <p:tag name="NBP" val="1"/>
  <p:tag name="CVB" val="141"/>
  <p:tag name="SPT" val="FALSE"/>
  <p:tag name="BSN" val="141"/>
  <p:tag name="LFXCI" val="0"/>
  <p:tag name="SVT" val="TRUE"/>
  <p:tag name="CII" val="1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5"/>
  <p:tag name="NBP" val="1"/>
  <p:tag name="BSN" val="145"/>
  <p:tag name="SVT" val="TRUE"/>
  <p:tag name="CVB" val="145"/>
  <p:tag name="SPT" val="FALSE"/>
  <p:tag name="CII" val="1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6"/>
  <p:tag name="NBP" val="1"/>
  <p:tag name="BSN" val="146"/>
  <p:tag name="SVT" val="TRUE"/>
  <p:tag name="CVB" val="146"/>
  <p:tag name="SPT" val="FALSE"/>
  <p:tag name="CII" val="146"/>
</p:tagLst>
</file>

<file path=ppt/theme/theme1.xml><?xml version="1.0" encoding="utf-8"?>
<a:theme xmlns:a="http://schemas.openxmlformats.org/drawingml/2006/main" name="hardware_lesson">
  <a:themeElements>
    <a:clrScheme name="hardware_less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hardware_less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ardware_less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dware_less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dware_less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dware_less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dware_less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dware_less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dware_less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hardware_lesson</Template>
  <TotalTime>1909</TotalTime>
  <Words>3037</Words>
  <Application>Microsoft Office PowerPoint</Application>
  <PresentationFormat>On-screen Show (4:3)</PresentationFormat>
  <Paragraphs>385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Courier New</vt:lpstr>
      <vt:lpstr>Tahoma</vt:lpstr>
      <vt:lpstr>Times New Roman</vt:lpstr>
      <vt:lpstr>Wingdings</vt:lpstr>
      <vt:lpstr>hardware_lesson</vt:lpstr>
      <vt:lpstr>Standard I/O Lesson Outline</vt:lpstr>
      <vt:lpstr>Standard Input &amp; Standard Output</vt:lpstr>
      <vt:lpstr>Character String Literal Constant</vt:lpstr>
      <vt:lpstr>String Literal Cannot Use Multiple Lines</vt:lpstr>
      <vt:lpstr>Multi-line String Literal Example</vt:lpstr>
      <vt:lpstr>Output via printf</vt:lpstr>
      <vt:lpstr>Newline</vt:lpstr>
      <vt:lpstr>Newline Example</vt:lpstr>
      <vt:lpstr>White Space</vt:lpstr>
      <vt:lpstr>Placeholders (Format Specifiers)</vt:lpstr>
      <vt:lpstr>Placeholders for Various Data Types</vt:lpstr>
      <vt:lpstr>Mixing Literal Text and Variables’ Values #1</vt:lpstr>
      <vt:lpstr>Mixing Literal Text and Variables’ Values #2</vt:lpstr>
      <vt:lpstr>Placeholder &amp; Variable in Same Statement</vt:lpstr>
      <vt:lpstr>Placeholder/Variable Same Statement: Example</vt:lpstr>
      <vt:lpstr>Input via scanf</vt:lpstr>
      <vt:lpstr>Input via scanf: Ampersand Before Variable</vt:lpstr>
      <vt:lpstr>Input via scanf  Example</vt:lpstr>
      <vt:lpstr>Input via scanf Example’s Flowchart</vt:lpstr>
      <vt:lpstr>Reading Multiple Variables with a Single scanf</vt:lpstr>
      <vt:lpstr>Multiple Variables per scanf Example #1</vt:lpstr>
      <vt:lpstr>Multiple Variables per scanf Example #2</vt:lpstr>
      <vt:lpstr>printf  vs  scanf</vt:lpstr>
      <vt:lpstr>Programming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CS1313 Standard I/O Lesson</dc:title>
  <dc:creator>Henry Neeman</dc:creator>
  <cp:lastModifiedBy>Neeman, Henry J.</cp:lastModifiedBy>
  <cp:revision>397</cp:revision>
  <cp:lastPrinted>1601-01-01T00:00:00Z</cp:lastPrinted>
  <dcterms:created xsi:type="dcterms:W3CDTF">2004-08-23T12:23:16Z</dcterms:created>
  <dcterms:modified xsi:type="dcterms:W3CDTF">2023-12-31T23:36:25Z</dcterms:modified>
</cp:coreProperties>
</file>