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9"/>
  </p:notesMasterIdLst>
  <p:handoutMasterIdLst>
    <p:handoutMasterId r:id="rId30"/>
  </p:handoutMasterIdLst>
  <p:sldIdLst>
    <p:sldId id="449" r:id="rId2"/>
    <p:sldId id="511" r:id="rId3"/>
    <p:sldId id="452" r:id="rId4"/>
    <p:sldId id="453" r:id="rId5"/>
    <p:sldId id="454" r:id="rId6"/>
    <p:sldId id="457" r:id="rId7"/>
    <p:sldId id="458" r:id="rId8"/>
    <p:sldId id="513" r:id="rId9"/>
    <p:sldId id="499" r:id="rId10"/>
    <p:sldId id="461" r:id="rId11"/>
    <p:sldId id="462" r:id="rId12"/>
    <p:sldId id="521" r:id="rId13"/>
    <p:sldId id="463" r:id="rId14"/>
    <p:sldId id="515" r:id="rId15"/>
    <p:sldId id="465" r:id="rId16"/>
    <p:sldId id="467" r:id="rId17"/>
    <p:sldId id="523" r:id="rId18"/>
    <p:sldId id="520" r:id="rId19"/>
    <p:sldId id="518" r:id="rId20"/>
    <p:sldId id="468" r:id="rId21"/>
    <p:sldId id="469" r:id="rId22"/>
    <p:sldId id="470" r:id="rId23"/>
    <p:sldId id="471" r:id="rId24"/>
    <p:sldId id="472" r:id="rId25"/>
    <p:sldId id="525" r:id="rId26"/>
    <p:sldId id="524" r:id="rId27"/>
    <p:sldId id="522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CC99FF"/>
    <a:srgbClr val="336600"/>
    <a:srgbClr val="800080"/>
    <a:srgbClr val="A08200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74ED5B-99A4-439D-B34F-81067AF1CD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7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73D9F4-0D48-4E4E-BD21-22D59B5D9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24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983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8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42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42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8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54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8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48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88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780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17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71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73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03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07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6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7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0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18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18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06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56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3D9F4-0D48-4E4E-BD21-22D59B5D93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8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OU Supercomputing Center for Education &amp; Research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616DA4CB-6578-4947-9145-E932A4097A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144B84-1FE8-4D88-8299-83E9CED198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81000"/>
            <a:ext cx="20002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8483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02887-08E0-4D0D-BDBF-BD1D1E8232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990600"/>
            <a:ext cx="39243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90600"/>
            <a:ext cx="39243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90800" y="6272213"/>
            <a:ext cx="4419600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162800" y="62626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A4778442-3A1F-4C5C-9198-97A9D523A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  <a:lvl2pPr>
              <a:defRPr sz="2200"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 b="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4B5C7E03-E783-4F62-B7A5-703B0CE708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F1DE8B-0DA6-494C-AAC7-C98360C7A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3924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90600"/>
            <a:ext cx="3924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23E5B-1FB7-4160-B59E-2EE86A9B5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694E5C-FED0-4B93-8A0C-C5F5EB1A1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11C9F1-F068-45CE-87FA-9D34FA8D03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C70106-E951-4160-A432-644E6AFB53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670855-D393-46F1-9D76-9F5EF74815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65E4B8-C46B-4B8B-AF0E-C23C6179A5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914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1" lang="en-US" sz="2400">
              <a:latin typeface="Tahoma" pitchFamily="34" charset="0"/>
            </a:endParaRP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906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7221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z="1600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626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AFC1D3F-71BE-4D64-B19C-98BF9CA575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8383" name="Picture 15" descr="ou201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90600" y="6215063"/>
            <a:ext cx="393700" cy="5381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 b="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000" b="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b="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1600" b="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4" Type="http://schemas.openxmlformats.org/officeDocument/2006/relationships/hyperlink" Target="http://www.edrawsoft.com/flowchart-symbols.ph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live.staticflickr.com/5792/30767165600_2ff36d39c6_n.jpg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_(programming_language)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QXXI5QFUfw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hyperlink" Target="https://www.ethnologue.com/guides/how-many-language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s://www.tiobe.com/tiobe-index/c/" TargetMode="External"/><Relationship Id="rId5" Type="http://schemas.openxmlformats.org/officeDocument/2006/relationships/hyperlink" Target="https://cscareerline.com/how-many-programming-languages-are-there/" TargetMode="External"/><Relationship Id="rId4" Type="http://schemas.openxmlformats.org/officeDocument/2006/relationships/hyperlink" Target="https://en.wikipedia.org/wiki/List_of_programming_languag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D5327F-6102-43B1-BB9A-51E66CD695DA}" type="slidenum">
              <a:rPr lang="en-US"/>
              <a:pPr/>
              <a:t>1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</a:t>
            </a:r>
            <a:r>
              <a:rPr lang="en-US" dirty="0"/>
              <a:t>Lesson 1 Outline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9624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Software Lesson 1 Outline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Software? A Program? Data?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are Instructions?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a Programming Language?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Source Code? What is a Source File?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an Operating System?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Operating System Examples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A Simple C Program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Anatomy of a Simple C Program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 Block Delimiters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a Comment? #1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 dirty="0"/>
              <a:t>What Is a Comment? #2</a:t>
            </a:r>
          </a:p>
          <a:p>
            <a:pPr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Are Comments Necessary?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4191000" y="9906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+mj-lt"/>
              <a:buAutoNum type="arabicPeriod" startAt="14"/>
            </a:pPr>
            <a:r>
              <a:rPr lang="en-US" sz="2000" dirty="0"/>
              <a:t> </a:t>
            </a:r>
            <a:r>
              <a:rPr lang="en-US" sz="2000" dirty="0" err="1">
                <a:latin typeface="Courier New" pitchFamily="49" charset="0"/>
              </a:rPr>
              <a:t>hello_world.c</a:t>
            </a:r>
            <a:r>
              <a:rPr lang="en-US" sz="2000" dirty="0"/>
              <a:t>  with Comments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 </a:t>
            </a:r>
            <a:r>
              <a:rPr lang="en-US" sz="2000" dirty="0" err="1">
                <a:latin typeface="Courier New" pitchFamily="49" charset="0"/>
              </a:rPr>
              <a:t>hello_world.c</a:t>
            </a:r>
            <a:r>
              <a:rPr lang="en-US" sz="2000" dirty="0"/>
              <a:t>  without Comments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Flowchart for  </a:t>
            </a:r>
            <a:r>
              <a:rPr lang="en-US" sz="2000" dirty="0" err="1">
                <a:latin typeface="Courier New" pitchFamily="49" charset="0"/>
              </a:rPr>
              <a:t>hello_world.c</a:t>
            </a:r>
            <a:endParaRPr lang="en-US" sz="2000" dirty="0">
              <a:latin typeface="Courier New" pitchFamily="49" charset="0"/>
            </a:endParaRP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Flowchart Example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Outputting, Compiling and Running a C Program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Anatomy of Outputting, Compiling and Running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A Less Simple C Program #1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A Less Simple C Program #2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A Less Simple C Program #3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A Less Simple C Program: Compile &amp; Run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/>
              <a:t>Flowchart for </a:t>
            </a:r>
            <a:r>
              <a:rPr lang="en-US" sz="2000" dirty="0" err="1">
                <a:latin typeface="Courier New" pitchFamily="49" charset="0"/>
              </a:rPr>
              <a:t>my_add.c</a:t>
            </a:r>
            <a:endParaRPr lang="en-US" sz="2000" dirty="0">
              <a:latin typeface="Courier New" pitchFamily="49" charset="0"/>
            </a:endParaRP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>
                <a:cs typeface="Times New Roman" panose="02020603050405020304" pitchFamily="18" charset="0"/>
              </a:rPr>
              <a:t>Why Study C? #1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>
                <a:cs typeface="Times New Roman" panose="02020603050405020304" pitchFamily="18" charset="0"/>
              </a:rPr>
              <a:t>Why Study C? #2</a:t>
            </a:r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4"/>
            </a:pPr>
            <a:r>
              <a:rPr lang="en-US" sz="2000" dirty="0">
                <a:cs typeface="Times New Roman" panose="02020603050405020304" pitchFamily="18" charset="0"/>
              </a:rPr>
              <a:t>Programming Exercise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3F145-F322-4B8F-8D84-1D2246E248B3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open curly brace, also known as the left brace,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acts as the start of a </a:t>
            </a:r>
            <a:r>
              <a:rPr lang="en-US" b="1" i="1" u="sng" dirty="0"/>
              <a:t>block</a:t>
            </a:r>
            <a:r>
              <a:rPr lang="en-US" dirty="0"/>
              <a:t> and is known as the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i="1" u="sng" dirty="0"/>
              <a:t>block open</a:t>
            </a:r>
            <a:r>
              <a:rPr lang="en-US" b="1" i="1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The close curly brace, also known as the right brace,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acts as the end of a </a:t>
            </a:r>
            <a:r>
              <a:rPr lang="en-US" b="1" i="1" u="sng" dirty="0"/>
              <a:t>block</a:t>
            </a:r>
            <a:r>
              <a:rPr lang="en-US" dirty="0"/>
              <a:t> and is known as the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i="1" u="sng" dirty="0"/>
              <a:t>block close</a:t>
            </a:r>
            <a:r>
              <a:rPr lang="en-US" b="1" i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The block open and block close are said to </a:t>
            </a:r>
            <a:r>
              <a:rPr lang="en-US" b="1" i="1" u="sng" dirty="0"/>
              <a:t>delimit</a:t>
            </a:r>
            <a:r>
              <a:rPr lang="en-US" dirty="0"/>
              <a:t> the block: they indicate where the block begins and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                          where the block ends.</a:t>
            </a:r>
          </a:p>
          <a:p>
            <a:pPr>
              <a:buFont typeface="Wingdings" pitchFamily="2" charset="2"/>
              <a:buNone/>
            </a:pPr>
            <a:r>
              <a:rPr lang="en-US" b="1" i="1" u="sng" dirty="0"/>
              <a:t>Delimit</a:t>
            </a:r>
            <a:r>
              <a:rPr lang="en-US" dirty="0"/>
              <a:t>: Indicate where something begins and ends.</a:t>
            </a:r>
            <a:endParaRPr lang="en-US" b="1" i="1" dirty="0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Block Delimiters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49BD4-9C0D-46F0-B91E-1621B4EED686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comment</a:t>
            </a:r>
            <a:r>
              <a:rPr lang="en-US" i="1" dirty="0"/>
              <a:t> </a:t>
            </a:r>
            <a:r>
              <a:rPr lang="en-US" dirty="0"/>
              <a:t>is a piece of text in a source file that:</a:t>
            </a:r>
          </a:p>
          <a:p>
            <a:pPr>
              <a:lnSpc>
                <a:spcPct val="90000"/>
              </a:lnSpc>
            </a:pPr>
            <a:r>
              <a:rPr lang="en-US" b="1" u="sng" dirty="0"/>
              <a:t>tells human beings</a:t>
            </a:r>
            <a:r>
              <a:rPr lang="en-US" dirty="0"/>
              <a:t> (for example, programmers)    something useful about the program,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/>
              <a:t>BUT</a:t>
            </a:r>
          </a:p>
          <a:p>
            <a:pPr>
              <a:lnSpc>
                <a:spcPct val="90000"/>
              </a:lnSpc>
            </a:pPr>
            <a:r>
              <a:rPr lang="en-US" dirty="0"/>
              <a:t>is </a:t>
            </a:r>
            <a:r>
              <a:rPr lang="en-US" b="1" u="sng" dirty="0"/>
              <a:t>ignored by the compiler</a:t>
            </a:r>
            <a:r>
              <a:rPr lang="en-US" dirty="0"/>
              <a:t>, so it has absolutely no affect on how the program runs.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dirty="0"/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In C, the start of a comment is indicated by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and the end of a comment is indicated by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 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All text appearing between these </a:t>
            </a:r>
            <a:r>
              <a:rPr lang="en-US" b="1" i="1" u="sng" dirty="0"/>
              <a:t>comment delimiters</a:t>
            </a:r>
            <a:r>
              <a:rPr lang="en-US" i="1" dirty="0"/>
              <a:t> </a:t>
            </a:r>
            <a:r>
              <a:rPr lang="en-US" dirty="0"/>
              <a:t>is part of the comment, and therefore is ignored by the compiler.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2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i="1" u="sng" dirty="0"/>
              <a:t>Delimit</a:t>
            </a:r>
            <a:r>
              <a:rPr lang="en-US" dirty="0"/>
              <a:t>: Indicate where something begins and ends.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What Is a Comment? #1</a:t>
            </a:r>
            <a:endParaRPr lang="en-US" sz="2800" b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49BD4-9C0D-46F0-B91E-1621B4EED686}" type="slidenum">
              <a:rPr lang="en-US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comment</a:t>
            </a:r>
            <a:r>
              <a:rPr lang="en-US" i="1" dirty="0"/>
              <a:t> </a:t>
            </a:r>
            <a:r>
              <a:rPr lang="en-US" dirty="0"/>
              <a:t>is a piece of text in a source file that:</a:t>
            </a:r>
          </a:p>
          <a:p>
            <a:pPr>
              <a:lnSpc>
                <a:spcPct val="90000"/>
              </a:lnSpc>
            </a:pPr>
            <a:r>
              <a:rPr lang="en-US" b="1" u="sng" dirty="0"/>
              <a:t>tells human beings</a:t>
            </a:r>
            <a:r>
              <a:rPr lang="en-US" dirty="0"/>
              <a:t> (for example, programmers)    something useful about the program,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/>
              <a:t>BUT</a:t>
            </a:r>
          </a:p>
          <a:p>
            <a:pPr>
              <a:lnSpc>
                <a:spcPct val="90000"/>
              </a:lnSpc>
            </a:pPr>
            <a:r>
              <a:rPr lang="en-US" dirty="0"/>
              <a:t>is </a:t>
            </a:r>
            <a:r>
              <a:rPr lang="en-US" b="1" u="sng" dirty="0"/>
              <a:t>ignored by the compiler</a:t>
            </a:r>
            <a:r>
              <a:rPr lang="en-US" dirty="0"/>
              <a:t>, so it has                       absolutely no affect on how the program runs.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dirty="0"/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In C, the start of a comment is indicated by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dirty="0"/>
              <a:t>and the end of a comment is indicated by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  */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A comment </a:t>
            </a:r>
            <a:r>
              <a:rPr lang="en-US" b="1" u="sng" dirty="0"/>
              <a:t>can use multiple lines</a:t>
            </a:r>
            <a:r>
              <a:rPr lang="en-US" dirty="0"/>
              <a:t> of text.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The delimiters </a:t>
            </a:r>
            <a:r>
              <a:rPr lang="en-US" b="1" u="sng" dirty="0"/>
              <a:t>DON’T</a:t>
            </a:r>
            <a:r>
              <a:rPr lang="en-US" dirty="0"/>
              <a:t> have to be on the same line.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What Is a Comment? #2</a:t>
            </a:r>
            <a:endParaRPr lang="en-US" sz="2800" b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61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2C3BA-71C2-46C7-A023-7A25561D877A}" type="slidenum">
              <a:rPr lang="en-US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Comments are ignored by the compiler, so strictly speaking     they aren’t needed to compile and run the program.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But, if you don’t put them into one of your                          CS1313 programming projects,                                           </a:t>
            </a:r>
            <a:r>
              <a:rPr lang="en-US" b="1" u="sng" dirty="0"/>
              <a:t>YOU MAY LOSE A FULL LETTER GRADE OR MORE</a:t>
            </a:r>
            <a:r>
              <a:rPr lang="en-US" b="1" dirty="0"/>
              <a:t> </a:t>
            </a:r>
            <a:r>
              <a:rPr lang="en-US" dirty="0"/>
              <a:t>on that project.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Why?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Comments tell human beings useful things about your program.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They help </a:t>
            </a:r>
            <a:r>
              <a:rPr lang="en-US" b="1" u="sng" dirty="0"/>
              <a:t>programmers</a:t>
            </a:r>
            <a:r>
              <a:rPr lang="en-US" dirty="0"/>
              <a:t> – including you, a month later         when you’ve forgotten everything about your program –         to understand your program.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They also tell </a:t>
            </a:r>
            <a:r>
              <a:rPr lang="en-US" b="1" u="sng" dirty="0"/>
              <a:t>graders</a:t>
            </a:r>
            <a:r>
              <a:rPr lang="en-US" dirty="0"/>
              <a:t> that you know what the heck you’re doing.</a:t>
            </a:r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Are Comments Necessary?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364726-7F8F-4510-86E4-49B66CACC171}" type="slidenum">
              <a:rPr lang="en-US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CS 1313 010 Fall 2024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Sec 014 Fridays 1:00pm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urier New" pitchFamily="49" charset="0"/>
              </a:rPr>
              <a:t>hello_world.c</a:t>
            </a:r>
            <a:r>
              <a:rPr lang="en-US" sz="2800"/>
              <a:t>  with Comments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E0806E-F5DB-41C7-B0FE-A277E6F35511}" type="slidenum">
              <a:rPr lang="en-US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85838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printf("Hello,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urier New" pitchFamily="49" charset="0"/>
              </a:rPr>
              <a:t>hello_world.c</a:t>
            </a:r>
            <a:r>
              <a:rPr lang="en-US" sz="2800"/>
              <a:t>  without Comments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D04CAF-E478-4C0E-AF02-29A90A8D9724}" type="slidenum">
              <a:rPr lang="en-US"/>
              <a:pPr/>
              <a:t>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44076" name="Text Box 12"/>
          <p:cNvSpPr txBox="1">
            <a:spLocks noChangeArrowheads="1"/>
          </p:cNvSpPr>
          <p:nvPr/>
        </p:nvSpPr>
        <p:spPr bwMode="auto">
          <a:xfrm>
            <a:off x="457200" y="5486400"/>
            <a:ext cx="525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Reference:</a:t>
            </a:r>
          </a:p>
          <a:p>
            <a:pPr algn="l">
              <a:spcBef>
                <a:spcPts val="0"/>
              </a:spcBef>
            </a:pPr>
            <a:r>
              <a:rPr lang="en-US" sz="1400" dirty="0">
                <a:latin typeface="Courier New" pitchFamily="49" charset="0"/>
                <a:cs typeface="Courier New" pitchFamily="49" charset="0"/>
                <a:hlinkClick r:id="rId4"/>
              </a:rPr>
              <a:t>http://www.edrawsoft.com/flowchart-symbols.php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4074" name="Text Box 10"/>
          <p:cNvSpPr txBox="1">
            <a:spLocks noChangeArrowheads="1"/>
          </p:cNvSpPr>
          <p:nvPr/>
        </p:nvSpPr>
        <p:spPr bwMode="auto">
          <a:xfrm>
            <a:off x="5753100" y="863600"/>
            <a:ext cx="3048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An </a:t>
            </a:r>
            <a:r>
              <a:rPr lang="en-US" sz="2400" b="1" u="sng" dirty="0"/>
              <a:t>oval</a:t>
            </a:r>
            <a:r>
              <a:rPr lang="en-US" sz="2400" b="1" dirty="0"/>
              <a:t> </a:t>
            </a:r>
            <a:r>
              <a:rPr lang="en-US" sz="2400" dirty="0"/>
              <a:t>denotes either the start or the end of the program, or a halt</a:t>
            </a:r>
          </a:p>
          <a:p>
            <a:pPr algn="l"/>
            <a:r>
              <a:rPr lang="en-US" sz="2400" dirty="0"/>
              <a:t>operation within the program (which we’ll learn about later).</a:t>
            </a:r>
          </a:p>
          <a:p>
            <a:pPr algn="l"/>
            <a:endParaRPr lang="en-US" sz="1200" dirty="0"/>
          </a:p>
          <a:p>
            <a:pPr algn="l"/>
            <a:r>
              <a:rPr lang="en-US" sz="2400" dirty="0"/>
              <a:t>A </a:t>
            </a:r>
            <a:r>
              <a:rPr lang="en-US" sz="2400" b="1" u="sng" dirty="0"/>
              <a:t>parallelogram</a:t>
            </a:r>
            <a:r>
              <a:rPr lang="en-US" sz="2400" b="1" dirty="0"/>
              <a:t> </a:t>
            </a:r>
            <a:r>
              <a:rPr lang="en-US" sz="2400" dirty="0"/>
              <a:t>denotes either an input operation or an output operation.</a:t>
            </a:r>
          </a:p>
          <a:p>
            <a:pPr algn="l"/>
            <a:endParaRPr lang="en-US" sz="1200" dirty="0"/>
          </a:p>
          <a:p>
            <a:pPr algn="l"/>
            <a:r>
              <a:rPr lang="en-US" sz="2400" dirty="0"/>
              <a:t>An </a:t>
            </a:r>
            <a:r>
              <a:rPr lang="en-US" sz="2400" b="1" u="sng" dirty="0"/>
              <a:t>arrow</a:t>
            </a:r>
            <a:r>
              <a:rPr lang="en-US" sz="2400" b="1" dirty="0"/>
              <a:t> </a:t>
            </a:r>
            <a:r>
              <a:rPr lang="en-US" sz="2400" dirty="0"/>
              <a:t>denotes the flow of the program.</a:t>
            </a:r>
            <a:endParaRPr lang="en-US" dirty="0"/>
          </a:p>
        </p:txBody>
      </p:sp>
      <p:grpSp>
        <p:nvGrpSpPr>
          <p:cNvPr id="344096" name="Group 32"/>
          <p:cNvGrpSpPr>
            <a:grpSpLocks/>
          </p:cNvGrpSpPr>
          <p:nvPr/>
        </p:nvGrpSpPr>
        <p:grpSpPr bwMode="auto">
          <a:xfrm>
            <a:off x="1552575" y="4648200"/>
            <a:ext cx="2057400" cy="533400"/>
            <a:chOff x="960" y="2688"/>
            <a:chExt cx="1296" cy="336"/>
          </a:xfrm>
        </p:grpSpPr>
        <p:sp>
          <p:nvSpPr>
            <p:cNvPr id="344094" name="AutoShape 30"/>
            <p:cNvSpPr>
              <a:spLocks noChangeArrowheads="1"/>
            </p:cNvSpPr>
            <p:nvPr/>
          </p:nvSpPr>
          <p:spPr bwMode="auto">
            <a:xfrm>
              <a:off x="960" y="2688"/>
              <a:ext cx="1296" cy="33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008" y="270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End</a:t>
              </a:r>
            </a:p>
          </p:txBody>
        </p:sp>
      </p:grpSp>
      <p:grpSp>
        <p:nvGrpSpPr>
          <p:cNvPr id="344099" name="Group 35"/>
          <p:cNvGrpSpPr>
            <a:grpSpLocks/>
          </p:cNvGrpSpPr>
          <p:nvPr/>
        </p:nvGrpSpPr>
        <p:grpSpPr bwMode="auto">
          <a:xfrm>
            <a:off x="533400" y="3505200"/>
            <a:ext cx="4800600" cy="533400"/>
            <a:chOff x="336" y="2592"/>
            <a:chExt cx="3024" cy="336"/>
          </a:xfrm>
        </p:grpSpPr>
        <p:sp>
          <p:nvSpPr>
            <p:cNvPr id="344097" name="AutoShape 33"/>
            <p:cNvSpPr>
              <a:spLocks noChangeArrowheads="1"/>
            </p:cNvSpPr>
            <p:nvPr/>
          </p:nvSpPr>
          <p:spPr bwMode="auto">
            <a:xfrm>
              <a:off x="336" y="2592"/>
              <a:ext cx="3024" cy="336"/>
            </a:xfrm>
            <a:prstGeom prst="parallelogram">
              <a:avLst>
                <a:gd name="adj" fmla="val 2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98" name="Text Box 34"/>
            <p:cNvSpPr txBox="1">
              <a:spLocks noChangeArrowheads="1"/>
            </p:cNvSpPr>
            <p:nvPr/>
          </p:nvSpPr>
          <p:spPr bwMode="auto">
            <a:xfrm>
              <a:off x="384" y="2640"/>
              <a:ext cx="2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Output “Hello, world!”</a:t>
              </a:r>
            </a:p>
          </p:txBody>
        </p:sp>
      </p:grpSp>
      <p:grpSp>
        <p:nvGrpSpPr>
          <p:cNvPr id="344092" name="Group 28"/>
          <p:cNvGrpSpPr>
            <a:grpSpLocks/>
          </p:cNvGrpSpPr>
          <p:nvPr/>
        </p:nvGrpSpPr>
        <p:grpSpPr bwMode="auto">
          <a:xfrm>
            <a:off x="1524000" y="2362200"/>
            <a:ext cx="2057400" cy="533400"/>
            <a:chOff x="960" y="1488"/>
            <a:chExt cx="1296" cy="336"/>
          </a:xfrm>
        </p:grpSpPr>
        <p:sp>
          <p:nvSpPr>
            <p:cNvPr id="344090" name="AutoShape 26"/>
            <p:cNvSpPr>
              <a:spLocks noChangeArrowheads="1"/>
            </p:cNvSpPr>
            <p:nvPr/>
          </p:nvSpPr>
          <p:spPr bwMode="auto">
            <a:xfrm>
              <a:off x="960" y="1488"/>
              <a:ext cx="1296" cy="33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1008" y="150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Start</a:t>
              </a:r>
            </a:p>
          </p:txBody>
        </p:sp>
      </p:grpSp>
      <p:sp>
        <p:nvSpPr>
          <p:cNvPr id="344100" name="Line 36"/>
          <p:cNvSpPr>
            <a:spLocks noChangeShapeType="1"/>
          </p:cNvSpPr>
          <p:nvPr/>
        </p:nvSpPr>
        <p:spPr bwMode="auto">
          <a:xfrm>
            <a:off x="25908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44101" name="Line 37"/>
          <p:cNvSpPr>
            <a:spLocks noChangeShapeType="1"/>
          </p:cNvSpPr>
          <p:nvPr/>
        </p:nvSpPr>
        <p:spPr bwMode="auto">
          <a:xfrm>
            <a:off x="25908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066800"/>
            <a:ext cx="48006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Flowchart for  </a:t>
            </a:r>
            <a:r>
              <a:rPr lang="en-US" sz="2800">
                <a:latin typeface="Courier New" pitchFamily="49" charset="0"/>
              </a:rPr>
              <a:t>hello_world.c</a:t>
            </a:r>
            <a:endParaRPr lang="en-US" sz="280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749C3-509D-4B96-8F49-5798E7A1EF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11C9F1-F068-45CE-87FA-9D34FA8D03D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226819-2D20-41C1-A91B-18A5E280ED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91E3A-DF34-48D4-A4B8-749CCF704A03}"/>
              </a:ext>
            </a:extLst>
          </p:cNvPr>
          <p:cNvSpPr txBox="1"/>
          <p:nvPr/>
        </p:nvSpPr>
        <p:spPr>
          <a:xfrm>
            <a:off x="2324100" y="4492645"/>
            <a:ext cx="4419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hlinkClick r:id="rId2"/>
              </a:rPr>
              <a:t>https://live.staticflickr.com/5792/30767165600_2ff36d39c6_n.jpg</a:t>
            </a:r>
            <a:endParaRPr lang="en-US" sz="600" dirty="0"/>
          </a:p>
        </p:txBody>
      </p:sp>
      <p:pic>
        <p:nvPicPr>
          <p:cNvPr id="1028" name="Picture 4" descr="___image___ (614×356)">
            <a:extLst>
              <a:ext uri="{FF2B5EF4-FFF2-40B4-BE49-F238E27FC236}">
                <a16:creationId xmlns:a16="http://schemas.microsoft.com/office/drawing/2014/main" id="{18CE12A1-0465-413E-9CE9-09402B921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1101745"/>
            <a:ext cx="584835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38F3A7-55FA-4BFC-B93D-41A62C4F0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Flowchart Example</a:t>
            </a:r>
          </a:p>
        </p:txBody>
      </p:sp>
    </p:spTree>
    <p:extLst>
      <p:ext uri="{BB962C8B-B14F-4D97-AF65-F5344CB8AC3E}">
        <p14:creationId xmlns:p14="http://schemas.microsoft.com/office/powerpoint/2010/main" val="138272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433CA7-D023-4288-B26D-C9047DC6438A}" type="slidenum">
              <a:rPr lang="en-US"/>
              <a:pPr/>
              <a:t>18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433157" name="Lin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2463" y="10858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33158" name="Lin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58864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33159" name="Lin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6096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33163" name="Lin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626745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" name="Line 5">
            <a:extLst>
              <a:ext uri="{FF2B5EF4-FFF2-40B4-BE49-F238E27FC236}">
                <a16:creationId xmlns:a16="http://schemas.microsoft.com/office/drawing/2014/main" id="{3FBF6A66-A506-4D81-9440-BD74C73D2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9726" y="1085850"/>
            <a:ext cx="676274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>
                <a:latin typeface="Courier New" pitchFamily="49" charset="0"/>
              </a:rPr>
              <a:t>cat </a:t>
            </a:r>
            <a:r>
              <a:rPr lang="en-US" sz="1400" b="1" dirty="0" err="1">
                <a:latin typeface="Courier New" pitchFamily="49" charset="0"/>
              </a:rPr>
              <a:t>hello_world.c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CS 1313 010 Fall 2024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Sec 014 Fridays 1:00pm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 err="1">
                <a:latin typeface="Courier New" pitchFamily="49" charset="0"/>
              </a:rPr>
              <a:t>gcc</a:t>
            </a:r>
            <a:r>
              <a:rPr lang="en-US" sz="1400" b="1" dirty="0">
                <a:latin typeface="Courier New" pitchFamily="49" charset="0"/>
              </a:rPr>
              <a:t> -o </a:t>
            </a:r>
            <a:r>
              <a:rPr lang="en-US" sz="1400" b="1" dirty="0" err="1">
                <a:latin typeface="Courier New" pitchFamily="49" charset="0"/>
              </a:rPr>
              <a:t>hello_world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hello_world.c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 err="1">
                <a:latin typeface="Courier New" pitchFamily="49" charset="0"/>
              </a:rPr>
              <a:t>hello_world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Hello, world!</a:t>
            </a: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Outputting, Compiling and Running a C Program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F555F-6689-41BD-93C8-20126BAAF976}" type="slidenum">
              <a:rPr lang="en-US"/>
              <a:pPr/>
              <a:t>19</a:t>
            </a:fld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grpSp>
        <p:nvGrpSpPr>
          <p:cNvPr id="8" name="Group 7" descr="The command to run hello_world is hello_world, which is the name of the executable.">
            <a:extLst>
              <a:ext uri="{FF2B5EF4-FFF2-40B4-BE49-F238E27FC236}">
                <a16:creationId xmlns:a16="http://schemas.microsoft.com/office/drawing/2014/main" id="{87A1374A-6E6E-F5CD-4506-FF562F1589E0}"/>
              </a:ext>
            </a:extLst>
          </p:cNvPr>
          <p:cNvGrpSpPr/>
          <p:nvPr/>
        </p:nvGrpSpPr>
        <p:grpSpPr>
          <a:xfrm>
            <a:off x="3829050" y="6129338"/>
            <a:ext cx="4252913" cy="336550"/>
            <a:chOff x="3829050" y="6129338"/>
            <a:chExt cx="4252913" cy="336550"/>
          </a:xfrm>
        </p:grpSpPr>
        <p:sp>
          <p:nvSpPr>
            <p:cNvPr id="431128" name="Text Box 24"/>
            <p:cNvSpPr txBox="1">
              <a:spLocks noChangeArrowheads="1"/>
            </p:cNvSpPr>
            <p:nvPr/>
          </p:nvSpPr>
          <p:spPr bwMode="auto">
            <a:xfrm>
              <a:off x="6481763" y="6129338"/>
              <a:ext cx="160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1" i="1"/>
                <a:t>Program output</a:t>
              </a:r>
            </a:p>
          </p:txBody>
        </p:sp>
        <p:sp>
          <p:nvSpPr>
            <p:cNvPr id="431129" name="Line 25"/>
            <p:cNvSpPr>
              <a:spLocks noChangeShapeType="1"/>
            </p:cNvSpPr>
            <p:nvPr/>
          </p:nvSpPr>
          <p:spPr bwMode="auto">
            <a:xfrm>
              <a:off x="3829050" y="6267450"/>
              <a:ext cx="266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8" descr="The Unix command to run the program named hello_world is hello_world, which is the name of the executable file.">
            <a:extLst>
              <a:ext uri="{FF2B5EF4-FFF2-40B4-BE49-F238E27FC236}">
                <a16:creationId xmlns:a16="http://schemas.microsoft.com/office/drawing/2014/main" id="{CBD2EE02-1FA5-9F7E-C02B-2A1142228F67}"/>
              </a:ext>
            </a:extLst>
          </p:cNvPr>
          <p:cNvGrpSpPr/>
          <p:nvPr/>
        </p:nvGrpSpPr>
        <p:grpSpPr>
          <a:xfrm>
            <a:off x="3829050" y="5910263"/>
            <a:ext cx="4757738" cy="336550"/>
            <a:chOff x="3829050" y="5910263"/>
            <a:chExt cx="4757738" cy="336550"/>
          </a:xfrm>
        </p:grpSpPr>
        <p:sp>
          <p:nvSpPr>
            <p:cNvPr id="431125" name="Line 21"/>
            <p:cNvSpPr>
              <a:spLocks noChangeShapeType="1"/>
            </p:cNvSpPr>
            <p:nvPr/>
          </p:nvSpPr>
          <p:spPr bwMode="auto">
            <a:xfrm>
              <a:off x="3829050" y="6096000"/>
              <a:ext cx="266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1127" name="Text Box 23"/>
            <p:cNvSpPr txBox="1">
              <a:spLocks noChangeArrowheads="1"/>
            </p:cNvSpPr>
            <p:nvPr/>
          </p:nvSpPr>
          <p:spPr bwMode="auto">
            <a:xfrm>
              <a:off x="6453188" y="5910263"/>
              <a:ext cx="2133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1" i="1" dirty="0"/>
                <a:t>Unix command to run</a:t>
              </a:r>
            </a:p>
          </p:txBody>
        </p:sp>
      </p:grpSp>
      <p:grpSp>
        <p:nvGrpSpPr>
          <p:cNvPr id="6" name="Group 5" descr="The Unix command to compile the C source file hello_world.c to produce the executable file hello_world is gcc hyphen little O hello_world hello_world.c. The hyphen little O means, &quot;the output of the compiler,&quot; which is the executable.">
            <a:extLst>
              <a:ext uri="{FF2B5EF4-FFF2-40B4-BE49-F238E27FC236}">
                <a16:creationId xmlns:a16="http://schemas.microsoft.com/office/drawing/2014/main" id="{2C444DB8-03F8-A3AA-872C-D5E9A1EC651C}"/>
              </a:ext>
            </a:extLst>
          </p:cNvPr>
          <p:cNvGrpSpPr/>
          <p:nvPr/>
        </p:nvGrpSpPr>
        <p:grpSpPr>
          <a:xfrm>
            <a:off x="6019800" y="5672138"/>
            <a:ext cx="2867025" cy="336550"/>
            <a:chOff x="6019800" y="5672138"/>
            <a:chExt cx="2867025" cy="336550"/>
          </a:xfrm>
        </p:grpSpPr>
        <p:sp>
          <p:nvSpPr>
            <p:cNvPr id="431124" name="Line 20"/>
            <p:cNvSpPr>
              <a:spLocks noChangeShapeType="1"/>
            </p:cNvSpPr>
            <p:nvPr/>
          </p:nvSpPr>
          <p:spPr bwMode="auto">
            <a:xfrm flipH="1">
              <a:off x="6019800" y="588645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1126" name="Text Box 22"/>
            <p:cNvSpPr txBox="1">
              <a:spLocks noChangeArrowheads="1"/>
            </p:cNvSpPr>
            <p:nvPr/>
          </p:nvSpPr>
          <p:spPr bwMode="auto">
            <a:xfrm>
              <a:off x="6448425" y="5672138"/>
              <a:ext cx="2438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1" i="1" dirty="0"/>
                <a:t>Unix command to compile</a:t>
              </a:r>
            </a:p>
          </p:txBody>
        </p:sp>
      </p:grpSp>
      <p:grpSp>
        <p:nvGrpSpPr>
          <p:cNvPr id="4" name="Group 3" descr="The Unix command to output the contents of the file named hello_world.c is cat hello_world.c. The cat command outputs the contents of the file to the terminal screen.">
            <a:extLst>
              <a:ext uri="{FF2B5EF4-FFF2-40B4-BE49-F238E27FC236}">
                <a16:creationId xmlns:a16="http://schemas.microsoft.com/office/drawing/2014/main" id="{656AD279-6094-4392-C188-A29C0E9C65C9}"/>
              </a:ext>
            </a:extLst>
          </p:cNvPr>
          <p:cNvGrpSpPr/>
          <p:nvPr/>
        </p:nvGrpSpPr>
        <p:grpSpPr>
          <a:xfrm>
            <a:off x="4462463" y="904875"/>
            <a:ext cx="4000500" cy="336550"/>
            <a:chOff x="4462463" y="904875"/>
            <a:chExt cx="4000500" cy="336550"/>
          </a:xfrm>
        </p:grpSpPr>
        <p:sp>
          <p:nvSpPr>
            <p:cNvPr id="431119" name="Text Box 15"/>
            <p:cNvSpPr txBox="1">
              <a:spLocks noChangeArrowheads="1"/>
            </p:cNvSpPr>
            <p:nvPr/>
          </p:nvSpPr>
          <p:spPr bwMode="auto">
            <a:xfrm>
              <a:off x="5033963" y="904875"/>
              <a:ext cx="3429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1" i="1" dirty="0"/>
                <a:t>Unix command to output to the screen</a:t>
              </a:r>
            </a:p>
          </p:txBody>
        </p:sp>
        <p:sp>
          <p:nvSpPr>
            <p:cNvPr id="431120" name="Line 16"/>
            <p:cNvSpPr>
              <a:spLocks noChangeShapeType="1"/>
            </p:cNvSpPr>
            <p:nvPr/>
          </p:nvSpPr>
          <p:spPr bwMode="auto">
            <a:xfrm flipH="1">
              <a:off x="4462463" y="108585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4" descr="In these slides, the Unix prompt is typically shown as a percent sign.">
            <a:extLst>
              <a:ext uri="{FF2B5EF4-FFF2-40B4-BE49-F238E27FC236}">
                <a16:creationId xmlns:a16="http://schemas.microsoft.com/office/drawing/2014/main" id="{694E0619-09CE-FBB1-DE4B-CFDB5E1B37DA}"/>
              </a:ext>
            </a:extLst>
          </p:cNvPr>
          <p:cNvGrpSpPr/>
          <p:nvPr/>
        </p:nvGrpSpPr>
        <p:grpSpPr>
          <a:xfrm>
            <a:off x="333180" y="916573"/>
            <a:ext cx="1952820" cy="338554"/>
            <a:chOff x="333180" y="916573"/>
            <a:chExt cx="1952820" cy="338554"/>
          </a:xfrm>
        </p:grpSpPr>
        <p:sp>
          <p:nvSpPr>
            <p:cNvPr id="2" name="Line 5">
              <a:extLst>
                <a:ext uri="{FF2B5EF4-FFF2-40B4-BE49-F238E27FC236}">
                  <a16:creationId xmlns:a16="http://schemas.microsoft.com/office/drawing/2014/main" id="{F9289B83-9938-408C-B25E-B7497F3F8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09726" y="1085850"/>
              <a:ext cx="676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" name="Text Box 15">
              <a:extLst>
                <a:ext uri="{FF2B5EF4-FFF2-40B4-BE49-F238E27FC236}">
                  <a16:creationId xmlns:a16="http://schemas.microsoft.com/office/drawing/2014/main" id="{C5234ADC-C222-4D84-A423-93684E999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180" y="916573"/>
              <a:ext cx="130016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600" b="1" i="1" dirty="0"/>
                <a:t>Unix prompt</a:t>
              </a:r>
            </a:p>
          </p:txBody>
        </p:sp>
      </p:grp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>
                <a:latin typeface="Courier New" pitchFamily="49" charset="0"/>
              </a:rPr>
              <a:t>cat </a:t>
            </a:r>
            <a:r>
              <a:rPr lang="en-US" sz="1400" b="1" dirty="0" err="1">
                <a:latin typeface="Courier New" pitchFamily="49" charset="0"/>
              </a:rPr>
              <a:t>hello_world.c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CS 1313 010 Fall 2024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Sec 014 Fridays 1:00pm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 err="1">
                <a:latin typeface="Courier New" pitchFamily="49" charset="0"/>
              </a:rPr>
              <a:t>gcc</a:t>
            </a:r>
            <a:r>
              <a:rPr lang="en-US" sz="1400" b="1" dirty="0">
                <a:latin typeface="Courier New" pitchFamily="49" charset="0"/>
              </a:rPr>
              <a:t> -o </a:t>
            </a:r>
            <a:r>
              <a:rPr lang="en-US" sz="1400" b="1" dirty="0" err="1">
                <a:latin typeface="Courier New" pitchFamily="49" charset="0"/>
              </a:rPr>
              <a:t>hello_world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hello_world.c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 err="1">
                <a:latin typeface="Courier New" pitchFamily="49" charset="0"/>
              </a:rPr>
              <a:t>hello_world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Hello, world!</a:t>
            </a: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Anatomy of Outputting, Compiling and Running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567FC2-AEAF-439B-98DF-E9680240BB2F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/>
              <a:t>Software</a:t>
            </a:r>
            <a:r>
              <a:rPr lang="en-US" dirty="0"/>
              <a:t>, for our purposes, is just a word that means “programs.”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program</a:t>
            </a:r>
            <a:r>
              <a:rPr lang="en-US" dirty="0"/>
              <a:t> is a specific, precise, detailed description of:</a:t>
            </a:r>
          </a:p>
          <a:p>
            <a:r>
              <a:rPr lang="en-US" dirty="0"/>
              <a:t>a collection of </a:t>
            </a:r>
            <a:r>
              <a:rPr lang="en-US" b="1" u="sng" dirty="0"/>
              <a:t>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</a:t>
            </a:r>
          </a:p>
          <a:p>
            <a:r>
              <a:rPr lang="en-US" dirty="0"/>
              <a:t>a </a:t>
            </a:r>
            <a:r>
              <a:rPr lang="en-US" b="1" u="sng" dirty="0"/>
              <a:t>sequence of actions</a:t>
            </a:r>
            <a:r>
              <a:rPr lang="en-US" dirty="0"/>
              <a:t> on those data.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r>
              <a:rPr lang="en-US" dirty="0"/>
              <a:t>The actions in a program are known as </a:t>
            </a:r>
            <a:r>
              <a:rPr lang="en-US" b="1" i="1" u="sng" dirty="0"/>
              <a:t>instructions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In computing, </a:t>
            </a:r>
            <a:r>
              <a:rPr lang="en-US" b="1" i="1" u="sng" dirty="0"/>
              <a:t>data</a:t>
            </a:r>
            <a:r>
              <a:rPr lang="en-US" dirty="0"/>
              <a:t> are values stored in </a:t>
            </a:r>
            <a:r>
              <a:rPr lang="en-US" b="1" i="1" u="sng" dirty="0"/>
              <a:t>storage locations</a:t>
            </a:r>
            <a:r>
              <a:rPr lang="en-US" dirty="0"/>
              <a:t>:         for example, RAM, disk, etc.</a:t>
            </a: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Software? A Program? Data?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668558-B10E-4A81-890E-8DFB231A4313}" type="slidenum">
              <a:rPr lang="en-US"/>
              <a:pPr/>
              <a:t>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6324600" y="2133600"/>
            <a:ext cx="220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Continued on the next slide.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************************************************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Program: </a:t>
            </a:r>
            <a:r>
              <a:rPr lang="en-US" sz="1200" dirty="0" err="1">
                <a:latin typeface="Courier New" pitchFamily="49" charset="0"/>
              </a:rPr>
              <a:t>my_add</a:t>
            </a:r>
            <a:r>
              <a:rPr lang="en-US" sz="1200" dirty="0">
                <a:latin typeface="Courier New" pitchFamily="49" charset="0"/>
              </a:rPr>
              <a:t>                         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Author: Henry Neeman (hneeman@ou.edu)   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Course: CS 1313 010 Fall 2024           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Lab: Sec 014 Fridays 1:00pm             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Description: Input two integers, compute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 their sum and output the result.        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************************************************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#include &lt;</a:t>
            </a:r>
            <a:r>
              <a:rPr lang="en-US" sz="1200" dirty="0" err="1">
                <a:latin typeface="Courier New" pitchFamily="49" charset="0"/>
              </a:rPr>
              <a:t>stdio.h</a:t>
            </a:r>
            <a:r>
              <a:rPr lang="en-US" sz="1200" dirty="0">
                <a:latin typeface="Courier New" pitchFamily="49" charset="0"/>
              </a:rPr>
              <a:t>&gt;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120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main ()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 Declaration Section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Named Constant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const 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program_success_code</a:t>
            </a:r>
            <a:r>
              <a:rPr lang="en-US" sz="1200" dirty="0">
                <a:latin typeface="Courier New" pitchFamily="49" charset="0"/>
              </a:rPr>
              <a:t> =  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Local Variable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*****************************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addend: The addend value that the user inputs.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</a:t>
            </a:r>
            <a:r>
              <a:rPr lang="en-US" sz="1200" dirty="0" err="1">
                <a:latin typeface="Courier New" pitchFamily="49" charset="0"/>
              </a:rPr>
              <a:t>augend</a:t>
            </a:r>
            <a:r>
              <a:rPr lang="en-US" sz="1200" dirty="0">
                <a:latin typeface="Courier New" pitchFamily="49" charset="0"/>
              </a:rPr>
              <a:t>: The </a:t>
            </a:r>
            <a:r>
              <a:rPr lang="en-US" sz="1200" dirty="0" err="1">
                <a:latin typeface="Courier New" pitchFamily="49" charset="0"/>
              </a:rPr>
              <a:t>augend</a:t>
            </a:r>
            <a:r>
              <a:rPr lang="en-US" sz="1200" dirty="0">
                <a:latin typeface="Courier New" pitchFamily="49" charset="0"/>
              </a:rPr>
              <a:t> value that the user inputs.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sum:    The sum of the addend and the </a:t>
            </a:r>
            <a:r>
              <a:rPr lang="en-US" sz="1200" dirty="0" err="1">
                <a:latin typeface="Courier New" pitchFamily="49" charset="0"/>
              </a:rPr>
              <a:t>augend</a:t>
            </a:r>
            <a:r>
              <a:rPr lang="en-US" sz="1200" dirty="0">
                <a:latin typeface="Courier New" pitchFamily="49" charset="0"/>
              </a:rPr>
              <a:t>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   which is output.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addend, </a:t>
            </a:r>
            <a:r>
              <a:rPr lang="en-US" sz="1200" dirty="0" err="1">
                <a:latin typeface="Courier New" pitchFamily="49" charset="0"/>
              </a:rPr>
              <a:t>augend</a:t>
            </a:r>
            <a:r>
              <a:rPr lang="en-US" sz="1200" dirty="0">
                <a:latin typeface="Courier New" pitchFamily="49" charset="0"/>
              </a:rPr>
              <a:t>, sum;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 Less Simple C Program #1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7EB2B-9252-48DA-B55E-5E512A460CDA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>
            <a:off x="6324600" y="2133600"/>
            <a:ext cx="220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Continued on the next slide.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01000" cy="5410200"/>
          </a:xfrm>
        </p:spPr>
        <p:txBody>
          <a:bodyPr/>
          <a:lstStyle/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 Execution Section 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Greeting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Tell the user what the program does.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("I'll add a pair of integers.\n");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Input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Prompt the user to input the addend &amp; </a:t>
            </a:r>
            <a:r>
              <a:rPr lang="en-US" sz="1400" dirty="0" err="1">
                <a:latin typeface="Courier New" pitchFamily="49" charset="0"/>
              </a:rPr>
              <a:t>augend</a:t>
            </a:r>
            <a:r>
              <a:rPr lang="en-US" sz="1400" dirty="0">
                <a:latin typeface="Courier New" pitchFamily="49" charset="0"/>
              </a:rPr>
              <a:t>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("What two integers do you want to add?\n");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Input the integers to be added.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scanf</a:t>
            </a:r>
            <a:r>
              <a:rPr lang="en-US" sz="1400" dirty="0">
                <a:latin typeface="Courier New" pitchFamily="49" charset="0"/>
              </a:rPr>
              <a:t>("%d %d", &amp;addend, &amp;</a:t>
            </a:r>
            <a:r>
              <a:rPr lang="en-US" sz="1400" dirty="0" err="1">
                <a:latin typeface="Courier New" pitchFamily="49" charset="0"/>
              </a:rPr>
              <a:t>augend</a:t>
            </a:r>
            <a:r>
              <a:rPr lang="en-US" sz="1400" dirty="0">
                <a:latin typeface="Courier New" pitchFamily="49" charset="0"/>
              </a:rPr>
              <a:t>);</a:t>
            </a:r>
            <a:endParaRPr lang="en-US" sz="1400" dirty="0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 Less Simple C Program #2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C49A43-17E9-4533-B0D8-23C405282DDE}" type="slidenum">
              <a:rPr lang="en-US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01000" cy="3429000"/>
          </a:xfrm>
        </p:spPr>
        <p:txBody>
          <a:bodyPr/>
          <a:lstStyle/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Calculation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Calculate the sum.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sum = addend + </a:t>
            </a:r>
            <a:r>
              <a:rPr lang="en-US" sz="1400" dirty="0" err="1">
                <a:latin typeface="Courier New" pitchFamily="49" charset="0"/>
              </a:rPr>
              <a:t>augend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Output Subsection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*********************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 Output the sum.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*/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("The sum of %d and %d is %d.\n",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   addend, </a:t>
            </a:r>
            <a:r>
              <a:rPr lang="en-US" sz="1400" dirty="0" err="1">
                <a:latin typeface="Courier New" pitchFamily="49" charset="0"/>
              </a:rPr>
              <a:t>augend</a:t>
            </a:r>
            <a:r>
              <a:rPr lang="en-US" sz="1400" dirty="0">
                <a:latin typeface="Courier New" pitchFamily="49" charset="0"/>
              </a:rPr>
              <a:t>, sum);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return </a:t>
            </a:r>
            <a:r>
              <a:rPr lang="en-US" sz="1400" dirty="0" err="1">
                <a:latin typeface="Courier New" pitchFamily="49" charset="0"/>
              </a:rPr>
              <a:t>program_success_code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 Less Simple C Program #3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318DE8-CF72-408E-9242-4A548205CA27}" type="slidenum">
              <a:rPr lang="en-US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% </a:t>
            </a:r>
            <a:r>
              <a:rPr lang="en-US" sz="2400" b="1" dirty="0" err="1">
                <a:latin typeface="Courier New" pitchFamily="49" charset="0"/>
              </a:rPr>
              <a:t>gcc</a:t>
            </a:r>
            <a:r>
              <a:rPr lang="en-US" sz="2400" b="1" dirty="0">
                <a:latin typeface="Courier New" pitchFamily="49" charset="0"/>
              </a:rPr>
              <a:t> -o </a:t>
            </a:r>
            <a:r>
              <a:rPr lang="en-US" sz="2400" b="1" dirty="0" err="1">
                <a:latin typeface="Courier New" pitchFamily="49" charset="0"/>
              </a:rPr>
              <a:t>my_add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my_add.c</a:t>
            </a:r>
            <a:endParaRPr lang="en-US" sz="2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% </a:t>
            </a:r>
            <a:r>
              <a:rPr lang="en-US" sz="2400" b="1" dirty="0" err="1">
                <a:latin typeface="Courier New" pitchFamily="49" charset="0"/>
              </a:rPr>
              <a:t>my_add</a:t>
            </a:r>
            <a:endParaRPr lang="en-US" sz="2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I'll add a pair of integers.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What two integers do you want to add?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5 7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The sum of 5 and 7 is 12.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% </a:t>
            </a:r>
            <a:r>
              <a:rPr lang="en-US" sz="2400" b="1" dirty="0" err="1">
                <a:latin typeface="Courier New" pitchFamily="49" charset="0"/>
              </a:rPr>
              <a:t>my_add</a:t>
            </a:r>
            <a:endParaRPr lang="en-US" sz="2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I'll add a pair of integers.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What two integers do you want to add?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1593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09832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The sum of 1593 and 9832 is 11425.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 Less Simple C Program: Compile &amp; Run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5C1A26-28E7-4FDB-8AF4-88DCA9D4AC90}" type="slidenum">
              <a:rPr lang="en-US"/>
              <a:pPr/>
              <a:t>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pic>
        <p:nvPicPr>
          <p:cNvPr id="352260" name="Picture 4" descr="This is the flowchart for my_add.c. It begins with the Start oval, which points to a parallelogram labeled &quot;Output a description of the program,&quot; which points to a parallelogram labeled &quot;Prompt the user to input the addend and augend,&quot; which points to a parallelogram labeled &quot;Input the addend and augend,&quot; which points to a rectangle labeled &quot;Add addend to audent and store the result in sum,&quot; which points to a parallelogram labeled &quot;Output the sum,&quot; which points to the End oval.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17500" y="990600"/>
            <a:ext cx="5286375" cy="5321300"/>
          </a:xfrm>
          <a:noFill/>
          <a:ln/>
        </p:spPr>
      </p:pic>
      <p:sp>
        <p:nvSpPr>
          <p:cNvPr id="352262" name="Text Box 6"/>
          <p:cNvSpPr txBox="1">
            <a:spLocks noChangeArrowheads="1"/>
          </p:cNvSpPr>
          <p:nvPr/>
        </p:nvSpPr>
        <p:spPr bwMode="auto">
          <a:xfrm>
            <a:off x="4953000" y="3429000"/>
            <a:ext cx="3505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 </a:t>
            </a:r>
            <a:r>
              <a:rPr lang="en-US" sz="2800" b="1" u="sng" dirty="0"/>
              <a:t>rectangle</a:t>
            </a:r>
            <a:r>
              <a:rPr lang="en-US" sz="2800" b="1" dirty="0"/>
              <a:t> </a:t>
            </a:r>
            <a:r>
              <a:rPr lang="en-US" sz="2800" dirty="0"/>
              <a:t>denotes an operation other than I/O or branching     (for example, calculation).</a:t>
            </a:r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Flowchart for </a:t>
            </a:r>
            <a:r>
              <a:rPr lang="en-US" sz="2800">
                <a:latin typeface="Courier New" pitchFamily="49" charset="0"/>
              </a:rPr>
              <a:t>my_add.c</a:t>
            </a:r>
            <a:endParaRPr lang="en-US" sz="2800"/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3E786-8C80-6E14-AA06-2A78F4A5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C?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3EDFA-442A-53E3-49A6-92DFE3A3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257800"/>
          </a:xfrm>
        </p:spPr>
        <p:txBody>
          <a:bodyPr/>
          <a:lstStyle/>
          <a:p>
            <a:r>
              <a:rPr lang="en-US" dirty="0"/>
              <a:t>Many other programming languages, including some of the most popular today, are based on C, so learning C prepares you to learn many other programming languages:                    </a:t>
            </a:r>
            <a:r>
              <a:rPr lang="en-US" i="1" dirty="0"/>
              <a:t>“Many later languages have borrowed directly or indirectly from C, including C++, C#, Unix's C shell, D, Go, Java, JavaScript … , Julia, Limbo, LPC, Objective-C, Perl, PHP, Python, Ruby, Rust, Swift, Verilog and </a:t>
            </a:r>
            <a:r>
              <a:rPr lang="en-US" i="1" dirty="0" err="1"/>
              <a:t>SystemVerilog</a:t>
            </a:r>
            <a:r>
              <a:rPr lang="en-US" i="1" dirty="0"/>
              <a:t> ….[5] These languages have drawn many of their control structures and other basic features from C. Most of them … also express highly similar syntax to C, and they tend to combine the recognizable expression and statement syntax of C with underlying type systems, data models, and semantics that can be radically different.” </a:t>
            </a:r>
            <a:r>
              <a:rPr lang="en-US" dirty="0">
                <a:hlinkClick r:id="rId2"/>
              </a:rPr>
              <a:t>https://en.wikipedia.org/wiki/C_(programming_language)</a:t>
            </a:r>
            <a:endParaRPr lang="en-US" dirty="0"/>
          </a:p>
          <a:p>
            <a:endParaRPr lang="en-US" sz="19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7638D7-0489-F48C-57EE-EC0C3FC53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EE962-A639-4347-5A7F-C1A280796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C7E03-E783-4F62-B7A5-703B0CE708E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91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3E786-8C80-6E14-AA06-2A78F4A5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C?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3EDFA-442A-53E3-49A6-92DFE3A3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90600"/>
            <a:ext cx="8077200" cy="5257800"/>
          </a:xfrm>
        </p:spPr>
        <p:txBody>
          <a:bodyPr/>
          <a:lstStyle/>
          <a:p>
            <a:r>
              <a:rPr lang="en-US" dirty="0"/>
              <a:t>C itself is the oldest programming language to have remained       in the top 10 most popular programming languages for        50 years (so far) without interruption (including that C was the #1 most popular 1986-2001): </a:t>
            </a:r>
            <a:r>
              <a:rPr lang="en-US" dirty="0">
                <a:hlinkClick r:id="rId2"/>
              </a:rPr>
              <a:t>https://www.youtube.com/watch?v=qQXXI5QFUfw</a:t>
            </a:r>
            <a:endParaRPr lang="en-US" dirty="0"/>
          </a:p>
          <a:p>
            <a:r>
              <a:rPr lang="en-US" dirty="0"/>
              <a:t>These days, all of the top 10 programming languages are languages that are based on C (plus C itself). </a:t>
            </a:r>
          </a:p>
          <a:p>
            <a:r>
              <a:rPr lang="en-US" dirty="0"/>
              <a:t>C is a </a:t>
            </a:r>
            <a:r>
              <a:rPr lang="en-US" b="1" i="1" u="sng" dirty="0"/>
              <a:t>procedural</a:t>
            </a:r>
            <a:r>
              <a:rPr lang="en-US" dirty="0"/>
              <a:t> programming language, which helps you   to appreciate the power and usefulness of </a:t>
            </a:r>
            <a:r>
              <a:rPr lang="en-US" b="1" i="1" u="sng" dirty="0"/>
              <a:t>object-oriented</a:t>
            </a:r>
            <a:r>
              <a:rPr lang="en-US" dirty="0"/>
              <a:t> and </a:t>
            </a:r>
            <a:r>
              <a:rPr lang="en-US" b="1" i="1" u="sng" dirty="0"/>
              <a:t>functional</a:t>
            </a:r>
            <a:r>
              <a:rPr lang="en-US" dirty="0"/>
              <a:t> programming languages if you learn them later.</a:t>
            </a:r>
          </a:p>
          <a:p>
            <a:r>
              <a:rPr lang="en-US" dirty="0"/>
              <a:t>C is </a:t>
            </a:r>
            <a:r>
              <a:rPr lang="en-US" b="1" i="1" u="sng" dirty="0"/>
              <a:t>close to the metal</a:t>
            </a:r>
            <a:r>
              <a:rPr lang="en-US" dirty="0"/>
              <a:t>: How you program in C is a lot like how the hardware operates, so learning C                         helps you understand how computer hardware behaves.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7638D7-0489-F48C-57EE-EC0C3FC53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EE962-A639-4347-5A7F-C1A280796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C7E03-E783-4F62-B7A5-703B0CE708E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06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558B-E37D-43A8-9AFB-FED5A953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B7FB0-8D8C-4069-AF77-7FDFEAA1F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outputs the following text:</a:t>
            </a:r>
          </a:p>
          <a:p>
            <a:pPr marL="0" indent="0">
              <a:buNone/>
            </a:pPr>
            <a:r>
              <a:rPr lang="en-US" dirty="0"/>
              <a:t>I love programming!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B4318-018A-4E6A-85C1-7F97AD4587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dirty="0"/>
              <a:t>CS1313 Fall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F4930-9591-402B-86E2-F50D1D932C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C7E03-E783-4F62-B7A5-703B0CE708E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6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D3DA0-B5E5-4273-8E3C-293FB79CB622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actions in a program are known as </a:t>
            </a:r>
            <a:r>
              <a:rPr lang="en-US" b="1" i="1" u="sng" dirty="0"/>
              <a:t>instructions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dirty="0"/>
              <a:t>Examples:</a:t>
            </a:r>
          </a:p>
          <a:p>
            <a:pPr>
              <a:lnSpc>
                <a:spcPct val="80000"/>
              </a:lnSpc>
            </a:pPr>
            <a:r>
              <a:rPr lang="en-US" b="1" i="1" u="sng" dirty="0"/>
              <a:t>Arithmetic/Logical calculation</a:t>
            </a:r>
            <a:r>
              <a:rPr lang="en-US" dirty="0"/>
              <a:t>: for instance,                       add, subtract, multiply, divide, square root, cosine, etc.</a:t>
            </a:r>
          </a:p>
          <a:p>
            <a:pPr>
              <a:lnSpc>
                <a:spcPct val="60000"/>
              </a:lnSpc>
            </a:pPr>
            <a:r>
              <a:rPr lang="en-US" b="1" i="1" u="sng" dirty="0"/>
              <a:t>Memory operations</a:t>
            </a:r>
            <a:r>
              <a:rPr lang="en-US" dirty="0"/>
              <a:t>: load from RAM or store into RAM</a:t>
            </a:r>
          </a:p>
          <a:p>
            <a:pPr>
              <a:lnSpc>
                <a:spcPct val="70000"/>
              </a:lnSpc>
            </a:pPr>
            <a:r>
              <a:rPr lang="en-US" b="1" i="1" u="sng" dirty="0"/>
              <a:t>I/O</a:t>
            </a:r>
            <a:r>
              <a:rPr lang="en-US" dirty="0"/>
              <a:t>: read from or write to secondary storage</a:t>
            </a:r>
          </a:p>
          <a:p>
            <a:pPr>
              <a:lnSpc>
                <a:spcPct val="80000"/>
              </a:lnSpc>
            </a:pPr>
            <a:r>
              <a:rPr lang="en-US" b="1" i="1" u="sng" dirty="0"/>
              <a:t>Branch</a:t>
            </a:r>
            <a:r>
              <a:rPr lang="en-US" dirty="0"/>
              <a:t>: jump to an instruction that is out of sequence</a:t>
            </a:r>
          </a:p>
          <a:p>
            <a:pPr>
              <a:lnSpc>
                <a:spcPct val="70000"/>
              </a:lnSpc>
            </a:pPr>
            <a:r>
              <a:rPr lang="en-US" b="1" i="1" u="sng" dirty="0"/>
              <a:t>Repetition</a:t>
            </a:r>
          </a:p>
          <a:p>
            <a:pPr>
              <a:lnSpc>
                <a:spcPct val="80000"/>
              </a:lnSpc>
            </a:pPr>
            <a:r>
              <a:rPr lang="en-US" b="1" i="1" u="sng" dirty="0"/>
              <a:t>Allocation</a:t>
            </a:r>
            <a:r>
              <a:rPr lang="en-US" dirty="0"/>
              <a:t> of resources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… and many more.</a:t>
            </a: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Instructions?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18FDF8-7FB8-4751-80BE-D63A53A7B486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76410"/>
            <a:ext cx="83058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programming language</a:t>
            </a:r>
            <a:r>
              <a:rPr lang="en-US" i="1" dirty="0"/>
              <a:t> </a:t>
            </a:r>
            <a:r>
              <a:rPr lang="en-US" dirty="0"/>
              <a:t>is a </a:t>
            </a:r>
            <a:r>
              <a:rPr lang="en-US" b="1" u="sng" dirty="0"/>
              <a:t>well-defined set of rules</a:t>
            </a:r>
            <a:r>
              <a:rPr lang="en-US" dirty="0"/>
              <a:t>               for specifying a program’s                                              </a:t>
            </a:r>
            <a:r>
              <a:rPr lang="en-US" b="1" u="sng" dirty="0"/>
              <a:t>collection of data</a:t>
            </a:r>
            <a:r>
              <a:rPr lang="en-US" dirty="0"/>
              <a:t> and </a:t>
            </a:r>
            <a:r>
              <a:rPr lang="en-US" b="1" u="sng" dirty="0"/>
              <a:t>sequence of actions</a:t>
            </a:r>
            <a:r>
              <a:rPr lang="en-US" dirty="0"/>
              <a:t> on that data.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Examples: C, C++, Fortran 90, Python, Java, Basic, HTML, Perl, SAS, Haskell, Prolog, Pascal, Unix shell, x86 assembly language, etc.</a:t>
            </a:r>
          </a:p>
          <a:p>
            <a:pPr>
              <a:buFont typeface="Wingdings" pitchFamily="2" charset="2"/>
              <a:buNone/>
            </a:pPr>
            <a:r>
              <a:rPr lang="en-US" sz="1600" dirty="0">
                <a:hlinkClick r:id="rId4"/>
              </a:rPr>
              <a:t>https://en.wikipedia.org/wiki/List_of_programming_languages</a:t>
            </a: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dirty="0"/>
              <a:t>There are said to be ~9000 programming languages so far:</a:t>
            </a:r>
          </a:p>
          <a:p>
            <a:pPr>
              <a:buFont typeface="Wingdings" pitchFamily="2" charset="2"/>
              <a:buNone/>
            </a:pPr>
            <a:r>
              <a:rPr lang="en-US" sz="1600" dirty="0">
                <a:hlinkClick r:id="rId5"/>
              </a:rPr>
              <a:t>https://cscareerline.com/how-many-programming-languages-are-there/</a:t>
            </a: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dirty="0"/>
              <a:t>Since 2021, C has varied between #3 and #1 most popular.</a:t>
            </a:r>
          </a:p>
          <a:p>
            <a:pPr>
              <a:buFont typeface="Wingdings" pitchFamily="2" charset="2"/>
              <a:buNone/>
            </a:pPr>
            <a:r>
              <a:rPr lang="en-US" sz="1600" dirty="0">
                <a:hlinkClick r:id="rId6"/>
              </a:rPr>
              <a:t>https://www.tiobe.com/tiobe-index/c/</a:t>
            </a: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dirty="0"/>
              <a:t>By comparison, there are said to be ~7000 natural languages       in use today:</a:t>
            </a:r>
          </a:p>
          <a:p>
            <a:pPr>
              <a:buFont typeface="Wingdings" pitchFamily="2" charset="2"/>
              <a:buNone/>
            </a:pPr>
            <a:r>
              <a:rPr lang="en-US" sz="1600" dirty="0">
                <a:hlinkClick r:id="rId7"/>
              </a:rPr>
              <a:t>https://www.ethnologue.com/guides/how-many-languages</a:t>
            </a:r>
            <a:endParaRPr lang="en-US" sz="1600" dirty="0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Programming Language?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759B0-1600-4C3C-9B6C-23338D0469B9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/>
              <a:t>Source code</a:t>
            </a:r>
            <a:r>
              <a:rPr lang="en-US" i="1" dirty="0"/>
              <a:t> </a:t>
            </a:r>
            <a:r>
              <a:rPr lang="en-US" dirty="0"/>
              <a:t>is a sequence of instructions,                         written in a </a:t>
            </a:r>
            <a:r>
              <a:rPr lang="en-US" b="1" u="sng" dirty="0"/>
              <a:t>human-readable</a:t>
            </a:r>
            <a:r>
              <a:rPr lang="en-US" b="1" dirty="0"/>
              <a:t> </a:t>
            </a:r>
            <a:r>
              <a:rPr lang="en-US" dirty="0"/>
              <a:t>programming language,      that constitutes a program, or a piece of a program.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An example is shown on slide #8.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source file</a:t>
            </a:r>
            <a:r>
              <a:rPr lang="en-US" dirty="0"/>
              <a:t> is a file of source code.</a:t>
            </a: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533400"/>
          </a:xfrm>
        </p:spPr>
        <p:txBody>
          <a:bodyPr/>
          <a:lstStyle/>
          <a:p>
            <a:r>
              <a:rPr lang="en-US"/>
              <a:t>What is Source Code? What is a Source File?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314C89-E455-4CB5-A234-EAB0B7F67E2D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An </a:t>
            </a:r>
            <a:r>
              <a:rPr lang="en-US" b="1" i="1" u="sng" dirty="0"/>
              <a:t>operating system</a:t>
            </a:r>
            <a:r>
              <a:rPr lang="en-US" i="1" dirty="0"/>
              <a:t> </a:t>
            </a:r>
            <a:r>
              <a:rPr lang="en-US" dirty="0"/>
              <a:t>is a program that manages interactions between:</a:t>
            </a:r>
          </a:p>
          <a:p>
            <a:r>
              <a:rPr lang="en-US" dirty="0"/>
              <a:t>users and hardware;</a:t>
            </a:r>
          </a:p>
          <a:p>
            <a:r>
              <a:rPr lang="en-US" dirty="0"/>
              <a:t>users and software;</a:t>
            </a:r>
          </a:p>
          <a:p>
            <a:r>
              <a:rPr lang="en-US" dirty="0"/>
              <a:t>hardware and software;</a:t>
            </a:r>
          </a:p>
          <a:p>
            <a:r>
              <a:rPr lang="en-US" dirty="0"/>
              <a:t>hardware and hardware;</a:t>
            </a:r>
          </a:p>
          <a:p>
            <a:r>
              <a:rPr lang="en-US" dirty="0"/>
              <a:t>software and software;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... and so much more.</a:t>
            </a:r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Operating System?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43F86A-25B3-431B-8B29-4A22D40168D9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dirty="0"/>
              <a:t>PC Operating Systems</a:t>
            </a:r>
          </a:p>
          <a:p>
            <a:pPr lvl="1">
              <a:lnSpc>
                <a:spcPct val="70000"/>
              </a:lnSpc>
            </a:pPr>
            <a:r>
              <a:rPr lang="en-US" dirty="0"/>
              <a:t>Microsoft Windows</a:t>
            </a:r>
          </a:p>
          <a:p>
            <a:pPr lvl="1">
              <a:lnSpc>
                <a:spcPct val="60000"/>
              </a:lnSpc>
            </a:pPr>
            <a:r>
              <a:rPr lang="en-US" dirty="0"/>
              <a:t>Apple MacOS – built on top of BSD (Unix)</a:t>
            </a:r>
          </a:p>
          <a:p>
            <a:pPr>
              <a:lnSpc>
                <a:spcPct val="60000"/>
              </a:lnSpc>
            </a:pPr>
            <a:r>
              <a:rPr lang="en-US" dirty="0"/>
              <a:t>Phone and Tablet Operating Systems</a:t>
            </a:r>
          </a:p>
          <a:p>
            <a:pPr lvl="1">
              <a:lnSpc>
                <a:spcPct val="70000"/>
              </a:lnSpc>
            </a:pPr>
            <a:r>
              <a:rPr lang="en-US" dirty="0"/>
              <a:t>Apple iOS (iPhone, iPad)</a:t>
            </a:r>
          </a:p>
          <a:p>
            <a:pPr lvl="1">
              <a:lnSpc>
                <a:spcPct val="70000"/>
              </a:lnSpc>
            </a:pPr>
            <a:r>
              <a:rPr lang="en-US" dirty="0"/>
              <a:t>Android (many cell phones and tablets) – built on top of Linux</a:t>
            </a:r>
          </a:p>
          <a:p>
            <a:pPr>
              <a:lnSpc>
                <a:spcPct val="60000"/>
              </a:lnSpc>
            </a:pPr>
            <a:r>
              <a:rPr lang="en-US" dirty="0"/>
              <a:t>Unix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Linux (portable)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FreeBSD (portable)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Solaris (Oracle)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AIX (IBM)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HP-UX (Hewlett-Packard)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dirty="0"/>
              <a:t>…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Operating System Examples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DF0D42-D040-4F24-92C1-00A74CA470EB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CS 1313 010 Fall 2024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Sec 014 Fridays 1:00pm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 Simple C Program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46ED1A-C98D-424F-8275-B9F868BACC53}" type="slidenum">
              <a:rPr lang="en-US"/>
              <a:pPr/>
              <a:t>9</a:t>
            </a:fld>
            <a:endParaRPr lang="en-US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Software Lesson #1</a:t>
            </a:r>
          </a:p>
          <a:p>
            <a:r>
              <a:rPr lang="en-US" sz="1200" dirty="0"/>
              <a:t>CS1313 Fall 2024</a:t>
            </a:r>
          </a:p>
        </p:txBody>
      </p:sp>
      <p:grpSp>
        <p:nvGrpSpPr>
          <p:cNvPr id="8" name="Group 7" descr="The block close is the close curly brace.">
            <a:extLst>
              <a:ext uri="{FF2B5EF4-FFF2-40B4-BE49-F238E27FC236}">
                <a16:creationId xmlns:a16="http://schemas.microsoft.com/office/drawing/2014/main" id="{577DA68A-2F1B-6B9A-7BDB-0FEDF1CA2B0C}"/>
              </a:ext>
            </a:extLst>
          </p:cNvPr>
          <p:cNvGrpSpPr/>
          <p:nvPr/>
        </p:nvGrpSpPr>
        <p:grpSpPr>
          <a:xfrm>
            <a:off x="457200" y="5519738"/>
            <a:ext cx="1828800" cy="336550"/>
            <a:chOff x="457200" y="5519738"/>
            <a:chExt cx="1828800" cy="336550"/>
          </a:xfrm>
        </p:grpSpPr>
        <p:sp>
          <p:nvSpPr>
            <p:cNvPr id="386060" name="Line 12"/>
            <p:cNvSpPr>
              <a:spLocks noChangeShapeType="1"/>
            </p:cNvSpPr>
            <p:nvPr/>
          </p:nvSpPr>
          <p:spPr bwMode="auto">
            <a:xfrm>
              <a:off x="1676400" y="5700713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6059" name="Text Box 11"/>
            <p:cNvSpPr txBox="1">
              <a:spLocks noChangeArrowheads="1"/>
            </p:cNvSpPr>
            <p:nvPr/>
          </p:nvSpPr>
          <p:spPr bwMode="auto">
            <a:xfrm>
              <a:off x="457200" y="5519738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i="1"/>
                <a:t>Block close</a:t>
              </a:r>
            </a:p>
          </p:txBody>
        </p:sp>
      </p:grpSp>
      <p:grpSp>
        <p:nvGrpSpPr>
          <p:cNvPr id="12" name="Group 11" descr="The execution section of a program is the part of the program that actually does things (a sequence of actions).">
            <a:extLst>
              <a:ext uri="{FF2B5EF4-FFF2-40B4-BE49-F238E27FC236}">
                <a16:creationId xmlns:a16="http://schemas.microsoft.com/office/drawing/2014/main" id="{E0FA3EFF-7A95-B524-86EB-D9EA1144F8E0}"/>
              </a:ext>
            </a:extLst>
          </p:cNvPr>
          <p:cNvGrpSpPr/>
          <p:nvPr/>
        </p:nvGrpSpPr>
        <p:grpSpPr>
          <a:xfrm>
            <a:off x="476250" y="3886200"/>
            <a:ext cx="2266950" cy="1676400"/>
            <a:chOff x="476250" y="3886200"/>
            <a:chExt cx="2266950" cy="16764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6826C13-3175-8654-73EC-CD0A4348B78E}"/>
                </a:ext>
              </a:extLst>
            </p:cNvPr>
            <p:cNvGrpSpPr/>
            <p:nvPr/>
          </p:nvGrpSpPr>
          <p:grpSpPr>
            <a:xfrm>
              <a:off x="2286000" y="3886200"/>
              <a:ext cx="457200" cy="1676400"/>
              <a:chOff x="2286000" y="3886200"/>
              <a:chExt cx="457200" cy="1676400"/>
            </a:xfrm>
          </p:grpSpPr>
          <p:sp>
            <p:nvSpPr>
              <p:cNvPr id="386065" name="Line 17"/>
              <p:cNvSpPr>
                <a:spLocks noChangeShapeType="1"/>
              </p:cNvSpPr>
              <p:nvPr/>
            </p:nvSpPr>
            <p:spPr bwMode="auto">
              <a:xfrm flipH="1">
                <a:off x="2286000" y="3886200"/>
                <a:ext cx="457200" cy="838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6066" name="Line 18"/>
              <p:cNvSpPr>
                <a:spLocks noChangeShapeType="1"/>
              </p:cNvSpPr>
              <p:nvPr/>
            </p:nvSpPr>
            <p:spPr bwMode="auto">
              <a:xfrm>
                <a:off x="2286000" y="4724400"/>
                <a:ext cx="457200" cy="838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6067" name="Text Box 19"/>
            <p:cNvSpPr txBox="1">
              <a:spLocks noChangeArrowheads="1"/>
            </p:cNvSpPr>
            <p:nvPr/>
          </p:nvSpPr>
          <p:spPr bwMode="auto">
            <a:xfrm>
              <a:off x="476250" y="4286250"/>
              <a:ext cx="1752600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i="1" dirty="0"/>
                <a:t>Execution section </a:t>
              </a:r>
              <a:r>
                <a:rPr lang="en-US" sz="1600" dirty="0"/>
                <a:t>(also known as the</a:t>
              </a:r>
              <a:r>
                <a:rPr lang="en-US" sz="1600" b="1" i="1" dirty="0"/>
                <a:t> program body</a:t>
              </a:r>
              <a:r>
                <a:rPr lang="en-US" sz="1600" dirty="0"/>
                <a:t>)</a:t>
              </a:r>
            </a:p>
          </p:txBody>
        </p:sp>
      </p:grpSp>
      <p:grpSp>
        <p:nvGrpSpPr>
          <p:cNvPr id="15" name="Group 14" descr="The block open is the open-curly-brace.">
            <a:extLst>
              <a:ext uri="{FF2B5EF4-FFF2-40B4-BE49-F238E27FC236}">
                <a16:creationId xmlns:a16="http://schemas.microsoft.com/office/drawing/2014/main" id="{6245545D-517C-65BD-F97C-8960DA20F786}"/>
              </a:ext>
            </a:extLst>
          </p:cNvPr>
          <p:cNvGrpSpPr/>
          <p:nvPr/>
        </p:nvGrpSpPr>
        <p:grpSpPr>
          <a:xfrm>
            <a:off x="533400" y="3600450"/>
            <a:ext cx="1752600" cy="336550"/>
            <a:chOff x="533400" y="3600450"/>
            <a:chExt cx="1752600" cy="336550"/>
          </a:xfrm>
        </p:grpSpPr>
        <p:sp>
          <p:nvSpPr>
            <p:cNvPr id="386058" name="Line 10"/>
            <p:cNvSpPr>
              <a:spLocks noChangeShapeType="1"/>
            </p:cNvSpPr>
            <p:nvPr/>
          </p:nvSpPr>
          <p:spPr bwMode="auto">
            <a:xfrm>
              <a:off x="1676400" y="3781425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6057" name="Text Box 9"/>
            <p:cNvSpPr txBox="1">
              <a:spLocks noChangeArrowheads="1"/>
            </p:cNvSpPr>
            <p:nvPr/>
          </p:nvSpPr>
          <p:spPr bwMode="auto">
            <a:xfrm>
              <a:off x="533400" y="3600450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i="1"/>
                <a:t>Block open</a:t>
              </a:r>
            </a:p>
          </p:txBody>
        </p:sp>
      </p:grpSp>
      <p:grpSp>
        <p:nvGrpSpPr>
          <p:cNvPr id="10" name="Group 9" descr="The main function header is: int main ( )">
            <a:extLst>
              <a:ext uri="{FF2B5EF4-FFF2-40B4-BE49-F238E27FC236}">
                <a16:creationId xmlns:a16="http://schemas.microsoft.com/office/drawing/2014/main" id="{A5E166BA-39C6-17D0-6B68-C7257E2A7B91}"/>
              </a:ext>
            </a:extLst>
          </p:cNvPr>
          <p:cNvGrpSpPr/>
          <p:nvPr/>
        </p:nvGrpSpPr>
        <p:grpSpPr>
          <a:xfrm>
            <a:off x="3657600" y="3429000"/>
            <a:ext cx="2790825" cy="336550"/>
            <a:chOff x="3657600" y="3429000"/>
            <a:chExt cx="2790825" cy="336550"/>
          </a:xfrm>
        </p:grpSpPr>
        <p:sp>
          <p:nvSpPr>
            <p:cNvPr id="386061" name="Text Box 13"/>
            <p:cNvSpPr txBox="1">
              <a:spLocks noChangeArrowheads="1"/>
            </p:cNvSpPr>
            <p:nvPr/>
          </p:nvSpPr>
          <p:spPr bwMode="auto">
            <a:xfrm>
              <a:off x="4314825" y="3429000"/>
              <a:ext cx="2133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1" i="1"/>
                <a:t>Main function header</a:t>
              </a:r>
            </a:p>
          </p:txBody>
        </p:sp>
        <p:sp>
          <p:nvSpPr>
            <p:cNvPr id="386062" name="Line 14"/>
            <p:cNvSpPr>
              <a:spLocks noChangeShapeType="1"/>
            </p:cNvSpPr>
            <p:nvPr/>
          </p:nvSpPr>
          <p:spPr bwMode="auto">
            <a:xfrm flipH="1">
              <a:off x="3657600" y="3595688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2" descr="The preprocessor directive is pound-include open-pointy-bracket stdio dot h close-pointy-bracket. This kind of preprocessor directive is known as a &quot;pound-include&quot; directive or a &quot;hash-include&quot; directive.">
            <a:extLst>
              <a:ext uri="{FF2B5EF4-FFF2-40B4-BE49-F238E27FC236}">
                <a16:creationId xmlns:a16="http://schemas.microsoft.com/office/drawing/2014/main" id="{A5B5D5FC-2765-00B3-6119-2DBD8AFAB402}"/>
              </a:ext>
            </a:extLst>
          </p:cNvPr>
          <p:cNvGrpSpPr/>
          <p:nvPr/>
        </p:nvGrpSpPr>
        <p:grpSpPr>
          <a:xfrm>
            <a:off x="533400" y="2814638"/>
            <a:ext cx="1752600" cy="533400"/>
            <a:chOff x="533400" y="2814638"/>
            <a:chExt cx="1752600" cy="533400"/>
          </a:xfrm>
        </p:grpSpPr>
        <p:sp>
          <p:nvSpPr>
            <p:cNvPr id="386055" name="Text Box 7"/>
            <p:cNvSpPr txBox="1">
              <a:spLocks noChangeArrowheads="1"/>
            </p:cNvSpPr>
            <p:nvPr/>
          </p:nvSpPr>
          <p:spPr bwMode="auto">
            <a:xfrm>
              <a:off x="533400" y="2814638"/>
              <a:ext cx="1371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sz="1600" b="1" i="1"/>
                <a:t>Preprocessor directive</a:t>
              </a:r>
            </a:p>
          </p:txBody>
        </p:sp>
        <p:sp>
          <p:nvSpPr>
            <p:cNvPr id="386056" name="Line 8"/>
            <p:cNvSpPr>
              <a:spLocks noChangeShapeType="1"/>
            </p:cNvSpPr>
            <p:nvPr/>
          </p:nvSpPr>
          <p:spPr bwMode="auto">
            <a:xfrm>
              <a:off x="1676400" y="3200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" name="Group 1" descr="A big, multi-line comment is often referred to as a &quot;comment block.&quot;">
            <a:extLst>
              <a:ext uri="{FF2B5EF4-FFF2-40B4-BE49-F238E27FC236}">
                <a16:creationId xmlns:a16="http://schemas.microsoft.com/office/drawing/2014/main" id="{C386F045-7C4A-5611-F10D-591C6F0A42CD}"/>
              </a:ext>
            </a:extLst>
          </p:cNvPr>
          <p:cNvGrpSpPr/>
          <p:nvPr/>
        </p:nvGrpSpPr>
        <p:grpSpPr>
          <a:xfrm>
            <a:off x="152400" y="1219200"/>
            <a:ext cx="2209800" cy="1828800"/>
            <a:chOff x="152400" y="1219200"/>
            <a:chExt cx="2209800" cy="1828800"/>
          </a:xfrm>
        </p:grpSpPr>
        <p:sp>
          <p:nvSpPr>
            <p:cNvPr id="386052" name="Line 4"/>
            <p:cNvSpPr>
              <a:spLocks noChangeShapeType="1"/>
            </p:cNvSpPr>
            <p:nvPr/>
          </p:nvSpPr>
          <p:spPr bwMode="auto">
            <a:xfrm flipH="1">
              <a:off x="1905000" y="1219200"/>
              <a:ext cx="4572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6053" name="Line 5"/>
            <p:cNvSpPr>
              <a:spLocks noChangeShapeType="1"/>
            </p:cNvSpPr>
            <p:nvPr/>
          </p:nvSpPr>
          <p:spPr bwMode="auto">
            <a:xfrm>
              <a:off x="1905000" y="2057400"/>
              <a:ext cx="4572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6054" name="Text Box 6"/>
            <p:cNvSpPr txBox="1">
              <a:spLocks noChangeArrowheads="1"/>
            </p:cNvSpPr>
            <p:nvPr/>
          </p:nvSpPr>
          <p:spPr bwMode="auto">
            <a:xfrm>
              <a:off x="152400" y="1539550"/>
              <a:ext cx="18288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i="1" dirty="0"/>
                <a:t>Comment      (When they’re big like this, we say “comment block.”)</a:t>
              </a:r>
            </a:p>
          </p:txBody>
        </p:sp>
      </p:grp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CS 1313 010 Fall 2024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Sec 014 Fridays 1:00pm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Anatomy of a Simple C Program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D" val="1940124"/>
  <p:tag name="WMSI" val="404"/>
  <p:tag name="WMIS" val="18615"/>
  <p:tag name="FILETITLE" val="CS1313 Hardware"/>
  <p:tag name="PREC" val="F"/>
  <p:tag name="NPWI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NBP" val="1"/>
  <p:tag name="CVB" val="47"/>
  <p:tag name="SPT" val="FALSE"/>
  <p:tag name="BSN" val="47"/>
  <p:tag name="LFXCI" val="0"/>
  <p:tag name="SVT" val="TRUE"/>
  <p:tag name="CII" val="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9"/>
  <p:tag name="NBP" val="1"/>
  <p:tag name="CVB" val="49"/>
  <p:tag name="SPT" val="FALSE"/>
  <p:tag name="BSN" val="49"/>
  <p:tag name="LFXCI" val="0"/>
  <p:tag name="SVT" val="TRUE"/>
  <p:tag name="CII" val="4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CVB" val="35"/>
  <p:tag name="SPT" val="FALSE"/>
  <p:tag name="BSN" val="35"/>
  <p:tag name="LFXCI" val="0"/>
  <p:tag name="SVT" val="TRUE"/>
  <p:tag name="CII" val="3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CVB" val="52"/>
  <p:tag name="SPT" val="FALSE"/>
  <p:tag name="BSN" val="52"/>
  <p:tag name="LFXCI" val="0"/>
  <p:tag name="SVT" val="TRUE"/>
  <p:tag name="CII" val="5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3"/>
  <p:tag name="NBP" val="1"/>
  <p:tag name="CVB" val="53"/>
  <p:tag name="SPT" val="FALSE"/>
  <p:tag name="BSN" val="53"/>
  <p:tag name="LFXCI" val="0"/>
  <p:tag name="SVT" val="TRUE"/>
  <p:tag name="CII" val="5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NBP" val="1"/>
  <p:tag name="CVB" val="54"/>
  <p:tag name="SPT" val="FALSE"/>
  <p:tag name="BSN" val="54"/>
  <p:tag name="LFXCI" val="0"/>
  <p:tag name="SVT" val="TRUE"/>
  <p:tag name="CII" val="5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5"/>
  <p:tag name="NBP" val="1"/>
  <p:tag name="CVB" val="55"/>
  <p:tag name="SPT" val="FALSE"/>
  <p:tag name="BSN" val="55"/>
  <p:tag name="LFXCI" val="0"/>
  <p:tag name="SVT" val="TRUE"/>
  <p:tag name="CII" val="5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CVB" val="56"/>
  <p:tag name="SPT" val="FALSE"/>
  <p:tag name="BSN" val="56"/>
  <p:tag name="LFXCI" val="0"/>
  <p:tag name="SVT" val="TRUE"/>
  <p:tag name="CII" val="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9"/>
  <p:tag name="NBP" val="1"/>
  <p:tag name="CVB" val="39"/>
  <p:tag name="SPT" val="FALSE"/>
  <p:tag name="BSN" val="39"/>
  <p:tag name="LFXCI" val="0"/>
  <p:tag name="SVT" val="TRUE"/>
  <p:tag name="CII" val="3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NBP" val="1"/>
  <p:tag name="CVB" val="38"/>
  <p:tag name="SPT" val="FALSE"/>
  <p:tag name="BSN" val="38"/>
  <p:tag name="LFXCI" val="0"/>
  <p:tag name="SVT" val="TRUE"/>
  <p:tag name="CII" val="3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0"/>
  <p:tag name="NBP" val="1"/>
  <p:tag name="CVB" val="40"/>
  <p:tag name="SPT" val="FALSE"/>
  <p:tag name="BSN" val="40"/>
  <p:tag name="LFXCI" val="0"/>
  <p:tag name="SVT" val="TRUE"/>
  <p:tag name="CII" val="4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1"/>
  <p:tag name="NBP" val="1"/>
  <p:tag name="CVB" val="41"/>
  <p:tag name="SPT" val="FALSE"/>
  <p:tag name="BSN" val="41"/>
  <p:tag name="LFXCI" val="0"/>
  <p:tag name="SVT" val="TRUE"/>
  <p:tag name="CII" val="4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3"/>
  <p:tag name="NBP" val="1"/>
  <p:tag name="CVB" val="43"/>
  <p:tag name="SPT" val="FALSE"/>
  <p:tag name="BSN" val="43"/>
  <p:tag name="LFXCI" val="0"/>
  <p:tag name="SVT" val="TRUE"/>
  <p:tag name="CII" val="4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4"/>
  <p:tag name="NBP" val="1"/>
  <p:tag name="CVB" val="44"/>
  <p:tag name="SPT" val="FALSE"/>
  <p:tag name="BSN" val="44"/>
  <p:tag name="LFXCI" val="0"/>
  <p:tag name="SVT" val="TRUE"/>
  <p:tag name="CII" val="4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heme/theme1.xml><?xml version="1.0" encoding="utf-8"?>
<a:theme xmlns:a="http://schemas.openxmlformats.org/drawingml/2006/main" name="hardware_lesson">
  <a:themeElements>
    <a:clrScheme name="hardware_less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hardware_less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ardware_less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hardware_lesson</Template>
  <TotalTime>2592</TotalTime>
  <Words>3072</Words>
  <Application>Microsoft Office PowerPoint</Application>
  <PresentationFormat>On-screen Show (4:3)</PresentationFormat>
  <Paragraphs>517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Courier New</vt:lpstr>
      <vt:lpstr>Tahoma</vt:lpstr>
      <vt:lpstr>Times New Roman</vt:lpstr>
      <vt:lpstr>Wingdings</vt:lpstr>
      <vt:lpstr>hardware_lesson</vt:lpstr>
      <vt:lpstr>Software Lesson 1 Outline</vt:lpstr>
      <vt:lpstr>What is Software? A Program? Data?</vt:lpstr>
      <vt:lpstr>What are Instructions?</vt:lpstr>
      <vt:lpstr>What is a Programming Language?</vt:lpstr>
      <vt:lpstr>What is Source Code? What is a Source File?</vt:lpstr>
      <vt:lpstr>What is an Operating System?</vt:lpstr>
      <vt:lpstr>Operating System Examples</vt:lpstr>
      <vt:lpstr>A Simple C Program</vt:lpstr>
      <vt:lpstr>Anatomy of a Simple C Program</vt:lpstr>
      <vt:lpstr>Block Delimiters</vt:lpstr>
      <vt:lpstr>What Is a Comment? #1</vt:lpstr>
      <vt:lpstr>What Is a Comment? #2</vt:lpstr>
      <vt:lpstr>Are Comments Necessary?</vt:lpstr>
      <vt:lpstr>hello_world.c  with Comments</vt:lpstr>
      <vt:lpstr>hello_world.c  without Comments</vt:lpstr>
      <vt:lpstr>Flowchart for  hello_world.c</vt:lpstr>
      <vt:lpstr>Flowchart Example</vt:lpstr>
      <vt:lpstr>Outputting, Compiling and Running a C Program</vt:lpstr>
      <vt:lpstr>Anatomy of Outputting, Compiling and Running</vt:lpstr>
      <vt:lpstr>A Less Simple C Program #1</vt:lpstr>
      <vt:lpstr>A Less Simple C Program #2</vt:lpstr>
      <vt:lpstr>A Less Simple C Program #3</vt:lpstr>
      <vt:lpstr>A Less Simple C Program: Compile &amp; Run</vt:lpstr>
      <vt:lpstr>Flowchart for my_add.c</vt:lpstr>
      <vt:lpstr>Why Study C? #1</vt:lpstr>
      <vt:lpstr>Why Study C? #2</vt:lpstr>
      <vt:lpstr>Programming 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CS1313 Software Lesson 1</dc:title>
  <dc:creator>Henry Neeman</dc:creator>
  <cp:lastModifiedBy>Neeman, Henry J.</cp:lastModifiedBy>
  <cp:revision>224</cp:revision>
  <cp:lastPrinted>1601-01-01T00:00:00Z</cp:lastPrinted>
  <dcterms:created xsi:type="dcterms:W3CDTF">2004-08-23T12:23:16Z</dcterms:created>
  <dcterms:modified xsi:type="dcterms:W3CDTF">2024-08-15T00:35:15Z</dcterms:modified>
</cp:coreProperties>
</file>