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5"/>
  </p:notesMasterIdLst>
  <p:handoutMasterIdLst>
    <p:handoutMasterId r:id="rId16"/>
  </p:handoutMasterIdLst>
  <p:sldIdLst>
    <p:sldId id="449" r:id="rId2"/>
    <p:sldId id="466" r:id="rId3"/>
    <p:sldId id="467" r:id="rId4"/>
    <p:sldId id="468" r:id="rId5"/>
    <p:sldId id="469" r:id="rId6"/>
    <p:sldId id="470" r:id="rId7"/>
    <p:sldId id="471" r:id="rId8"/>
    <p:sldId id="472" r:id="rId9"/>
    <p:sldId id="473" r:id="rId10"/>
    <p:sldId id="474" r:id="rId11"/>
    <p:sldId id="475" r:id="rId12"/>
    <p:sldId id="476" r:id="rId13"/>
    <p:sldId id="477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FF"/>
    <a:srgbClr val="CC99FF"/>
    <a:srgbClr val="336600"/>
    <a:srgbClr val="33CCFF"/>
    <a:srgbClr val="FF33CC"/>
    <a:srgbClr val="8000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F806A3-BFCC-4272-BE04-78A59D143D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88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9D2AC2-F3C9-4ABA-AECC-25CE30247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99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939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93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93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/>
              <a:t>OU Supercomputing Center for Education &amp; Research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D7F29612-FDFE-466D-87C0-083E713F1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Pointer Lesson 2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3D3C09-E516-4FB5-9E5E-E03EB64A0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457200"/>
            <a:ext cx="202406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9213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Pointer Lesson 2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019CA9-6CE1-4DBE-9B2A-AC0308C887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Pointer Lesson 2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9B2313-5A34-41A0-8946-2B48473EE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Pointer Lesson 2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146F46-483A-4F2E-9808-DE7968DF07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Pointer Lesson 2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A9E311-AF74-49C2-A2BB-AADBDDD5C2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Pointer Lesson 2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6D82B9-3275-43B8-8C8F-C3DF32F9D2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Pointer Lesson 2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AD5E4F-239F-468E-8307-D6188085AF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Pointer Lesson 2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95E0DA-4942-466E-BE62-DDBCECB4F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Pointer Lesson 2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347089-D560-45C7-AA36-73000F0109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Pointer Lesson 2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08BF93-06D6-420A-9BED-8F5C5C4EBC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ChangeArrowheads="1"/>
          </p:cNvSpPr>
          <p:nvPr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2935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z="1600" dirty="0"/>
              <a:t>Pointer Lesson 2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6CD92686-F694-45FD-B512-C97DD9A725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8383" name="Picture 15" descr="ou201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90600" y="6172200"/>
            <a:ext cx="393700" cy="5381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F8F1E2-0842-4443-84CB-F48D61BCF9F4}" type="slidenum">
              <a:rPr lang="en-US"/>
              <a:pPr/>
              <a:t>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Pointer Lesson 2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322564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295400"/>
            <a:ext cx="411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180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343400" cy="4953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Pointer Lesson 2 Outline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Pass by Reference Bad Example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Pass by Reference Good Example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Is Pass by Reference Really by Reference?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More on </a:t>
            </a:r>
            <a:r>
              <a:rPr lang="en-US" sz="1800"/>
              <a:t>the Address </a:t>
            </a:r>
            <a:r>
              <a:rPr lang="en-US" sz="1800" dirty="0"/>
              <a:t>Operator </a:t>
            </a:r>
            <a:r>
              <a:rPr lang="en-US" sz="1800" dirty="0">
                <a:latin typeface="Courier New" pitchFamily="49" charset="0"/>
              </a:rPr>
              <a:t>&amp;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Pass by Reference via Pass by Copy?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How Pass by Reference Works in C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Pass by Reference in C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Pass by Reference Bad Example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Pass by Reference Good Example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More on Pointers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Pointer Variables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An Array Variable Is a Pointer</a:t>
            </a:r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Lesson 2 Outline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731D09-6C72-49E7-81F3-DD369D43D793}" type="slidenum">
              <a:rPr lang="en-US"/>
              <a:pPr/>
              <a:t>10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Pointer Lesson 2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123332" name="Oval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2419350"/>
            <a:ext cx="228600" cy="2286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3333" name="Oval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2771775"/>
            <a:ext cx="228600" cy="2286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3334" name="Oval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050" y="3705225"/>
            <a:ext cx="228600" cy="2286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3335" name="Oval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416425"/>
            <a:ext cx="228600" cy="2286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>
                <a:latin typeface="Courier New" pitchFamily="49" charset="0"/>
              </a:rPr>
              <a:t>cat </a:t>
            </a:r>
            <a:r>
              <a:rPr lang="en-US" sz="1600" b="1" dirty="0" err="1">
                <a:latin typeface="Courier New" pitchFamily="49" charset="0"/>
              </a:rPr>
              <a:t>henrys_house_good.c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henrys_house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void who(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</a:rPr>
              <a:t>dr_neemans_house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who(&amp;</a:t>
            </a:r>
            <a:r>
              <a:rPr lang="en-US" sz="1600" dirty="0" err="1">
                <a:latin typeface="Courier New" pitchFamily="49" charset="0"/>
              </a:rPr>
              <a:t>henrys_house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("%d people live in Henry’s house.\n",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henrys_house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void who 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</a:rPr>
              <a:t>dr_neemans_house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{ /* who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("How many people live in </a:t>
            </a:r>
            <a:r>
              <a:rPr lang="en-US" sz="1600" dirty="0" err="1">
                <a:latin typeface="Courier New" pitchFamily="49" charset="0"/>
              </a:rPr>
              <a:t>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Neeman’s</a:t>
            </a:r>
            <a:r>
              <a:rPr lang="en-US" sz="1600" dirty="0">
                <a:latin typeface="Courier New" pitchFamily="49" charset="0"/>
              </a:rPr>
              <a:t> house?\n");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scanf</a:t>
            </a:r>
            <a:r>
              <a:rPr lang="en-US" sz="1600" dirty="0">
                <a:latin typeface="Courier New" pitchFamily="49" charset="0"/>
              </a:rPr>
              <a:t>("%d",  </a:t>
            </a:r>
            <a:r>
              <a:rPr lang="en-US" sz="1600" dirty="0" err="1">
                <a:latin typeface="Courier New" pitchFamily="49" charset="0"/>
              </a:rPr>
              <a:t>dr_neemans_house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 /* who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 err="1">
                <a:latin typeface="Courier New" pitchFamily="49" charset="0"/>
              </a:rPr>
              <a:t>gcc</a:t>
            </a:r>
            <a:r>
              <a:rPr lang="en-US" sz="1600" b="1" dirty="0">
                <a:latin typeface="Courier New" pitchFamily="49" charset="0"/>
              </a:rPr>
              <a:t> -o </a:t>
            </a:r>
            <a:r>
              <a:rPr lang="en-US" sz="1600" b="1" dirty="0" err="1">
                <a:latin typeface="Courier New" pitchFamily="49" charset="0"/>
              </a:rPr>
              <a:t>henrys_house_good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henrys_house_good.c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 err="1">
                <a:latin typeface="Courier New" pitchFamily="49" charset="0"/>
              </a:rPr>
              <a:t>henrys_house_good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How many people live in </a:t>
            </a:r>
            <a:r>
              <a:rPr lang="en-US" sz="1600" dirty="0" err="1">
                <a:latin typeface="Courier New" pitchFamily="49" charset="0"/>
              </a:rPr>
              <a:t>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Neeman's</a:t>
            </a:r>
            <a:r>
              <a:rPr lang="en-US" sz="1600" dirty="0">
                <a:latin typeface="Courier New" pitchFamily="49" charset="0"/>
              </a:rPr>
              <a:t> house?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4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4 people live in Henry's house.</a:t>
            </a:r>
          </a:p>
        </p:txBody>
      </p:sp>
      <p:sp>
        <p:nvSpPr>
          <p:cNvPr id="112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 by Reference Good Example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A1AE30-E128-464F-9F88-802B83542254}" type="slidenum">
              <a:rPr lang="en-US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Pointer Lesson 2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So, a </a:t>
            </a:r>
            <a:r>
              <a:rPr lang="en-US" b="1" i="1" u="sng" dirty="0"/>
              <a:t>pointer</a:t>
            </a:r>
            <a:r>
              <a:rPr lang="en-US" dirty="0"/>
              <a:t> is a variable whose value is a reference          (that is, </a:t>
            </a:r>
            <a:r>
              <a:rPr lang="en-US"/>
              <a:t>an address </a:t>
            </a:r>
            <a:r>
              <a:rPr lang="en-US" dirty="0"/>
              <a:t>of a location in memory).                       It </a:t>
            </a:r>
            <a:r>
              <a:rPr lang="en-US" b="1" u="sng" dirty="0"/>
              <a:t>points</a:t>
            </a:r>
            <a:r>
              <a:rPr lang="en-US" dirty="0"/>
              <a:t> to the location in memory.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Notice that, to assign a value to a pointer,                              we apply the dereference operator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*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to the pointer:</a:t>
            </a:r>
          </a:p>
          <a:p>
            <a:pPr algn="ctr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</a:rPr>
              <a:t>dr_neemans_house</a:t>
            </a:r>
            <a:r>
              <a:rPr lang="en-US" dirty="0">
                <a:latin typeface="Courier New" pitchFamily="49" charset="0"/>
              </a:rPr>
              <a:t> = 4;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Likewise, to use the value of the variable pointed to              by a pointer, we also apply the dereference operator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*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   to the pointer: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("%d people\n", *</a:t>
            </a:r>
            <a:r>
              <a:rPr lang="en-US" sz="2000" dirty="0" err="1">
                <a:latin typeface="Courier New" pitchFamily="49" charset="0"/>
              </a:rPr>
              <a:t>dr_neemans_house</a:t>
            </a:r>
            <a:r>
              <a:rPr lang="en-US" sz="2000" dirty="0">
                <a:latin typeface="Courier New" pitchFamily="49" charset="0"/>
              </a:rPr>
              <a:t>);</a:t>
            </a:r>
          </a:p>
        </p:txBody>
      </p:sp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Pointers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3E52F-7A14-4DE5-AA90-F1EE6FF546B7}" type="slidenum">
              <a:rPr lang="en-US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Pointer Lesson 2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>
                <a:latin typeface="Courier New" pitchFamily="49" charset="0"/>
              </a:rPr>
              <a:t>cat </a:t>
            </a:r>
            <a:r>
              <a:rPr lang="en-US" sz="2000" b="1" dirty="0" err="1">
                <a:latin typeface="Courier New" pitchFamily="49" charset="0"/>
              </a:rPr>
              <a:t>pointer.c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#include &lt;</a:t>
            </a:r>
            <a:r>
              <a:rPr lang="en-US" sz="2000" dirty="0" err="1">
                <a:latin typeface="Courier New" pitchFamily="49" charset="0"/>
              </a:rPr>
              <a:t>stdio.h</a:t>
            </a:r>
            <a:r>
              <a:rPr lang="en-US" sz="2000" dirty="0">
                <a:latin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q;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*p;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q = 5; p = &amp;q;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("q = %d, &amp;q = %d\n", q, &amp;q);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("p = %d, *p = %d\n", p, *p);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 err="1">
                <a:latin typeface="Courier New" pitchFamily="49" charset="0"/>
              </a:rPr>
              <a:t>gcc</a:t>
            </a:r>
            <a:r>
              <a:rPr lang="en-US" sz="2000" b="1" dirty="0">
                <a:latin typeface="Courier New" pitchFamily="49" charset="0"/>
              </a:rPr>
              <a:t> -o pointer </a:t>
            </a:r>
            <a:r>
              <a:rPr lang="en-US" sz="2000" b="1" dirty="0" err="1">
                <a:latin typeface="Courier New" pitchFamily="49" charset="0"/>
              </a:rPr>
              <a:t>pointer.c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>
                <a:latin typeface="Courier New" pitchFamily="49" charset="0"/>
              </a:rPr>
              <a:t>pointer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q = 5, &amp;q = 536869704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p = 536869704, *p = 5</a:t>
            </a:r>
          </a:p>
        </p:txBody>
      </p:sp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 Variables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A47E0-CEBF-4978-BF87-E57EB401F4ED}" type="slidenum">
              <a:rPr lang="en-US"/>
              <a:pPr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Pointer Lesson 2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12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 C, when we declare an array statically</a:t>
            </a:r>
          </a:p>
          <a:p>
            <a:pPr algn="ctr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float </a:t>
            </a:r>
            <a:r>
              <a:rPr lang="en-US" dirty="0" err="1">
                <a:latin typeface="Courier New" pitchFamily="49" charset="0"/>
              </a:rPr>
              <a:t>static_array</a:t>
            </a:r>
            <a:r>
              <a:rPr lang="en-US" dirty="0">
                <a:latin typeface="Courier New" pitchFamily="49" charset="0"/>
              </a:rPr>
              <a:t>[100];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we are setting up a block in memory,                                     but we’re doing it at compile time instead of at runtime.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Otherwise, an array is identical to a pointer. Specifically,      it’s a </a:t>
            </a:r>
            <a:r>
              <a:rPr lang="en-US" b="1" u="sng" dirty="0"/>
              <a:t>pointer</a:t>
            </a:r>
            <a:r>
              <a:rPr lang="en-US" dirty="0"/>
              <a:t> to the block of memory that holds the array.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In fact, you can think of a statically allocated array as              a </a:t>
            </a:r>
            <a:r>
              <a:rPr lang="en-US" b="1" u="sng" dirty="0"/>
              <a:t>pointer constant</a:t>
            </a:r>
            <a:r>
              <a:rPr lang="en-US" dirty="0"/>
              <a:t>:                                                             its value (</a:t>
            </a:r>
            <a:r>
              <a:rPr lang="en-US"/>
              <a:t>the address </a:t>
            </a:r>
            <a:r>
              <a:rPr lang="en-US" dirty="0"/>
              <a:t>that it points to)                                  is set at compile time and cannot change at runtime.</a:t>
            </a:r>
            <a:endParaRPr lang="en-US" b="1" u="sng" dirty="0"/>
          </a:p>
        </p:txBody>
      </p:sp>
      <p:sp>
        <p:nvSpPr>
          <p:cNvPr id="112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Array Variable Is a Pointer</a:t>
            </a:r>
            <a:endParaRPr lang="en-US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B19044-FE07-4F51-B595-1FA0F90AB7A6}" type="slidenum">
              <a:rPr lang="en-US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Pointer Lesson 2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>
                <a:latin typeface="Courier New" pitchFamily="49" charset="0"/>
              </a:rPr>
              <a:t>cat </a:t>
            </a:r>
            <a:r>
              <a:rPr lang="en-US" sz="1600" b="1" dirty="0" err="1">
                <a:latin typeface="Courier New" pitchFamily="49" charset="0"/>
              </a:rPr>
              <a:t>henrys_house_bad.c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henrys_house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void who(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dr_neemans_house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who( </a:t>
            </a:r>
            <a:r>
              <a:rPr lang="en-US" sz="1600" dirty="0" err="1">
                <a:latin typeface="Courier New" pitchFamily="49" charset="0"/>
              </a:rPr>
              <a:t>henrys_house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("%d people live in Henry’s house.\n",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henrys_house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void who 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dr_neemans_house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{ /* who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("How many people live in </a:t>
            </a:r>
            <a:r>
              <a:rPr lang="en-US" sz="1600" dirty="0" err="1">
                <a:latin typeface="Courier New" pitchFamily="49" charset="0"/>
              </a:rPr>
              <a:t>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Neeman’s</a:t>
            </a:r>
            <a:r>
              <a:rPr lang="en-US" sz="1600" dirty="0">
                <a:latin typeface="Courier New" pitchFamily="49" charset="0"/>
              </a:rPr>
              <a:t> house?\n");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scanf</a:t>
            </a:r>
            <a:r>
              <a:rPr lang="en-US" sz="1600" dirty="0">
                <a:latin typeface="Courier New" pitchFamily="49" charset="0"/>
              </a:rPr>
              <a:t>("%d", &amp;</a:t>
            </a:r>
            <a:r>
              <a:rPr lang="en-US" sz="1600" dirty="0" err="1">
                <a:latin typeface="Courier New" pitchFamily="49" charset="0"/>
              </a:rPr>
              <a:t>dr_neemans_house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 /* who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 err="1">
                <a:latin typeface="Courier New" pitchFamily="49" charset="0"/>
              </a:rPr>
              <a:t>gcc</a:t>
            </a:r>
            <a:r>
              <a:rPr lang="en-US" sz="1600" b="1" dirty="0">
                <a:latin typeface="Courier New" pitchFamily="49" charset="0"/>
              </a:rPr>
              <a:t> -o </a:t>
            </a:r>
            <a:r>
              <a:rPr lang="en-US" sz="1600" b="1" dirty="0" err="1">
                <a:latin typeface="Courier New" pitchFamily="49" charset="0"/>
              </a:rPr>
              <a:t>henrys_house_bad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henrys_house_bad.c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 err="1">
                <a:latin typeface="Courier New" pitchFamily="49" charset="0"/>
              </a:rPr>
              <a:t>henrys_house_bad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How many people live in </a:t>
            </a:r>
            <a:r>
              <a:rPr lang="en-US" sz="1600" dirty="0" err="1">
                <a:latin typeface="Courier New" pitchFamily="49" charset="0"/>
              </a:rPr>
              <a:t>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Neeman's</a:t>
            </a:r>
            <a:r>
              <a:rPr lang="en-US" sz="1600" dirty="0">
                <a:latin typeface="Courier New" pitchFamily="49" charset="0"/>
              </a:rPr>
              <a:t> house?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4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134513624 people live in Henry's house.</a:t>
            </a:r>
          </a:p>
        </p:txBody>
      </p:sp>
      <p:sp>
        <p:nvSpPr>
          <p:cNvPr id="111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 by Reference Bad Example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276FFB-4E3E-454F-A3C0-16B403CA5F6F}" type="slidenum">
              <a:rPr lang="en-US"/>
              <a:pPr/>
              <a:t>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Pointer Lesson 2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113092" name="Oval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409825"/>
            <a:ext cx="228600" cy="2286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3093" name="Oval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2776538"/>
            <a:ext cx="228600" cy="2286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3094" name="Oval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288" y="3705225"/>
            <a:ext cx="228600" cy="2286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3095" name="Oval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663" y="4425950"/>
            <a:ext cx="228600" cy="2286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>
                <a:latin typeface="Courier New" pitchFamily="49" charset="0"/>
              </a:rPr>
              <a:t>cat </a:t>
            </a:r>
            <a:r>
              <a:rPr lang="en-US" sz="1600" b="1" dirty="0" err="1">
                <a:latin typeface="Courier New" pitchFamily="49" charset="0"/>
              </a:rPr>
              <a:t>henrys_house_good.c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henrys_house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void who(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</a:rPr>
              <a:t>dr_neemans_house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who(&amp;</a:t>
            </a:r>
            <a:r>
              <a:rPr lang="en-US" sz="1600" dirty="0" err="1">
                <a:latin typeface="Courier New" pitchFamily="49" charset="0"/>
              </a:rPr>
              <a:t>henrys_house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("%d people live in Henry’s house.\n",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henrys_house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void who 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</a:rPr>
              <a:t>dr_neemans_house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{ /* who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("How many people live in </a:t>
            </a:r>
            <a:r>
              <a:rPr lang="en-US" sz="1600" dirty="0" err="1">
                <a:latin typeface="Courier New" pitchFamily="49" charset="0"/>
              </a:rPr>
              <a:t>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Neeman’s</a:t>
            </a:r>
            <a:r>
              <a:rPr lang="en-US" sz="1600" dirty="0">
                <a:latin typeface="Courier New" pitchFamily="49" charset="0"/>
              </a:rPr>
              <a:t> house?\n");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scanf</a:t>
            </a:r>
            <a:r>
              <a:rPr lang="en-US" sz="1600" dirty="0">
                <a:latin typeface="Courier New" pitchFamily="49" charset="0"/>
              </a:rPr>
              <a:t>("%d",  </a:t>
            </a:r>
            <a:r>
              <a:rPr lang="en-US" sz="1600" dirty="0" err="1">
                <a:latin typeface="Courier New" pitchFamily="49" charset="0"/>
              </a:rPr>
              <a:t>dr_neemans_house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 /* who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 err="1">
                <a:latin typeface="Courier New" pitchFamily="49" charset="0"/>
              </a:rPr>
              <a:t>gcc</a:t>
            </a:r>
            <a:r>
              <a:rPr lang="en-US" sz="1600" b="1" dirty="0">
                <a:latin typeface="Courier New" pitchFamily="49" charset="0"/>
              </a:rPr>
              <a:t> -o </a:t>
            </a:r>
            <a:r>
              <a:rPr lang="en-US" sz="1600" b="1" dirty="0" err="1">
                <a:latin typeface="Courier New" pitchFamily="49" charset="0"/>
              </a:rPr>
              <a:t>henrys_house_good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henrys_house_good.c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 err="1">
                <a:latin typeface="Courier New" pitchFamily="49" charset="0"/>
              </a:rPr>
              <a:t>henrys_house_good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How many people live in </a:t>
            </a:r>
            <a:r>
              <a:rPr lang="en-US" sz="1600" dirty="0" err="1">
                <a:latin typeface="Courier New" pitchFamily="49" charset="0"/>
              </a:rPr>
              <a:t>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Neeman's</a:t>
            </a:r>
            <a:r>
              <a:rPr lang="en-US" sz="1600" dirty="0">
                <a:latin typeface="Courier New" pitchFamily="49" charset="0"/>
              </a:rPr>
              <a:t> house?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4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4 people live in Henry's house.</a:t>
            </a:r>
          </a:p>
        </p:txBody>
      </p:sp>
      <p:sp>
        <p:nvSpPr>
          <p:cNvPr id="111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 by Reference Good Example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2451F2-96A0-48CF-9504-5C2B89A806E9}" type="slidenum">
              <a:rPr lang="en-US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Pointer Lesson 2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11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 C, the </a:t>
            </a:r>
            <a:r>
              <a:rPr lang="en-US" b="1" u="sng" dirty="0"/>
              <a:t>only</a:t>
            </a:r>
            <a:r>
              <a:rPr lang="en-US" dirty="0"/>
              <a:t> passing strategy is pass by copy.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To pass by reference, we have to piggyback on top of                 pass by copy – because in C, </a:t>
            </a:r>
            <a:r>
              <a:rPr lang="en-US" b="1" u="sng" dirty="0"/>
              <a:t>everything</a:t>
            </a:r>
            <a:r>
              <a:rPr lang="en-US" dirty="0"/>
              <a:t> is pass by copy.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the </a:t>
            </a:r>
            <a:r>
              <a:rPr lang="en-US" b="1" u="sng" dirty="0"/>
              <a:t>value</a:t>
            </a:r>
            <a:r>
              <a:rPr lang="en-US" b="1" dirty="0"/>
              <a:t> </a:t>
            </a:r>
            <a:r>
              <a:rPr lang="en-US" dirty="0"/>
              <a:t>that we have to pass by copy is                                the </a:t>
            </a:r>
            <a:r>
              <a:rPr lang="en-US" b="1" u="sng" dirty="0"/>
              <a:t>address</a:t>
            </a:r>
            <a:r>
              <a:rPr lang="en-US" b="1" dirty="0"/>
              <a:t> </a:t>
            </a:r>
            <a:r>
              <a:rPr lang="en-US" dirty="0"/>
              <a:t>of the argument whose value we want to change, which we achieve using the </a:t>
            </a:r>
            <a:r>
              <a:rPr lang="en-US" b="1" u="sng" dirty="0"/>
              <a:t>address 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&amp;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In other words, in C pass by reference is actually pass by copy:  you copy the address.</a:t>
            </a:r>
          </a:p>
        </p:txBody>
      </p:sp>
      <p:sp>
        <p:nvSpPr>
          <p:cNvPr id="111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Pass by Reference Really by Reference?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1433D-03B0-42E1-AB64-08F80941B1A8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Pointer Lesson 2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% </a:t>
            </a:r>
            <a:r>
              <a:rPr lang="en-US" sz="1900" b="1" dirty="0">
                <a:latin typeface="Courier New" pitchFamily="49" charset="0"/>
              </a:rPr>
              <a:t>cat </a:t>
            </a:r>
            <a:r>
              <a:rPr lang="en-US" sz="1900" b="1" dirty="0" err="1">
                <a:latin typeface="Courier New" pitchFamily="49" charset="0"/>
              </a:rPr>
              <a:t>addr.c</a:t>
            </a:r>
            <a:endParaRPr lang="en-US" sz="19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#include &lt;</a:t>
            </a:r>
            <a:r>
              <a:rPr lang="en-US" sz="1900" dirty="0" err="1">
                <a:latin typeface="Courier New" pitchFamily="49" charset="0"/>
              </a:rPr>
              <a:t>stdio.h</a:t>
            </a:r>
            <a:r>
              <a:rPr lang="en-US" sz="1900" dirty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err="1">
                <a:latin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</a:rPr>
              <a:t> main 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double dub = 5.0;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float  </a:t>
            </a:r>
            <a:r>
              <a:rPr lang="en-US" sz="1900" dirty="0" err="1">
                <a:latin typeface="Courier New" pitchFamily="49" charset="0"/>
              </a:rPr>
              <a:t>flo</a:t>
            </a:r>
            <a:r>
              <a:rPr lang="en-US" sz="1900" dirty="0">
                <a:latin typeface="Courier New" pitchFamily="49" charset="0"/>
              </a:rPr>
              <a:t> = 4.0;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</a:rPr>
              <a:t>    in  = 3;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9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("dub = %f, &amp;dub = %d\n", dub, &amp;dub);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</a:t>
            </a:r>
            <a:r>
              <a:rPr lang="en-US" sz="1900" dirty="0" err="1">
                <a:latin typeface="Courier New" pitchFamily="49" charset="0"/>
              </a:rPr>
              <a:t>flo</a:t>
            </a:r>
            <a:r>
              <a:rPr lang="en-US" sz="1900" dirty="0">
                <a:latin typeface="Courier New" pitchFamily="49" charset="0"/>
              </a:rPr>
              <a:t> = %f, &amp;</a:t>
            </a:r>
            <a:r>
              <a:rPr lang="en-US" sz="1900" dirty="0" err="1">
                <a:latin typeface="Courier New" pitchFamily="49" charset="0"/>
              </a:rPr>
              <a:t>flo</a:t>
            </a:r>
            <a:r>
              <a:rPr lang="en-US" sz="1900" dirty="0">
                <a:latin typeface="Courier New" pitchFamily="49" charset="0"/>
              </a:rPr>
              <a:t> = %d\n", </a:t>
            </a:r>
            <a:r>
              <a:rPr lang="en-US" sz="1900" dirty="0" err="1">
                <a:latin typeface="Courier New" pitchFamily="49" charset="0"/>
              </a:rPr>
              <a:t>flo</a:t>
            </a:r>
            <a:r>
              <a:rPr lang="en-US" sz="1900" dirty="0">
                <a:latin typeface="Courier New" pitchFamily="49" charset="0"/>
              </a:rPr>
              <a:t>, &amp;</a:t>
            </a:r>
            <a:r>
              <a:rPr lang="en-US" sz="1900" dirty="0" err="1">
                <a:latin typeface="Courier New" pitchFamily="49" charset="0"/>
              </a:rPr>
              <a:t>flo</a:t>
            </a:r>
            <a:r>
              <a:rPr lang="en-US" sz="19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("in  = %d, &amp;in  = %d\n", in,  &amp;in);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% </a:t>
            </a:r>
            <a:r>
              <a:rPr lang="en-US" sz="1900" b="1" dirty="0" err="1">
                <a:latin typeface="Courier New" pitchFamily="49" charset="0"/>
              </a:rPr>
              <a:t>gcc</a:t>
            </a:r>
            <a:r>
              <a:rPr lang="en-US" sz="1900" b="1" dirty="0">
                <a:latin typeface="Courier New" pitchFamily="49" charset="0"/>
              </a:rPr>
              <a:t> -o </a:t>
            </a:r>
            <a:r>
              <a:rPr lang="en-US" sz="1900" b="1" dirty="0" err="1">
                <a:latin typeface="Courier New" pitchFamily="49" charset="0"/>
              </a:rPr>
              <a:t>addr</a:t>
            </a:r>
            <a:r>
              <a:rPr lang="en-US" sz="1900" b="1" dirty="0">
                <a:latin typeface="Courier New" pitchFamily="49" charset="0"/>
              </a:rPr>
              <a:t> </a:t>
            </a:r>
            <a:r>
              <a:rPr lang="en-US" sz="1900" b="1" dirty="0" err="1">
                <a:latin typeface="Courier New" pitchFamily="49" charset="0"/>
              </a:rPr>
              <a:t>addr.c</a:t>
            </a:r>
            <a:endParaRPr lang="en-US" sz="19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% </a:t>
            </a:r>
            <a:r>
              <a:rPr lang="en-US" sz="1900" b="1" dirty="0" err="1">
                <a:latin typeface="Courier New" pitchFamily="49" charset="0"/>
              </a:rPr>
              <a:t>addr</a:t>
            </a:r>
            <a:endParaRPr lang="en-US" sz="19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dub = 5.000000, &amp;dub = 536869704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err="1">
                <a:latin typeface="Courier New" pitchFamily="49" charset="0"/>
              </a:rPr>
              <a:t>flo</a:t>
            </a:r>
            <a:r>
              <a:rPr lang="en-US" sz="1900" dirty="0">
                <a:latin typeface="Courier New" pitchFamily="49" charset="0"/>
              </a:rPr>
              <a:t> = 4.000000, &amp;</a:t>
            </a:r>
            <a:r>
              <a:rPr lang="en-US" sz="1900" dirty="0" err="1">
                <a:latin typeface="Courier New" pitchFamily="49" charset="0"/>
              </a:rPr>
              <a:t>flo</a:t>
            </a:r>
            <a:r>
              <a:rPr lang="en-US" sz="1900" dirty="0">
                <a:latin typeface="Courier New" pitchFamily="49" charset="0"/>
              </a:rPr>
              <a:t> = 536869696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in  = 3, &amp;in  = 536869688</a:t>
            </a:r>
          </a:p>
        </p:txBody>
      </p:sp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</a:t>
            </a:r>
            <a:r>
              <a:rPr lang="en-US"/>
              <a:t>the Address </a:t>
            </a:r>
            <a:r>
              <a:rPr lang="en-US" dirty="0"/>
              <a:t>Operator </a:t>
            </a:r>
            <a:r>
              <a:rPr lang="en-US" dirty="0">
                <a:latin typeface="Courier New" pitchFamily="49" charset="0"/>
              </a:rPr>
              <a:t>&amp;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53F57E-3DBE-4277-9BD4-BB9B3CECBF46}" type="slidenum">
              <a:rPr lang="en-US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Pointer Lesson 2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99097"/>
            <a:ext cx="8250238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How does this help us in converting from pass by copy to        pass by reference?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Well, the value of the expression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&amp;dub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is the address 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dub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If we pass a copy of the value 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&amp;dub</a:t>
            </a:r>
            <a:r>
              <a:rPr lang="en-US" dirty="0"/>
              <a:t>, then we’re passing         the address 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dub</a:t>
            </a:r>
            <a:r>
              <a:rPr lang="en-US" dirty="0"/>
              <a:t>, so we’re passing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dub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by reference.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Huh?</a:t>
            </a:r>
          </a:p>
        </p:txBody>
      </p:sp>
      <p:sp>
        <p:nvSpPr>
          <p:cNvPr id="111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 by Reference via Pass by Copy?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CB815-75C9-4E81-B7C1-FAB4D2175A3B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Pointer Lesson 2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Okay, so we’ve decided that, if we pass the value 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&amp;dub</a:t>
            </a:r>
            <a:r>
              <a:rPr lang="en-US" dirty="0"/>
              <a:t>, then we’re passing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dub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by reference, because           we’re passing </a:t>
            </a:r>
            <a:r>
              <a:rPr lang="en-US"/>
              <a:t>the address </a:t>
            </a:r>
            <a:r>
              <a:rPr lang="en-US" dirty="0"/>
              <a:t>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dub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What’s that all about?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Well, </a:t>
            </a:r>
            <a:r>
              <a:rPr lang="en-US" b="1" u="sng" dirty="0"/>
              <a:t>pass by reference</a:t>
            </a:r>
            <a:r>
              <a:rPr lang="en-US" i="1" dirty="0"/>
              <a:t> </a:t>
            </a:r>
            <a:r>
              <a:rPr lang="en-US" dirty="0"/>
              <a:t>means that the formal argument </a:t>
            </a:r>
            <a:r>
              <a:rPr lang="en-US" b="1" u="sng" dirty="0"/>
              <a:t>refers</a:t>
            </a:r>
            <a:r>
              <a:rPr lang="en-US" i="1" dirty="0"/>
              <a:t> </a:t>
            </a:r>
            <a:r>
              <a:rPr lang="en-US" dirty="0"/>
              <a:t>to the actual argument, in the sense that                  the formal argument has the same </a:t>
            </a:r>
            <a:r>
              <a:rPr lang="en-US"/>
              <a:t>memory address </a:t>
            </a:r>
            <a:r>
              <a:rPr lang="en-US" dirty="0"/>
              <a:t>as      the actual argument.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But </a:t>
            </a:r>
            <a:r>
              <a:rPr lang="en-US" b="1" u="sng" dirty="0"/>
              <a:t>pass by value</a:t>
            </a:r>
            <a:r>
              <a:rPr lang="en-US" i="1" dirty="0"/>
              <a:t> </a:t>
            </a:r>
            <a:r>
              <a:rPr lang="en-US" dirty="0"/>
              <a:t>means that the value of the actual argument is </a:t>
            </a:r>
            <a:r>
              <a:rPr lang="en-US" b="1" u="sng" dirty="0"/>
              <a:t>copied</a:t>
            </a:r>
            <a:r>
              <a:rPr lang="en-US" b="1" dirty="0"/>
              <a:t> </a:t>
            </a:r>
            <a:r>
              <a:rPr lang="en-US" dirty="0"/>
              <a:t>into a new memory location, which is                the memory location of the formal argument.</a:t>
            </a:r>
          </a:p>
        </p:txBody>
      </p:sp>
      <p:sp>
        <p:nvSpPr>
          <p:cNvPr id="112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Pass by Reference Works in C</a:t>
            </a:r>
            <a:endParaRPr lang="en-US" b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76DC21-D9BB-4F9B-9117-E126B0A57A6B}" type="slidenum">
              <a:rPr lang="en-US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Pointer Lesson 2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12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50238" cy="5181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So let’s say we’re doing pass by value.                                          If the value that we pass is </a:t>
            </a:r>
            <a:r>
              <a:rPr lang="en-US"/>
              <a:t>the </a:t>
            </a:r>
            <a:r>
              <a:rPr lang="en-US" b="1" u="sng"/>
              <a:t>address</a:t>
            </a:r>
            <a:r>
              <a:rPr lang="en-US" b="1"/>
              <a:t> </a:t>
            </a:r>
            <a:r>
              <a:rPr lang="en-US" dirty="0"/>
              <a:t>of the actual argument, then the formal argument </a:t>
            </a:r>
            <a:r>
              <a:rPr lang="en-US" b="1" u="sng" dirty="0"/>
              <a:t>knows</a:t>
            </a:r>
            <a:r>
              <a:rPr lang="en-US" b="1" dirty="0"/>
              <a:t> </a:t>
            </a:r>
            <a:r>
              <a:rPr lang="en-US" dirty="0"/>
              <a:t>the memory location of            the actual argument.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In which case, if we can figure out how to </a:t>
            </a:r>
            <a:r>
              <a:rPr lang="en-US" b="1" i="1" u="sng" dirty="0"/>
              <a:t>dereference</a:t>
            </a:r>
            <a:r>
              <a:rPr lang="en-US" i="1" dirty="0"/>
              <a:t>              </a:t>
            </a:r>
            <a:r>
              <a:rPr lang="en-US"/>
              <a:t>the address </a:t>
            </a:r>
            <a:r>
              <a:rPr lang="en-US" dirty="0"/>
              <a:t>contained in the formal argument –                        to use it to get to the contents of </a:t>
            </a:r>
            <a:r>
              <a:rPr lang="en-US"/>
              <a:t>that address </a:t>
            </a:r>
            <a:r>
              <a:rPr lang="en-US" dirty="0"/>
              <a:t>–                     then we’d have </a:t>
            </a:r>
            <a:r>
              <a:rPr lang="en-US"/>
              <a:t>the address </a:t>
            </a:r>
            <a:r>
              <a:rPr lang="en-US" dirty="0"/>
              <a:t>of the actual argument.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Which would be pass by reference.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So, what we need is a way to dereference </a:t>
            </a:r>
            <a:r>
              <a:rPr lang="en-US"/>
              <a:t>an address.</a:t>
            </a: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Happily, C provides a </a:t>
            </a:r>
            <a:r>
              <a:rPr lang="en-US" b="1" i="1" u="sng" dirty="0"/>
              <a:t>dereference operator</a:t>
            </a:r>
            <a:r>
              <a:rPr lang="en-US" dirty="0"/>
              <a:t>:</a:t>
            </a:r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*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We use the dereference operator with pretty much the same syntax that we use for </a:t>
            </a:r>
            <a:r>
              <a:rPr lang="en-US"/>
              <a:t>the address </a:t>
            </a:r>
            <a:r>
              <a:rPr lang="en-US" dirty="0"/>
              <a:t>operator:</a:t>
            </a:r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*dub</a:t>
            </a:r>
          </a:p>
        </p:txBody>
      </p:sp>
      <p:sp>
        <p:nvSpPr>
          <p:cNvPr id="112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 by Reference in 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EFE385-B72D-48F0-8D76-236A198C1239}" type="slidenum">
              <a:rPr lang="en-US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Pointer Lesson 2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12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>
                <a:latin typeface="Courier New" pitchFamily="49" charset="0"/>
              </a:rPr>
              <a:t>cat </a:t>
            </a:r>
            <a:r>
              <a:rPr lang="en-US" sz="1600" b="1" dirty="0" err="1">
                <a:latin typeface="Courier New" pitchFamily="49" charset="0"/>
              </a:rPr>
              <a:t>henrys_house_bad.c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henrys_house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void who(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dr_neemans_house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who( </a:t>
            </a:r>
            <a:r>
              <a:rPr lang="en-US" sz="1600" dirty="0" err="1">
                <a:latin typeface="Courier New" pitchFamily="49" charset="0"/>
              </a:rPr>
              <a:t>henrys_house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("%d people live in Henry’s house.\n",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henrys_house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void who 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dr_neemans_house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{ /* who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("How many people live in </a:t>
            </a:r>
            <a:r>
              <a:rPr lang="en-US" sz="1600" dirty="0" err="1">
                <a:latin typeface="Courier New" pitchFamily="49" charset="0"/>
              </a:rPr>
              <a:t>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Neeman’s</a:t>
            </a:r>
            <a:r>
              <a:rPr lang="en-US" sz="1600" dirty="0">
                <a:latin typeface="Courier New" pitchFamily="49" charset="0"/>
              </a:rPr>
              <a:t> house?\n");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scanf</a:t>
            </a:r>
            <a:r>
              <a:rPr lang="en-US" sz="1600" dirty="0">
                <a:latin typeface="Courier New" pitchFamily="49" charset="0"/>
              </a:rPr>
              <a:t>("%d", &amp;</a:t>
            </a:r>
            <a:r>
              <a:rPr lang="en-US" sz="1600" dirty="0" err="1">
                <a:latin typeface="Courier New" pitchFamily="49" charset="0"/>
              </a:rPr>
              <a:t>dr_neemans_house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 /* who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 err="1">
                <a:latin typeface="Courier New" pitchFamily="49" charset="0"/>
              </a:rPr>
              <a:t>gcc</a:t>
            </a:r>
            <a:r>
              <a:rPr lang="en-US" sz="1600" b="1" dirty="0">
                <a:latin typeface="Courier New" pitchFamily="49" charset="0"/>
              </a:rPr>
              <a:t> -o </a:t>
            </a:r>
            <a:r>
              <a:rPr lang="en-US" sz="1600" b="1" dirty="0" err="1">
                <a:latin typeface="Courier New" pitchFamily="49" charset="0"/>
              </a:rPr>
              <a:t>henrys_house_bad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henrys_house_bad.c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% </a:t>
            </a:r>
            <a:r>
              <a:rPr lang="en-US" sz="1600" b="1" dirty="0" err="1">
                <a:latin typeface="Courier New" pitchFamily="49" charset="0"/>
              </a:rPr>
              <a:t>henrys_house_bad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How many people live in </a:t>
            </a:r>
            <a:r>
              <a:rPr lang="en-US" sz="1600" dirty="0" err="1">
                <a:latin typeface="Courier New" pitchFamily="49" charset="0"/>
              </a:rPr>
              <a:t>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Neeman's</a:t>
            </a:r>
            <a:r>
              <a:rPr lang="en-US" sz="1600" dirty="0">
                <a:latin typeface="Courier New" pitchFamily="49" charset="0"/>
              </a:rPr>
              <a:t> house?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4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134513624 people live in Henry's house.</a:t>
            </a:r>
          </a:p>
        </p:txBody>
      </p:sp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 by Reference Bad Example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D" val="1940124"/>
  <p:tag name="WMSI" val="404"/>
  <p:tag name="WMIS" val="18615"/>
  <p:tag name="FILETITLE" val="CS1313 Hardware"/>
  <p:tag name="PREC" val="F"/>
  <p:tag name="NPWI" val="48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5"/>
  <p:tag name="NBP" val="1"/>
  <p:tag name="BSN" val="35"/>
  <p:tag name="SVT" val="TRUE"/>
  <p:tag name="CVB" val="35"/>
  <p:tag name="SPT" val="FALSE"/>
  <p:tag name="CII" val="3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87"/>
  <p:tag name="NBP" val="1"/>
  <p:tag name="CVB" val="487"/>
  <p:tag name="SPT" val="FALSE"/>
  <p:tag name="BSN" val="487"/>
  <p:tag name="LFXCI" val="0"/>
  <p:tag name="SVT" val="TRUE"/>
  <p:tag name="CII" val="4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87"/>
  <p:tag name="NBP" val="1"/>
  <p:tag name="CVB" val="487"/>
  <p:tag name="SPT" val="FALSE"/>
  <p:tag name="BSN" val="487"/>
  <p:tag name="LFXCI" val="0"/>
  <p:tag name="SVT" val="TRUE"/>
  <p:tag name="CII" val="48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87"/>
  <p:tag name="NBP" val="1"/>
  <p:tag name="CVB" val="487"/>
  <p:tag name="SPT" val="FALSE"/>
  <p:tag name="BSN" val="487"/>
  <p:tag name="LFXCI" val="0"/>
  <p:tag name="SVT" val="TRUE"/>
  <p:tag name="CII" val="48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87"/>
  <p:tag name="NBP" val="1"/>
  <p:tag name="CVB" val="487"/>
  <p:tag name="SPT" val="FALSE"/>
  <p:tag name="BSN" val="487"/>
  <p:tag name="LFXCI" val="0"/>
  <p:tag name="SVT" val="TRUE"/>
  <p:tag name="CII" val="487"/>
</p:tagLst>
</file>

<file path=ppt/theme/theme1.xml><?xml version="1.0" encoding="utf-8"?>
<a:theme xmlns:a="http://schemas.openxmlformats.org/drawingml/2006/main" name="hardware_lesson">
  <a:themeElements>
    <a:clrScheme name="hardware_less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hardware_less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ardware_less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hardware_lesson</Template>
  <TotalTime>3430</TotalTime>
  <Words>1660</Words>
  <Application>Microsoft Office PowerPoint</Application>
  <PresentationFormat>On-screen Show (4:3)</PresentationFormat>
  <Paragraphs>216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Courier New</vt:lpstr>
      <vt:lpstr>Tahoma</vt:lpstr>
      <vt:lpstr>Times New Roman</vt:lpstr>
      <vt:lpstr>Wingdings</vt:lpstr>
      <vt:lpstr>hardware_lesson</vt:lpstr>
      <vt:lpstr>Pointer Lesson 2 Outline</vt:lpstr>
      <vt:lpstr>Pass by Reference Bad Example</vt:lpstr>
      <vt:lpstr>Pass by Reference Good Example</vt:lpstr>
      <vt:lpstr>Is Pass by Reference Really by Reference?</vt:lpstr>
      <vt:lpstr>More on the Address Operator &amp;</vt:lpstr>
      <vt:lpstr>Pass by Reference via Pass by Copy?</vt:lpstr>
      <vt:lpstr>How Pass by Reference Works in C</vt:lpstr>
      <vt:lpstr>Pass by Reference in C</vt:lpstr>
      <vt:lpstr>Pass by Reference Bad Example</vt:lpstr>
      <vt:lpstr>Pass by Reference Good Example</vt:lpstr>
      <vt:lpstr>More on Pointers</vt:lpstr>
      <vt:lpstr>Pointer Variables</vt:lpstr>
      <vt:lpstr>An Array Variable Is a Pointer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CS1313 Pointer Lesson 2</dc:title>
  <dc:creator>Henry Neeman</dc:creator>
  <cp:lastModifiedBy>Neeman, Henry J.</cp:lastModifiedBy>
  <cp:revision>676</cp:revision>
  <cp:lastPrinted>1601-01-01T00:00:00Z</cp:lastPrinted>
  <dcterms:created xsi:type="dcterms:W3CDTF">2004-08-23T12:23:16Z</dcterms:created>
  <dcterms:modified xsi:type="dcterms:W3CDTF">2024-04-06T14:16:51Z</dcterms:modified>
</cp:coreProperties>
</file>