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48"/>
  </p:notesMasterIdLst>
  <p:handoutMasterIdLst>
    <p:handoutMasterId r:id="rId49"/>
  </p:handoutMasterIdLst>
  <p:sldIdLst>
    <p:sldId id="449" r:id="rId2"/>
    <p:sldId id="492" r:id="rId3"/>
    <p:sldId id="491" r:id="rId4"/>
    <p:sldId id="493" r:id="rId5"/>
    <p:sldId id="494" r:id="rId6"/>
    <p:sldId id="450" r:id="rId7"/>
    <p:sldId id="456" r:id="rId8"/>
    <p:sldId id="451" r:id="rId9"/>
    <p:sldId id="453" r:id="rId10"/>
    <p:sldId id="489" r:id="rId11"/>
    <p:sldId id="457" r:id="rId12"/>
    <p:sldId id="497" r:id="rId13"/>
    <p:sldId id="498" r:id="rId14"/>
    <p:sldId id="458" r:id="rId15"/>
    <p:sldId id="459" r:id="rId16"/>
    <p:sldId id="460" r:id="rId17"/>
    <p:sldId id="461" r:id="rId18"/>
    <p:sldId id="462" r:id="rId19"/>
    <p:sldId id="463" r:id="rId20"/>
    <p:sldId id="464" r:id="rId21"/>
    <p:sldId id="465" r:id="rId22"/>
    <p:sldId id="466" r:id="rId23"/>
    <p:sldId id="490" r:id="rId24"/>
    <p:sldId id="469" r:id="rId25"/>
    <p:sldId id="470" r:id="rId26"/>
    <p:sldId id="471" r:id="rId27"/>
    <p:sldId id="472" r:id="rId28"/>
    <p:sldId id="473" r:id="rId29"/>
    <p:sldId id="475" r:id="rId30"/>
    <p:sldId id="474" r:id="rId31"/>
    <p:sldId id="476" r:id="rId32"/>
    <p:sldId id="477" r:id="rId33"/>
    <p:sldId id="478" r:id="rId34"/>
    <p:sldId id="479" r:id="rId35"/>
    <p:sldId id="495" r:id="rId36"/>
    <p:sldId id="496" r:id="rId37"/>
    <p:sldId id="480" r:id="rId38"/>
    <p:sldId id="481" r:id="rId39"/>
    <p:sldId id="482" r:id="rId40"/>
    <p:sldId id="483" r:id="rId41"/>
    <p:sldId id="484" r:id="rId42"/>
    <p:sldId id="485" r:id="rId43"/>
    <p:sldId id="486" r:id="rId44"/>
    <p:sldId id="487" r:id="rId45"/>
    <p:sldId id="488" r:id="rId46"/>
    <p:sldId id="499" r:id="rId47"/>
  </p:sldIdLst>
  <p:sldSz cx="9144000" cy="6858000" type="screen4x3"/>
  <p:notesSz cx="6858000" cy="9144000"/>
  <p:custDataLst>
    <p:tags r:id="rId50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nry Neeman" initials="HN" lastIdx="2" clrIdx="0">
    <p:extLst>
      <p:ext uri="{19B8F6BF-5375-455C-9EA6-DF929625EA0E}">
        <p15:presenceInfo xmlns:p15="http://schemas.microsoft.com/office/powerpoint/2012/main" userId="a5e400f676d3a3b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CCFF"/>
    <a:srgbClr val="CC99FF"/>
    <a:srgbClr val="336600"/>
    <a:srgbClr val="33CCFF"/>
    <a:srgbClr val="FF33CC"/>
    <a:srgbClr val="80008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 varScale="1">
        <p:scale>
          <a:sx n="67" d="100"/>
          <a:sy n="67" d="100"/>
        </p:scale>
        <p:origin x="61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7869BD-DFAB-49E0-93D7-C24056BE68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72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B336B3-7C5D-4609-AE92-44BCDCB80D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56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939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939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39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939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0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0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94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r>
              <a:rPr lang="en-US"/>
              <a:t>OU Supercomputing Center for Education &amp; Research</a:t>
            </a:r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D7FE5D56-C2DF-4CBD-9FB7-0F6F92279B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>
                <a:latin typeface="+mn-lt"/>
              </a:defRPr>
            </a:lvl1pPr>
          </a:lstStyle>
          <a:p>
            <a:r>
              <a:rPr lang="en-US" dirty="0"/>
              <a:t>if Lesson 1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2E103E-F8B8-46D7-BA72-D9964BC371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9575" y="457200"/>
            <a:ext cx="2024063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921375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>
                <a:latin typeface="+mn-lt"/>
              </a:defRPr>
            </a:lvl1pPr>
          </a:lstStyle>
          <a:p>
            <a:r>
              <a:rPr lang="en-US" dirty="0"/>
              <a:t>if Lesson 1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4A8A92-8E41-4368-AE5C-74844DF3B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481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38481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90800" y="6229350"/>
            <a:ext cx="4419600" cy="45720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r>
              <a:rPr lang="en-US" dirty="0"/>
              <a:t>if Lesson 1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39D1BA59-191E-4E07-BBDE-F9FAF8FFA7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>
                <a:latin typeface="+mn-lt"/>
              </a:defRPr>
            </a:lvl1pPr>
          </a:lstStyle>
          <a:p>
            <a:r>
              <a:rPr lang="en-US" dirty="0"/>
              <a:t>if Lesson 1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32696C-1827-420D-9459-2549D3EC990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>
                <a:latin typeface="+mn-lt"/>
              </a:defRPr>
            </a:lvl1pPr>
          </a:lstStyle>
          <a:p>
            <a:r>
              <a:rPr lang="en-US" dirty="0"/>
              <a:t>if Lesson 1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1E9799-E1F0-472C-A911-3E8B05F990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>
                <a:latin typeface="+mn-lt"/>
              </a:defRPr>
            </a:lvl1pPr>
          </a:lstStyle>
          <a:p>
            <a:r>
              <a:rPr lang="en-US" dirty="0"/>
              <a:t>if Lesson 1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8820C5-AAE2-48B2-9BBB-DA38B2EF2D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>
                <a:latin typeface="+mn-lt"/>
              </a:defRPr>
            </a:lvl1pPr>
          </a:lstStyle>
          <a:p>
            <a:r>
              <a:rPr lang="en-US" dirty="0"/>
              <a:t>if Lesson 1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5440AD-1CB1-4442-A9A8-6217E21661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>
                <a:latin typeface="+mn-lt"/>
              </a:defRPr>
            </a:lvl1pPr>
          </a:lstStyle>
          <a:p>
            <a:r>
              <a:rPr lang="en-US" dirty="0"/>
              <a:t>if Lesson 1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216AFB-A146-40C1-BA6B-2003795657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>
                <a:latin typeface="+mn-lt"/>
              </a:defRPr>
            </a:lvl1pPr>
          </a:lstStyle>
          <a:p>
            <a:r>
              <a:rPr lang="en-US" dirty="0"/>
              <a:t>if Lesson 1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BEBBA9-30E5-4C9E-A55F-56F7A4FAF7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>
                <a:latin typeface="+mn-lt"/>
              </a:defRPr>
            </a:lvl1pPr>
          </a:lstStyle>
          <a:p>
            <a:r>
              <a:rPr lang="en-US" dirty="0"/>
              <a:t>if Lesson 1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D8C336-C6D9-428C-B42E-D749527159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>
                <a:latin typeface="+mn-lt"/>
              </a:defRPr>
            </a:lvl1pPr>
          </a:lstStyle>
          <a:p>
            <a:r>
              <a:rPr lang="en-US" dirty="0"/>
              <a:t>if Lesson 1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7DC6B8-A7A6-4BA2-BB63-179BE408D0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7"/>
          <p:cNvSpPr>
            <a:spLocks noChangeArrowheads="1"/>
          </p:cNvSpPr>
          <p:nvPr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>
              <a:latin typeface="Tahoma" pitchFamily="34" charset="0"/>
            </a:endParaRPr>
          </a:p>
        </p:txBody>
      </p:sp>
      <p:sp>
        <p:nvSpPr>
          <p:cNvPr id="583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930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84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2935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urier New" pitchFamily="49" charset="0"/>
              </a:defRPr>
            </a:lvl1pPr>
          </a:lstStyle>
          <a:p>
            <a:r>
              <a:rPr lang="en-US" sz="1600" dirty="0"/>
              <a:t>if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Lesson 1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CS1313 Spring 2024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CDA3F068-5968-4CF8-89A9-05EEF3BBE2E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8383" name="Picture 15" descr="ou201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90600" y="6172200"/>
            <a:ext cx="393700" cy="5381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mg-9gag-fun.9cache.com/photo/angnMKV_700bwp.webp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memelane.com/___image___?url=https%3A%2F%2Fi.imgur.com%2FGd5zPPi.p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3749CC-9EA5-4ACD-BA03-3ED0E4A934A3}" type="slidenum">
              <a:rPr lang="en-US"/>
              <a:pPr/>
              <a:t>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4267200" y="1267778"/>
            <a:ext cx="441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+mj-lt"/>
              <a:buAutoNum type="arabicPeriod" startAt="23"/>
            </a:pPr>
            <a:r>
              <a:rPr lang="en-US" sz="1350" dirty="0"/>
              <a:t>Block Open/Close Comments for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Block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+mj-lt"/>
              <a:buAutoNum type="arabicPeriod" startAt="23"/>
            </a:pPr>
            <a:r>
              <a:rPr lang="en-US" sz="1350" dirty="0"/>
              <a:t>Boolean Expr Completely Parenthesized #1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3"/>
            </a:pPr>
            <a:r>
              <a:rPr lang="en-US" sz="1350" dirty="0"/>
              <a:t>Boolean Expr Completely Parenthesized #2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3"/>
            </a:pPr>
            <a:r>
              <a:rPr lang="en-US" sz="1350" dirty="0"/>
              <a:t>Boolean Expr Completely Parenthesized #3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3"/>
            </a:pPr>
            <a:r>
              <a:rPr lang="en-US" sz="1350" dirty="0"/>
              <a:t>Boolean Expr Completely Parenthesized #4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3"/>
            </a:pPr>
            <a:r>
              <a:rPr lang="en-US" sz="1350" dirty="0"/>
              <a:t>Boolean Expr Completely Parenthesized #5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3"/>
            </a:pPr>
            <a:r>
              <a:rPr lang="en-US" sz="1350" dirty="0"/>
              <a:t>BAD Condition #1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3"/>
            </a:pPr>
            <a:r>
              <a:rPr lang="en-US" sz="1350" dirty="0"/>
              <a:t>BAD </a:t>
            </a:r>
            <a:r>
              <a:rPr lang="en-US" sz="1350" dirty="0" err="1"/>
              <a:t>BAD</a:t>
            </a:r>
            <a:r>
              <a:rPr lang="en-US" sz="1350" dirty="0"/>
              <a:t> </a:t>
            </a:r>
            <a:r>
              <a:rPr lang="en-US" sz="1350" dirty="0" err="1"/>
              <a:t>BAD</a:t>
            </a:r>
            <a:r>
              <a:rPr lang="en-US" sz="1350" dirty="0"/>
              <a:t> Condition Example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3"/>
            </a:pPr>
            <a:r>
              <a:rPr lang="en-US" sz="1350" dirty="0"/>
              <a:t>GOOD Condition Example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3"/>
            </a:pPr>
            <a:r>
              <a:rPr lang="en-US" sz="1350" dirty="0"/>
              <a:t>Kinds of Statements Inside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Block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3"/>
            </a:pPr>
            <a:r>
              <a:rPr lang="en-US" sz="1350" dirty="0"/>
              <a:t>Statements Inside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Block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3"/>
            </a:pPr>
            <a:r>
              <a:rPr lang="en-US" sz="1350" dirty="0"/>
              <a:t>No Declarations Inside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Block</a:t>
            </a:r>
          </a:p>
          <a:p>
            <a:pPr marL="533400" indent="-533400" algn="l">
              <a:lnSpc>
                <a:spcPct val="7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3"/>
            </a:pPr>
            <a:r>
              <a:rPr lang="en-US" sz="1350" dirty="0"/>
              <a:t>Absolute Value Example #1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3"/>
            </a:pPr>
            <a:r>
              <a:rPr lang="en-US" sz="1350" dirty="0"/>
              <a:t>Absolute Value Example #2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3"/>
            </a:pPr>
            <a:r>
              <a:rPr lang="en-US" sz="1350" dirty="0"/>
              <a:t>A More Complicated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Example #1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3"/>
            </a:pPr>
            <a:r>
              <a:rPr lang="en-US" sz="1350" dirty="0"/>
              <a:t>A More Complicated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Example #2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3"/>
            </a:pPr>
            <a:r>
              <a:rPr lang="en-US" sz="1350" dirty="0"/>
              <a:t>A More Complicated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Example #3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3"/>
            </a:pPr>
            <a:r>
              <a:rPr lang="en-US" sz="1350" dirty="0"/>
              <a:t>A More Complicated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Example #4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3"/>
            </a:pPr>
            <a:r>
              <a:rPr lang="en-US" sz="1350" dirty="0"/>
              <a:t>A More Complicated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Example Runs #1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3"/>
            </a:pPr>
            <a:r>
              <a:rPr lang="en-US" sz="1350" dirty="0"/>
              <a:t>A More Complicated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Example Runs #2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3"/>
            </a:pPr>
            <a:r>
              <a:rPr lang="en-US" sz="1350" dirty="0"/>
              <a:t>A More Complicated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Example Runs #3</a:t>
            </a:r>
          </a:p>
          <a:p>
            <a:pPr marL="533400" indent="-533400" algn="l">
              <a:lnSpc>
                <a:spcPct val="6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3"/>
            </a:pPr>
            <a:r>
              <a:rPr lang="en-US" sz="1350" dirty="0"/>
              <a:t>Compound Statement a.k.a. Block #1</a:t>
            </a:r>
          </a:p>
          <a:p>
            <a:pPr marL="533400" indent="-533400" algn="l">
              <a:lnSpc>
                <a:spcPct val="7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3"/>
            </a:pPr>
            <a:r>
              <a:rPr lang="en-US" sz="1350" dirty="0"/>
              <a:t>Compound Statement a.k.a. Block #2</a:t>
            </a:r>
          </a:p>
          <a:p>
            <a:pPr marL="533400" indent="-533400" algn="l">
              <a:lnSpc>
                <a:spcPct val="7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23"/>
            </a:pP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350" dirty="0"/>
              <a:t>Keyword, Condition, Statement, Clause, Block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72540"/>
            <a:ext cx="3962400" cy="49530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Lesson 1 Outline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Absolute Value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Absolute Value Definition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Absolute Value Implementation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What Does This Mean?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Branching with </a:t>
            </a:r>
            <a:r>
              <a:rPr lang="en-US" sz="1350" dirty="0">
                <a:latin typeface="Courier New" pitchFamily="49" charset="0"/>
              </a:rPr>
              <a:t>if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Example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Blocks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Condition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Block and Statement Terminators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Block Indentation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Flowchart</a:t>
            </a:r>
          </a:p>
          <a:p>
            <a:pPr marL="457200" indent="-457200">
              <a:lnSpc>
                <a:spcPct val="80000"/>
              </a:lnSpc>
              <a:buSzTx/>
              <a:buFont typeface="Wingdings" pitchFamily="2" charset="2"/>
              <a:buAutoNum type="arabicPeriod"/>
            </a:pP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Flowchart Example #1</a:t>
            </a:r>
          </a:p>
          <a:p>
            <a:pPr marL="457200" indent="-457200">
              <a:lnSpc>
                <a:spcPct val="80000"/>
              </a:lnSpc>
              <a:buSzTx/>
              <a:buFont typeface="Wingdings" pitchFamily="2" charset="2"/>
              <a:buAutoNum type="arabicPeriod"/>
            </a:pP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Flowchart Example #2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 The Meaning of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#1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The Meaning of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#2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The Meaning of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#3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The Meaning of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#4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The Meaning of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#5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/>
              <a:t>The Meaning of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#6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Example #1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50" dirty="0">
                <a:latin typeface="Courier New" pitchFamily="49" charset="0"/>
              </a:rPr>
              <a:t>if</a:t>
            </a:r>
            <a:r>
              <a:rPr lang="en-US" sz="1350" dirty="0"/>
              <a:t> Example #2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5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350" dirty="0"/>
              <a:t>Example Flowchart</a:t>
            </a:r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if</a:t>
            </a:r>
            <a:r>
              <a:rPr lang="en-US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Lesson 1 Outline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3B71D8-5753-49A2-B5B1-918EABA4529D}" type="slidenum">
              <a:rPr lang="en-US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97838" cy="5334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    if (</a:t>
            </a:r>
            <a:r>
              <a:rPr lang="en-US" i="1" dirty="0"/>
              <a:t>condition</a:t>
            </a:r>
            <a:r>
              <a:rPr lang="en-US" dirty="0">
                <a:latin typeface="Courier New" pitchFamily="49" charset="0"/>
              </a:rPr>
              <a:t>) {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        </a:t>
            </a:r>
            <a:r>
              <a:rPr lang="en-US" i="1" dirty="0"/>
              <a:t>statement1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        </a:t>
            </a:r>
            <a:r>
              <a:rPr lang="en-US" i="1" dirty="0"/>
              <a:t>statement2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        …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Statements inside 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clause</a:t>
            </a:r>
            <a:r>
              <a:rPr lang="en-US" i="1" dirty="0"/>
              <a:t> </a:t>
            </a:r>
            <a:r>
              <a:rPr lang="en-US" dirty="0"/>
              <a:t>are indented additionally, beyond the indentation of 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statement and                  its associated block close.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In CS1313, the statements inside 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clause are indented  an additional </a:t>
            </a:r>
            <a:r>
              <a:rPr lang="en-US" b="1" u="sng" dirty="0"/>
              <a:t>4 spaces</a:t>
            </a:r>
            <a:r>
              <a:rPr lang="en-US" dirty="0"/>
              <a:t> beyond 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statement and          its associated block close.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In CS1313, you are </a:t>
            </a:r>
            <a:r>
              <a:rPr lang="en-US" b="1" u="sng" dirty="0"/>
              <a:t>ABSOLUTELY FORBIDDEN</a:t>
            </a:r>
            <a:r>
              <a:rPr lang="en-US" dirty="0"/>
              <a:t>                 to use tabs for indenting in your source code.</a:t>
            </a:r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Block Indentation</a:t>
            </a:r>
            <a:endParaRPr lang="en-US" dirty="0">
              <a:latin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86F2AB-9D9D-44F3-981E-9C0D4EEDB7FE}" type="slidenum">
              <a:rPr lang="en-US"/>
              <a:pPr/>
              <a:t>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pic>
        <p:nvPicPr>
          <p:cNvPr id="600068" name="Picture 4" descr="if flow chart: In a rectangle, the statement before the if block. In a diamond, is condition true? Yes branch: in a rectangle, statement inside one, followed by statement inside two, then statement after. No branch: statement after, bypassing the statements inside the if block.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62600" y="1295400"/>
            <a:ext cx="2751138" cy="4876800"/>
          </a:xfrm>
          <a:noFill/>
          <a:ln/>
        </p:spPr>
      </p:pic>
      <p:sp>
        <p:nvSpPr>
          <p:cNvPr id="600071" name="Text Box 7"/>
          <p:cNvSpPr txBox="1">
            <a:spLocks noChangeArrowheads="1"/>
          </p:cNvSpPr>
          <p:nvPr/>
        </p:nvSpPr>
        <p:spPr bwMode="auto">
          <a:xfrm>
            <a:off x="762000" y="1676400"/>
            <a:ext cx="4648200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i="1"/>
              <a:t>statement_before;</a:t>
            </a:r>
          </a:p>
          <a:p>
            <a:pPr algn="l">
              <a:lnSpc>
                <a:spcPct val="20000"/>
              </a:lnSpc>
              <a:spcBef>
                <a:spcPct val="50000"/>
              </a:spcBef>
            </a:pPr>
            <a:r>
              <a:rPr lang="en-US" sz="2400">
                <a:latin typeface="Courier New" pitchFamily="49" charset="0"/>
              </a:rPr>
              <a:t>if (</a:t>
            </a:r>
            <a:r>
              <a:rPr lang="en-US" sz="2400" i="1"/>
              <a:t>condition</a:t>
            </a:r>
            <a:r>
              <a:rPr lang="en-US" sz="2400">
                <a:latin typeface="Courier New" pitchFamily="49" charset="0"/>
              </a:rPr>
              <a:t>) {</a:t>
            </a:r>
          </a:p>
          <a:p>
            <a:pPr algn="l">
              <a:lnSpc>
                <a:spcPct val="20000"/>
              </a:lnSpc>
              <a:spcBef>
                <a:spcPct val="50000"/>
              </a:spcBef>
            </a:pPr>
            <a:r>
              <a:rPr lang="en-US" sz="2400" i="1"/>
              <a:t>    statement_inside1</a:t>
            </a:r>
            <a:r>
              <a:rPr lang="en-US" sz="2400">
                <a:latin typeface="Courier New" pitchFamily="49" charset="0"/>
              </a:rPr>
              <a:t>;</a:t>
            </a:r>
          </a:p>
          <a:p>
            <a:pPr algn="l">
              <a:lnSpc>
                <a:spcPct val="20000"/>
              </a:lnSpc>
              <a:spcBef>
                <a:spcPct val="50000"/>
              </a:spcBef>
            </a:pPr>
            <a:r>
              <a:rPr lang="en-US" sz="2400" i="1"/>
              <a:t>    statement_inside2</a:t>
            </a:r>
            <a:r>
              <a:rPr lang="en-US" sz="2400">
                <a:latin typeface="Courier New" pitchFamily="49" charset="0"/>
              </a:rPr>
              <a:t>;</a:t>
            </a:r>
          </a:p>
          <a:p>
            <a:pPr algn="l">
              <a:lnSpc>
                <a:spcPct val="0"/>
              </a:lnSpc>
              <a:spcBef>
                <a:spcPct val="50000"/>
              </a:spcBef>
            </a:pPr>
            <a:r>
              <a:rPr lang="en-US" sz="2400" i="1"/>
              <a:t>    …</a:t>
            </a:r>
          </a:p>
          <a:p>
            <a:pPr algn="l">
              <a:lnSpc>
                <a:spcPct val="20000"/>
              </a:lnSpc>
              <a:spcBef>
                <a:spcPct val="50000"/>
              </a:spcBef>
            </a:pPr>
            <a:r>
              <a:rPr lang="en-US" sz="2400">
                <a:latin typeface="Courier New" pitchFamily="49" charset="0"/>
              </a:rPr>
              <a:t>}</a:t>
            </a:r>
          </a:p>
          <a:p>
            <a:pPr algn="l">
              <a:lnSpc>
                <a:spcPct val="20000"/>
              </a:lnSpc>
              <a:spcBef>
                <a:spcPct val="50000"/>
              </a:spcBef>
            </a:pPr>
            <a:r>
              <a:rPr lang="en-US" sz="2400" i="1"/>
              <a:t>statement_after</a:t>
            </a:r>
            <a:r>
              <a:rPr lang="en-US" sz="2400">
                <a:latin typeface="Courier New" pitchFamily="49" charset="0"/>
              </a:rPr>
              <a:t>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endParaRPr lang="en-US" sz="2400">
              <a:latin typeface="Courier New" pitchFamily="49" charset="0"/>
            </a:endParaRP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sz="2400"/>
              <a:t>A </a:t>
            </a:r>
            <a:r>
              <a:rPr lang="en-US" sz="2400" b="1" u="sng"/>
              <a:t>diamond</a:t>
            </a:r>
            <a:r>
              <a:rPr lang="en-US" sz="2400"/>
              <a:t> indicates a branch.</a:t>
            </a:r>
          </a:p>
        </p:txBody>
      </p:sp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Flowchart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2DA01-4799-4523-83CE-A694F32CE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Flowchart Example #1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E8892B-6056-4258-90CB-543FC57D5A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if Lesson 1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374A15-E4F0-4EAF-B2C3-DA76DCCD93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32696C-1827-420D-9459-2549D3EC99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6" descr="Definitive SUV flowchart, 2022 edition. Rectangle labeled, Do you need an SUV. No branch: Don't get an SUV. Yes branch: No you don't; then, Don't get an SUV.">
            <a:extLst>
              <a:ext uri="{FF2B5EF4-FFF2-40B4-BE49-F238E27FC236}">
                <a16:creationId xmlns:a16="http://schemas.microsoft.com/office/drawing/2014/main" id="{397BEB26-BD12-4038-9455-0304A337D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11842"/>
            <a:ext cx="6667500" cy="4762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B5408D9-5A87-459E-BA3F-41EFABE17637}"/>
              </a:ext>
            </a:extLst>
          </p:cNvPr>
          <p:cNvSpPr txBox="1"/>
          <p:nvPr/>
        </p:nvSpPr>
        <p:spPr>
          <a:xfrm>
            <a:off x="4476750" y="5857019"/>
            <a:ext cx="3733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hlinkClick r:id="rId3"/>
              </a:rPr>
              <a:t>https://img-9gag-fun.9cache.com/photo/angnMKV_700bwp.webp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188345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35186A-82F6-4B5C-9FCA-018480F65C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32696C-1827-420D-9459-2549D3EC990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231734-EF86-4889-BB7B-8F191EB0D2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if Lesson 1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EF693D-1DEA-4287-A051-C75C23301AE3}"/>
              </a:ext>
            </a:extLst>
          </p:cNvPr>
          <p:cNvSpPr txBox="1"/>
          <p:nvPr/>
        </p:nvSpPr>
        <p:spPr>
          <a:xfrm>
            <a:off x="2590800" y="5988999"/>
            <a:ext cx="3733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hlinkClick r:id="rId2"/>
              </a:rPr>
              <a:t>https://memelane.com/___image___?url=https%3A%2F%2Fi.imgur.com%2FGd5zPPi.png</a:t>
            </a:r>
            <a:endParaRPr lang="en-US" sz="6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2712BC4-7E7B-4644-A8EB-FE7DE93F4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99" y="1319997"/>
            <a:ext cx="7765202" cy="4595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582E36-0958-4180-B1E1-D37D8727A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Flowchart Example #2</a:t>
            </a:r>
          </a:p>
        </p:txBody>
      </p:sp>
    </p:spTree>
    <p:extLst>
      <p:ext uri="{BB962C8B-B14F-4D97-AF65-F5344CB8AC3E}">
        <p14:creationId xmlns:p14="http://schemas.microsoft.com/office/powerpoint/2010/main" val="1365586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390502-D78F-447F-9466-8A10025A3DB5}" type="slidenum">
              <a:rPr lang="en-US"/>
              <a:pPr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my_number.c</a:t>
            </a:r>
            <a:r>
              <a:rPr lang="en-US" dirty="0"/>
              <a:t>, we saw something like this: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&gt;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)) {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("Hey! That's not between %d and %d!\n",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 /* 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 ... */</a:t>
            </a:r>
          </a:p>
          <a:p>
            <a:pPr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/>
              <a:t>What does this mean?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Meaning 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#1</a:t>
            </a:r>
            <a:endParaRPr lang="en-US" b="0" dirty="0">
              <a:latin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671C7E-339F-4378-B0F8-038C7E76982D}" type="slidenum">
              <a:rPr lang="en-US"/>
              <a:pPr/>
              <a:t>15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grpSp>
        <p:nvGrpSpPr>
          <p:cNvPr id="603140" name="Group 4" descr="Condition: open parenthesis, open parenthesis, users number, less than, maximum number, close parenthesis, or symbol, open parenthesis, users number, greater than, maximum number, close parenthesis, close parenthesis."/>
          <p:cNvGrpSpPr>
            <a:grpSpLocks/>
          </p:cNvGrpSpPr>
          <p:nvPr/>
        </p:nvGrpSpPr>
        <p:grpSpPr bwMode="auto">
          <a:xfrm>
            <a:off x="1219200" y="1352550"/>
            <a:ext cx="6829425" cy="609600"/>
            <a:chOff x="768" y="825"/>
            <a:chExt cx="4302" cy="384"/>
          </a:xfrm>
        </p:grpSpPr>
        <p:sp>
          <p:nvSpPr>
            <p:cNvPr id="603141" name="AutoShape 5"/>
            <p:cNvSpPr>
              <a:spLocks noChangeArrowheads="1"/>
            </p:cNvSpPr>
            <p:nvPr/>
          </p:nvSpPr>
          <p:spPr bwMode="auto">
            <a:xfrm>
              <a:off x="768" y="825"/>
              <a:ext cx="3168" cy="384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3142" name="Text Box 6"/>
            <p:cNvSpPr txBox="1">
              <a:spLocks noChangeArrowheads="1"/>
            </p:cNvSpPr>
            <p:nvPr/>
          </p:nvSpPr>
          <p:spPr bwMode="auto">
            <a:xfrm>
              <a:off x="4302" y="894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Condition</a:t>
              </a:r>
            </a:p>
          </p:txBody>
        </p:sp>
        <p:sp>
          <p:nvSpPr>
            <p:cNvPr id="603143" name="Line 7"/>
            <p:cNvSpPr>
              <a:spLocks noChangeShapeType="1"/>
            </p:cNvSpPr>
            <p:nvPr/>
          </p:nvSpPr>
          <p:spPr bwMode="auto">
            <a:xfrm flipH="1">
              <a:off x="3936" y="100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&gt;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)) {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("Hey! That's not between %d and %d!\n",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 /* 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 ... */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n-US" dirty="0"/>
              <a:t>First, the condition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((</a:t>
            </a:r>
            <a:r>
              <a:rPr lang="en-US" dirty="0" err="1">
                <a:latin typeface="Courier New" pitchFamily="49" charset="0"/>
              </a:rPr>
              <a:t>users_number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latin typeface="Courier New" pitchFamily="49" charset="0"/>
              </a:rPr>
              <a:t>minimum_number</a:t>
            </a:r>
            <a:r>
              <a:rPr lang="en-US" dirty="0">
                <a:latin typeface="Courier New" pitchFamily="49" charset="0"/>
              </a:rPr>
              <a:t>) ||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 (</a:t>
            </a:r>
            <a:r>
              <a:rPr lang="en-US" dirty="0" err="1">
                <a:latin typeface="Courier New" pitchFamily="49" charset="0"/>
              </a:rPr>
              <a:t>users_number</a:t>
            </a:r>
            <a:r>
              <a:rPr lang="en-US" dirty="0">
                <a:latin typeface="Courier New" pitchFamily="49" charset="0"/>
              </a:rPr>
              <a:t> &gt; </a:t>
            </a:r>
            <a:r>
              <a:rPr lang="en-US" dirty="0" err="1">
                <a:latin typeface="Courier New" pitchFamily="49" charset="0"/>
              </a:rPr>
              <a:t>maximum_number</a:t>
            </a:r>
            <a:r>
              <a:rPr lang="en-US" dirty="0">
                <a:latin typeface="Courier New" pitchFamily="49" charset="0"/>
              </a:rPr>
              <a:t>))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is evaluated, resulting in either true (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en-US" dirty="0"/>
              <a:t>) or false (</a:t>
            </a:r>
            <a:r>
              <a:rPr lang="en-US" dirty="0">
                <a:latin typeface="Courier New" pitchFamily="49" charset="0"/>
              </a:rPr>
              <a:t>0</a:t>
            </a:r>
            <a:r>
              <a:rPr lang="en-US" dirty="0"/>
              <a:t>).</a:t>
            </a:r>
          </a:p>
          <a:p>
            <a:pPr>
              <a:buFont typeface="Wingdings" pitchFamily="2" charset="2"/>
              <a:buNone/>
            </a:pPr>
            <a:r>
              <a:rPr lang="en-US" b="1" u="sng" dirty="0"/>
              <a:t>AGAIN</a:t>
            </a:r>
            <a:r>
              <a:rPr lang="en-US" dirty="0"/>
              <a:t>: The condition is a Boolean expression       completely enclosed in parentheses.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Meaning 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#2</a:t>
            </a: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A8BDB3-B580-4DA6-894B-EC01239569C4}" type="slidenum">
              <a:rPr lang="en-US"/>
              <a:pPr/>
              <a:t>16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grpSp>
        <p:nvGrpSpPr>
          <p:cNvPr id="604164" name="Group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352550"/>
            <a:ext cx="6829425" cy="609600"/>
            <a:chOff x="768" y="825"/>
            <a:chExt cx="4302" cy="384"/>
          </a:xfrm>
        </p:grpSpPr>
        <p:sp>
          <p:nvSpPr>
            <p:cNvPr id="604165" name="AutoShape 5"/>
            <p:cNvSpPr>
              <a:spLocks noChangeArrowheads="1"/>
            </p:cNvSpPr>
            <p:nvPr/>
          </p:nvSpPr>
          <p:spPr bwMode="auto">
            <a:xfrm>
              <a:off x="768" y="825"/>
              <a:ext cx="3168" cy="384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166" name="Text Box 6"/>
            <p:cNvSpPr txBox="1">
              <a:spLocks noChangeArrowheads="1"/>
            </p:cNvSpPr>
            <p:nvPr/>
          </p:nvSpPr>
          <p:spPr bwMode="auto">
            <a:xfrm>
              <a:off x="4302" y="894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Condition</a:t>
              </a:r>
            </a:p>
          </p:txBody>
        </p:sp>
        <p:sp>
          <p:nvSpPr>
            <p:cNvPr id="604167" name="Line 7"/>
            <p:cNvSpPr>
              <a:spLocks noChangeShapeType="1"/>
            </p:cNvSpPr>
            <p:nvPr/>
          </p:nvSpPr>
          <p:spPr bwMode="auto">
            <a:xfrm flipH="1">
              <a:off x="3936" y="100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&gt;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)) {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("Hey! That's not between %d and %d!\n",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 /* 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 ... */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Second, in the event that the condition evaluates to true (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en-US" dirty="0"/>
              <a:t>), then the sequence of statement(s) </a:t>
            </a:r>
            <a:r>
              <a:rPr lang="en-US" b="1" u="sng" dirty="0"/>
              <a:t>inside</a:t>
            </a:r>
            <a:r>
              <a:rPr lang="en-US" i="1" dirty="0"/>
              <a:t> </a:t>
            </a:r>
            <a:r>
              <a:rPr lang="en-US" dirty="0"/>
              <a:t>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clause – that is, between the block open of 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statement and the associated block close – are executed in order.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Otherwise, these statements are skipped.</a:t>
            </a:r>
          </a:p>
        </p:txBody>
      </p:sp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Meaning 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#3</a:t>
            </a: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AD2A8B-10E1-4368-B416-F063DCC72741}" type="slidenum">
              <a:rPr lang="en-US"/>
              <a:pPr/>
              <a:t>17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grpSp>
        <p:nvGrpSpPr>
          <p:cNvPr id="605188" name="Group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352550"/>
            <a:ext cx="6829425" cy="609600"/>
            <a:chOff x="768" y="825"/>
            <a:chExt cx="4302" cy="384"/>
          </a:xfrm>
        </p:grpSpPr>
        <p:sp>
          <p:nvSpPr>
            <p:cNvPr id="605189" name="AutoShape 5"/>
            <p:cNvSpPr>
              <a:spLocks noChangeArrowheads="1"/>
            </p:cNvSpPr>
            <p:nvPr/>
          </p:nvSpPr>
          <p:spPr bwMode="auto">
            <a:xfrm>
              <a:off x="768" y="825"/>
              <a:ext cx="3168" cy="384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190" name="Text Box 6"/>
            <p:cNvSpPr txBox="1">
              <a:spLocks noChangeArrowheads="1"/>
            </p:cNvSpPr>
            <p:nvPr/>
          </p:nvSpPr>
          <p:spPr bwMode="auto">
            <a:xfrm>
              <a:off x="4302" y="894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Condition</a:t>
              </a:r>
            </a:p>
          </p:txBody>
        </p:sp>
        <p:sp>
          <p:nvSpPr>
            <p:cNvPr id="605191" name="Line 7"/>
            <p:cNvSpPr>
              <a:spLocks noChangeShapeType="1"/>
            </p:cNvSpPr>
            <p:nvPr/>
          </p:nvSpPr>
          <p:spPr bwMode="auto">
            <a:xfrm flipH="1">
              <a:off x="3936" y="100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&gt;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)) {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("Hey! That's not between %d and %d!\n",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 /* 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 ... */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Finally, regardless of whether the condition evaluates to     true (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en-US" dirty="0"/>
              <a:t>) or false (</a:t>
            </a:r>
            <a:r>
              <a:rPr lang="en-US" dirty="0">
                <a:latin typeface="Courier New" pitchFamily="49" charset="0"/>
              </a:rPr>
              <a:t>0</a:t>
            </a:r>
            <a:r>
              <a:rPr lang="en-US" dirty="0"/>
              <a:t>), execution picks up at                         the next statement </a:t>
            </a:r>
            <a:r>
              <a:rPr lang="en-US" b="1" u="sng" dirty="0"/>
              <a:t>immediately after</a:t>
            </a:r>
            <a:r>
              <a:rPr lang="en-US" b="1" dirty="0"/>
              <a:t>                                </a:t>
            </a:r>
            <a:r>
              <a:rPr lang="en-US" dirty="0"/>
              <a:t>the block close of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clause,                                   and continues along from there.</a:t>
            </a:r>
          </a:p>
        </p:txBody>
      </p:sp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Meaning 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#4</a:t>
            </a: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124FCA-BC85-4F2B-B009-0B9A582C96DF}" type="slidenum">
              <a:rPr lang="en-US"/>
              <a:pPr/>
              <a:t>18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grpSp>
        <p:nvGrpSpPr>
          <p:cNvPr id="606216" name="Group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352550"/>
            <a:ext cx="6829425" cy="609600"/>
            <a:chOff x="768" y="825"/>
            <a:chExt cx="4302" cy="384"/>
          </a:xfrm>
        </p:grpSpPr>
        <p:sp>
          <p:nvSpPr>
            <p:cNvPr id="606213" name="AutoShape 5"/>
            <p:cNvSpPr>
              <a:spLocks noChangeArrowheads="1"/>
            </p:cNvSpPr>
            <p:nvPr/>
          </p:nvSpPr>
          <p:spPr bwMode="auto">
            <a:xfrm>
              <a:off x="768" y="825"/>
              <a:ext cx="3168" cy="384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214" name="Text Box 6"/>
            <p:cNvSpPr txBox="1">
              <a:spLocks noChangeArrowheads="1"/>
            </p:cNvSpPr>
            <p:nvPr/>
          </p:nvSpPr>
          <p:spPr bwMode="auto">
            <a:xfrm>
              <a:off x="4302" y="894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Condition</a:t>
              </a:r>
            </a:p>
          </p:txBody>
        </p:sp>
        <p:sp>
          <p:nvSpPr>
            <p:cNvPr id="606215" name="Line 7"/>
            <p:cNvSpPr>
              <a:spLocks noChangeShapeType="1"/>
            </p:cNvSpPr>
            <p:nvPr/>
          </p:nvSpPr>
          <p:spPr bwMode="auto">
            <a:xfrm flipH="1">
              <a:off x="3936" y="100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&gt;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)) {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("Hey! That's not between %d and %d!\n",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 /* 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 ... */</a:t>
            </a:r>
          </a:p>
          <a:p>
            <a:pPr>
              <a:buNone/>
            </a:pPr>
            <a:r>
              <a:rPr lang="en-US" dirty="0"/>
              <a:t>In the event that the condition evaluates to </a:t>
            </a:r>
            <a:r>
              <a:rPr lang="en-US" b="1" u="sng" dirty="0"/>
              <a:t>true</a:t>
            </a:r>
            <a:r>
              <a:rPr lang="en-US" dirty="0"/>
              <a:t> (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en-US" dirty="0"/>
              <a:t>)                       – that is, </a:t>
            </a:r>
            <a:r>
              <a:rPr lang="en-US" b="1" dirty="0"/>
              <a:t>IF</a:t>
            </a:r>
            <a:r>
              <a:rPr lang="en-US" dirty="0"/>
              <a:t> it’s the case that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users_number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is less than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minimum_number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/>
              <a:t>OR</a:t>
            </a:r>
            <a:r>
              <a:rPr lang="en-US" dirty="0"/>
              <a:t> it’s the case that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users_number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is greater than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maximum_number</a:t>
            </a:r>
            <a:r>
              <a:rPr lang="en-US" dirty="0"/>
              <a:t> –  then the statement</a:t>
            </a:r>
          </a:p>
          <a:p>
            <a:pPr>
              <a:lnSpc>
                <a:spcPct val="70000"/>
              </a:lnSpc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("Hey! That's not between %d and %d!\n",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b="1" u="sng" dirty="0"/>
              <a:t>IS</a:t>
            </a:r>
            <a:r>
              <a:rPr lang="en-US" dirty="0"/>
              <a:t> executed, in which case the output is:</a:t>
            </a:r>
          </a:p>
          <a:p>
            <a:pPr>
              <a:lnSpc>
                <a:spcPct val="60000"/>
              </a:lnSpc>
              <a:buNone/>
            </a:pPr>
            <a:r>
              <a:rPr lang="en-US" dirty="0">
                <a:latin typeface="Courier New" pitchFamily="49" charset="0"/>
              </a:rPr>
              <a:t>    Hey! That's not between 1 and 10!</a:t>
            </a:r>
          </a:p>
        </p:txBody>
      </p:sp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Meaning 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#5</a:t>
            </a: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710F1A-C9C8-4D67-A7E8-906F54D43024}" type="slidenum">
              <a:rPr lang="en-US"/>
              <a:pPr/>
              <a:t>19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grpSp>
        <p:nvGrpSpPr>
          <p:cNvPr id="607236" name="Group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352550"/>
            <a:ext cx="6829425" cy="609600"/>
            <a:chOff x="768" y="825"/>
            <a:chExt cx="4302" cy="384"/>
          </a:xfrm>
        </p:grpSpPr>
        <p:sp>
          <p:nvSpPr>
            <p:cNvPr id="607237" name="AutoShape 5"/>
            <p:cNvSpPr>
              <a:spLocks noChangeArrowheads="1"/>
            </p:cNvSpPr>
            <p:nvPr/>
          </p:nvSpPr>
          <p:spPr bwMode="auto">
            <a:xfrm>
              <a:off x="768" y="825"/>
              <a:ext cx="3168" cy="384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38" name="Text Box 6"/>
            <p:cNvSpPr txBox="1">
              <a:spLocks noChangeArrowheads="1"/>
            </p:cNvSpPr>
            <p:nvPr/>
          </p:nvSpPr>
          <p:spPr bwMode="auto">
            <a:xfrm>
              <a:off x="4302" y="894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Condition</a:t>
              </a:r>
            </a:p>
          </p:txBody>
        </p:sp>
        <p:sp>
          <p:nvSpPr>
            <p:cNvPr id="607239" name="Line 7"/>
            <p:cNvSpPr>
              <a:spLocks noChangeShapeType="1"/>
            </p:cNvSpPr>
            <p:nvPr/>
          </p:nvSpPr>
          <p:spPr bwMode="auto">
            <a:xfrm flipH="1">
              <a:off x="3936" y="100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&gt;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)) {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("Hey! That's not between %d and %d!\n",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 /* 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 ... */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On the other hand, 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users_number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lies                between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minimum_number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maximum_number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/>
              <a:t>– that is, if the condition evaluates to </a:t>
            </a:r>
            <a:r>
              <a:rPr lang="en-US" b="1" u="sng" dirty="0"/>
              <a:t>false</a:t>
            </a:r>
            <a:r>
              <a:rPr lang="en-US" dirty="0"/>
              <a:t> (</a:t>
            </a:r>
            <a:r>
              <a:rPr lang="en-US" dirty="0">
                <a:latin typeface="Courier New" pitchFamily="49" charset="0"/>
              </a:rPr>
              <a:t>0</a:t>
            </a:r>
            <a:r>
              <a:rPr lang="en-US" dirty="0"/>
              <a:t>)  –            then 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statement is </a:t>
            </a:r>
            <a:r>
              <a:rPr lang="en-US" b="1" u="sng" dirty="0"/>
              <a:t>skipped</a:t>
            </a:r>
            <a:r>
              <a:rPr lang="en-US" dirty="0"/>
              <a:t> (</a:t>
            </a:r>
            <a:r>
              <a:rPr lang="en-US" b="1" u="sng" dirty="0"/>
              <a:t>NOT</a:t>
            </a:r>
            <a:r>
              <a:rPr lang="en-US" dirty="0"/>
              <a:t> executed),                  and therefore no output is produced by 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block.</a:t>
            </a:r>
          </a:p>
        </p:txBody>
      </p:sp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Meaning 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#6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26170B-89D2-4109-B260-86B59754690F}" type="slidenum">
              <a:rPr lang="en-US"/>
              <a:pPr/>
              <a:t>2</a:t>
            </a:fld>
            <a:endParaRPr lang="en-US"/>
          </a:p>
        </p:txBody>
      </p:sp>
      <p:sp>
        <p:nvSpPr>
          <p:cNvPr id="7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graphicFrame>
        <p:nvGraphicFramePr>
          <p:cNvPr id="642127" name="Group 79"/>
          <p:cNvGraphicFramePr>
            <a:graphicFrameLocks noGrp="1"/>
          </p:cNvGraphicFramePr>
          <p:nvPr>
            <p:ph sz="half" idx="2"/>
          </p:nvPr>
        </p:nvGraphicFramePr>
        <p:xfrm>
          <a:off x="2057400" y="2171700"/>
          <a:ext cx="5410200" cy="3649790"/>
        </p:xfrm>
        <a:graphic>
          <a:graphicData uri="http://schemas.openxmlformats.org/drawingml/2006/table">
            <a:tbl>
              <a:tblPr/>
              <a:tblGrid>
                <a:gridCol w="1258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860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(-2.5)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-2.5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2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(-2)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(-1)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(0)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2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(+1)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2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(+2)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(+2.5)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+2.5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+2.5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526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4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848600" cy="1219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Consider the function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i="1"/>
              <a:t>a</a:t>
            </a:r>
            <a:r>
              <a:rPr lang="en-US"/>
              <a:t>(</a:t>
            </a:r>
            <a:r>
              <a:rPr lang="en-US" i="1"/>
              <a:t>y</a:t>
            </a:r>
            <a:r>
              <a:rPr lang="en-US"/>
              <a:t>) = | </a:t>
            </a:r>
            <a:r>
              <a:rPr lang="en-US" i="1"/>
              <a:t>y</a:t>
            </a:r>
            <a:r>
              <a:rPr lang="en-US"/>
              <a:t> |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/>
              <a:t>So we know that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Absolute Value</a:t>
            </a: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6F39ED-3314-4A82-8837-BCC90548CCAE}" type="slidenum">
              <a:rPr lang="en-US"/>
              <a:pPr/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#include &lt;</a:t>
            </a:r>
            <a:r>
              <a:rPr lang="en-US" sz="1800" dirty="0" err="1">
                <a:latin typeface="Courier New" pitchFamily="49" charset="0"/>
              </a:rPr>
              <a:t>stdio.h</a:t>
            </a:r>
            <a:r>
              <a:rPr lang="en-US" sz="1800" dirty="0">
                <a:latin typeface="Courier New" pitchFamily="49" charset="0"/>
              </a:rPr>
              <a:t>&gt;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main 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const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computers_number</a:t>
            </a:r>
            <a:r>
              <a:rPr lang="en-US" sz="1800" dirty="0">
                <a:latin typeface="Courier New" pitchFamily="49" charset="0"/>
              </a:rPr>
              <a:t> = 5;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users_number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("Pick an integer:\n");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scanf</a:t>
            </a:r>
            <a:r>
              <a:rPr lang="en-US" sz="1800" dirty="0">
                <a:latin typeface="Courier New" pitchFamily="49" charset="0"/>
              </a:rPr>
              <a:t>("%d", &amp;</a:t>
            </a:r>
            <a:r>
              <a:rPr lang="en-US" sz="1800" dirty="0" err="1">
                <a:latin typeface="Courier New" pitchFamily="49" charset="0"/>
              </a:rPr>
              <a:t>users_number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if (</a:t>
            </a:r>
            <a:r>
              <a:rPr lang="en-US" sz="1800" dirty="0" err="1">
                <a:latin typeface="Courier New" pitchFamily="49" charset="0"/>
              </a:rPr>
              <a:t>users_number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computers_number</a:t>
            </a:r>
            <a:r>
              <a:rPr lang="en-US" sz="1800" dirty="0">
                <a:latin typeface="Courier New" pitchFamily="49" charset="0"/>
              </a:rPr>
              <a:t>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("That's unbelievable! Your number is\n");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  less than mine!\n");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("Well, okay, maybe it’s believable.\n");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} /* if (</a:t>
            </a:r>
            <a:r>
              <a:rPr lang="en-US" sz="1800" dirty="0" err="1">
                <a:latin typeface="Courier New" pitchFamily="49" charset="0"/>
              </a:rPr>
              <a:t>users_number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computers_number</a:t>
            </a:r>
            <a:r>
              <a:rPr lang="en-US" sz="1800" dirty="0">
                <a:latin typeface="Courier New" pitchFamily="49" charset="0"/>
              </a:rPr>
              <a:t>)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("And now I’m sick of you.\n");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("Bye!\n");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Example #1</a:t>
            </a: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A824AB-B968-4653-86F5-D7ADAF9E45DE}" type="slidenum">
              <a:rPr lang="en-US"/>
              <a:pPr/>
              <a:t>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2550"/>
            <a:ext cx="7848600" cy="4648200"/>
          </a:xfrm>
        </p:spPr>
        <p:txBody>
          <a:bodyPr/>
          <a:lstStyle/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b="1" dirty="0" err="1">
                <a:latin typeface="Courier New" pitchFamily="49" charset="0"/>
              </a:rPr>
              <a:t>gcc</a:t>
            </a:r>
            <a:r>
              <a:rPr lang="en-US" sz="1800" b="1" dirty="0">
                <a:latin typeface="Courier New" pitchFamily="49" charset="0"/>
              </a:rPr>
              <a:t> -o </a:t>
            </a:r>
            <a:r>
              <a:rPr lang="en-US" sz="1800" b="1" dirty="0" err="1">
                <a:latin typeface="Courier New" pitchFamily="49" charset="0"/>
              </a:rPr>
              <a:t>isless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isless.c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b="1" dirty="0" err="1">
                <a:latin typeface="Courier New" pitchFamily="49" charset="0"/>
              </a:rPr>
              <a:t>isless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Pick an integer: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6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And now I’m sick of you.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Bye!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b="1" dirty="0" err="1">
                <a:latin typeface="Courier New" pitchFamily="49" charset="0"/>
              </a:rPr>
              <a:t>isless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Pick an integer: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5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And now I’m sick of you.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Bye!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b="1" dirty="0" err="1">
                <a:latin typeface="Courier New" pitchFamily="49" charset="0"/>
              </a:rPr>
              <a:t>isless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Pick an integer: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4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That's unbelievable! Your number is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less than mine!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Well, okay, maybe it’s believable.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And now I’m sick of you.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Bye!</a:t>
            </a:r>
          </a:p>
        </p:txBody>
      </p:sp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Example #2</a:t>
            </a: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FD9FA9-52A4-44A7-97A7-5729DCDFC2E9}" type="slidenum">
              <a:rPr lang="en-US"/>
              <a:pPr/>
              <a:t>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pic>
        <p:nvPicPr>
          <p:cNvPr id="610308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95800" y="1252538"/>
            <a:ext cx="3994150" cy="4953000"/>
          </a:xfrm>
          <a:noFill/>
          <a:ln/>
        </p:spPr>
      </p:pic>
      <p:sp>
        <p:nvSpPr>
          <p:cNvPr id="610310" name="Text Box 6"/>
          <p:cNvSpPr txBox="1">
            <a:spLocks noChangeArrowheads="1"/>
          </p:cNvSpPr>
          <p:nvPr/>
        </p:nvSpPr>
        <p:spPr bwMode="auto">
          <a:xfrm>
            <a:off x="457200" y="3505200"/>
            <a:ext cx="7315200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 dirty="0" err="1">
                <a:latin typeface="Courier New" pitchFamily="49" charset="0"/>
              </a:rPr>
              <a:t>printf</a:t>
            </a:r>
            <a:r>
              <a:rPr lang="en-US" sz="1200" dirty="0">
                <a:latin typeface="Courier New" pitchFamily="49" charset="0"/>
              </a:rPr>
              <a:t>("Pick an integer:\n");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200" dirty="0" err="1">
                <a:latin typeface="Courier New" pitchFamily="49" charset="0"/>
              </a:rPr>
              <a:t>scanf</a:t>
            </a:r>
            <a:r>
              <a:rPr lang="en-US" sz="1200" dirty="0">
                <a:latin typeface="Courier New" pitchFamily="49" charset="0"/>
              </a:rPr>
              <a:t>("%d", &amp;</a:t>
            </a:r>
            <a:r>
              <a:rPr lang="en-US" sz="1200" dirty="0" err="1">
                <a:latin typeface="Courier New" pitchFamily="49" charset="0"/>
              </a:rPr>
              <a:t>users_number</a:t>
            </a:r>
            <a:r>
              <a:rPr lang="en-US" sz="12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200" dirty="0">
                <a:latin typeface="Courier New" pitchFamily="49" charset="0"/>
              </a:rPr>
              <a:t>if (</a:t>
            </a:r>
            <a:r>
              <a:rPr lang="en-US" sz="1200" dirty="0" err="1">
                <a:latin typeface="Courier New" pitchFamily="49" charset="0"/>
              </a:rPr>
              <a:t>users_number</a:t>
            </a:r>
            <a:r>
              <a:rPr lang="en-US" sz="1200" dirty="0">
                <a:latin typeface="Courier New" pitchFamily="49" charset="0"/>
              </a:rPr>
              <a:t> &lt; </a:t>
            </a:r>
            <a:r>
              <a:rPr lang="en-US" sz="1200" dirty="0" err="1">
                <a:latin typeface="Courier New" pitchFamily="49" charset="0"/>
              </a:rPr>
              <a:t>computers_number</a:t>
            </a:r>
            <a:r>
              <a:rPr lang="en-US" sz="12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200" dirty="0">
                <a:latin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</a:rPr>
              <a:t>printf</a:t>
            </a:r>
            <a:r>
              <a:rPr lang="en-US" sz="1200" dirty="0">
                <a:latin typeface="Courier New" pitchFamily="49" charset="0"/>
              </a:rPr>
              <a:t>("That's unbelievable! Your number is\n");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200" dirty="0">
                <a:latin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</a:rPr>
              <a:t>printf</a:t>
            </a:r>
            <a:r>
              <a:rPr lang="en-US" sz="1200" dirty="0">
                <a:latin typeface="Courier New" pitchFamily="49" charset="0"/>
              </a:rPr>
              <a:t>("  less than mine!\n");</a:t>
            </a:r>
          </a:p>
          <a:p>
            <a:pPr algn="l">
              <a:lnSpc>
                <a:spcPct val="60000"/>
              </a:lnSpc>
              <a:spcBef>
                <a:spcPct val="50000"/>
              </a:spcBef>
            </a:pPr>
            <a:r>
              <a:rPr lang="en-US" sz="1200" dirty="0">
                <a:latin typeface="Courier New" pitchFamily="49" charset="0"/>
              </a:rPr>
              <a:t>    </a:t>
            </a:r>
            <a:r>
              <a:rPr lang="en-US" sz="1200" dirty="0" err="1">
                <a:latin typeface="Courier New" pitchFamily="49" charset="0"/>
              </a:rPr>
              <a:t>printf</a:t>
            </a:r>
            <a:r>
              <a:rPr lang="en-US" sz="1200" dirty="0">
                <a:latin typeface="Courier New" pitchFamily="49" charset="0"/>
              </a:rPr>
              <a:t>("Well, okay, maybe it’s believable.\n");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200" dirty="0">
                <a:latin typeface="Courier New" pitchFamily="49" charset="0"/>
              </a:rPr>
              <a:t>} /* if (</a:t>
            </a:r>
            <a:r>
              <a:rPr lang="en-US" sz="1200" dirty="0" err="1">
                <a:latin typeface="Courier New" pitchFamily="49" charset="0"/>
              </a:rPr>
              <a:t>users_number</a:t>
            </a:r>
            <a:r>
              <a:rPr lang="en-US" sz="1200" dirty="0">
                <a:latin typeface="Courier New" pitchFamily="49" charset="0"/>
              </a:rPr>
              <a:t> &lt; </a:t>
            </a:r>
            <a:r>
              <a:rPr lang="en-US" sz="1200" dirty="0" err="1">
                <a:latin typeface="Courier New" pitchFamily="49" charset="0"/>
              </a:rPr>
              <a:t>computers_number</a:t>
            </a:r>
            <a:r>
              <a:rPr lang="en-US" sz="1200" dirty="0">
                <a:latin typeface="Courier New" pitchFamily="49" charset="0"/>
              </a:rPr>
              <a:t>) */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200" dirty="0" err="1">
                <a:latin typeface="Courier New" pitchFamily="49" charset="0"/>
              </a:rPr>
              <a:t>printf</a:t>
            </a:r>
            <a:r>
              <a:rPr lang="en-US" sz="1200" dirty="0">
                <a:latin typeface="Courier New" pitchFamily="49" charset="0"/>
              </a:rPr>
              <a:t>("And now I’m sick of you.\n");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200" dirty="0" err="1">
                <a:latin typeface="Courier New" pitchFamily="49" charset="0"/>
              </a:rPr>
              <a:t>printf</a:t>
            </a:r>
            <a:r>
              <a:rPr lang="en-US" sz="1200" dirty="0">
                <a:latin typeface="Courier New" pitchFamily="49" charset="0"/>
              </a:rPr>
              <a:t>("Bye!\n");</a:t>
            </a:r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dirty="0"/>
              <a:t>Example Flowchart</a:t>
            </a:r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E805E4-7D28-497A-882A-4428EAC19979}" type="slidenum">
              <a:rPr lang="en-US"/>
              <a:pPr/>
              <a:t>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&gt;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)) {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("Hey! That's not between %d and %d!\n",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 /* 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 ... */</a:t>
            </a:r>
          </a:p>
          <a:p>
            <a:pPr>
              <a:buFont typeface="Wingdings" pitchFamily="2" charset="2"/>
              <a:buNone/>
            </a:pPr>
            <a:r>
              <a:rPr lang="en-US" b="1" u="sng" dirty="0"/>
              <a:t>NOTICE</a:t>
            </a:r>
            <a:r>
              <a:rPr lang="en-US" dirty="0"/>
              <a:t>:</a:t>
            </a:r>
          </a:p>
          <a:p>
            <a:r>
              <a:rPr lang="en-US" dirty="0"/>
              <a:t>The </a:t>
            </a:r>
            <a:r>
              <a:rPr lang="en-US" b="1" u="sng" dirty="0"/>
              <a:t>block open</a:t>
            </a:r>
            <a:r>
              <a:rPr lang="en-US" dirty="0"/>
              <a:t> of this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block </a:t>
            </a:r>
            <a:r>
              <a:rPr lang="en-US" b="1" u="sng" dirty="0"/>
              <a:t>doesn’t</a:t>
            </a:r>
            <a:r>
              <a:rPr lang="en-US" dirty="0"/>
              <a:t> have a comment on the same line.</a:t>
            </a:r>
          </a:p>
          <a:p>
            <a:r>
              <a:rPr lang="en-US" dirty="0"/>
              <a:t>The </a:t>
            </a:r>
            <a:r>
              <a:rPr lang="en-US" b="1" u="sng" dirty="0"/>
              <a:t>block close</a:t>
            </a:r>
            <a:r>
              <a:rPr lang="en-US" dirty="0"/>
              <a:t> of this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block </a:t>
            </a:r>
            <a:r>
              <a:rPr lang="en-US" b="1" u="sng" dirty="0"/>
              <a:t>does</a:t>
            </a:r>
            <a:r>
              <a:rPr lang="en-US" dirty="0"/>
              <a:t> have a comment  on the same line, and that comment contains                     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statement, or a shortened version of it,    </a:t>
            </a:r>
            <a:r>
              <a:rPr lang="en-US" b="1" u="sng" dirty="0"/>
              <a:t>EXCLUDING</a:t>
            </a:r>
            <a:r>
              <a:rPr lang="en-US" dirty="0"/>
              <a:t> its block close.</a:t>
            </a:r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Open/Close Comments for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Block</a:t>
            </a:r>
            <a:endParaRPr lang="en-US" b="0" dirty="0">
              <a:latin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3274A-F610-42A1-90E6-17835C01491C}" type="slidenum">
              <a:rPr lang="en-US"/>
              <a:pPr/>
              <a:t>24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grpSp>
        <p:nvGrpSpPr>
          <p:cNvPr id="614404" name="Group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352550"/>
            <a:ext cx="6829425" cy="609600"/>
            <a:chOff x="768" y="825"/>
            <a:chExt cx="4302" cy="384"/>
          </a:xfrm>
        </p:grpSpPr>
        <p:sp>
          <p:nvSpPr>
            <p:cNvPr id="614405" name="AutoShape 5"/>
            <p:cNvSpPr>
              <a:spLocks noChangeArrowheads="1"/>
            </p:cNvSpPr>
            <p:nvPr/>
          </p:nvSpPr>
          <p:spPr bwMode="auto">
            <a:xfrm>
              <a:off x="768" y="825"/>
              <a:ext cx="3168" cy="384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406" name="Text Box 6"/>
            <p:cNvSpPr txBox="1">
              <a:spLocks noChangeArrowheads="1"/>
            </p:cNvSpPr>
            <p:nvPr/>
          </p:nvSpPr>
          <p:spPr bwMode="auto">
            <a:xfrm>
              <a:off x="4302" y="894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Condition</a:t>
              </a:r>
            </a:p>
          </p:txBody>
        </p:sp>
        <p:sp>
          <p:nvSpPr>
            <p:cNvPr id="614407" name="Line 7"/>
            <p:cNvSpPr>
              <a:spLocks noChangeShapeType="1"/>
            </p:cNvSpPr>
            <p:nvPr/>
          </p:nvSpPr>
          <p:spPr bwMode="auto">
            <a:xfrm flipH="1">
              <a:off x="3936" y="100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&gt;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)) {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("Hey! That's not between %d and %d!\n",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 /* 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 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The condition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&gt;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is a Boolean expression completely enclosed in parentheses.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How do we know this?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Expr Completely Parenthesized #1</a:t>
            </a:r>
          </a:p>
        </p:txBody>
      </p:sp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6D84AC-A985-4910-B585-EFAE32F9C934}" type="slidenum">
              <a:rPr lang="en-US"/>
              <a:pPr/>
              <a:t>25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grpSp>
        <p:nvGrpSpPr>
          <p:cNvPr id="615428" name="Group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352550"/>
            <a:ext cx="6829425" cy="609600"/>
            <a:chOff x="768" y="825"/>
            <a:chExt cx="4302" cy="384"/>
          </a:xfrm>
        </p:grpSpPr>
        <p:sp>
          <p:nvSpPr>
            <p:cNvPr id="615429" name="AutoShape 5"/>
            <p:cNvSpPr>
              <a:spLocks noChangeArrowheads="1"/>
            </p:cNvSpPr>
            <p:nvPr/>
          </p:nvSpPr>
          <p:spPr bwMode="auto">
            <a:xfrm>
              <a:off x="768" y="825"/>
              <a:ext cx="3168" cy="384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30" name="Text Box 6"/>
            <p:cNvSpPr txBox="1">
              <a:spLocks noChangeArrowheads="1"/>
            </p:cNvSpPr>
            <p:nvPr/>
          </p:nvSpPr>
          <p:spPr bwMode="auto">
            <a:xfrm>
              <a:off x="4302" y="894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Condition</a:t>
              </a:r>
            </a:p>
          </p:txBody>
        </p:sp>
        <p:sp>
          <p:nvSpPr>
            <p:cNvPr id="615431" name="Line 7"/>
            <p:cNvSpPr>
              <a:spLocks noChangeShapeType="1"/>
            </p:cNvSpPr>
            <p:nvPr/>
          </p:nvSpPr>
          <p:spPr bwMode="auto">
            <a:xfrm flipH="1">
              <a:off x="3936" y="100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&gt;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)) {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("Hey! That's not between %d and %d!\n",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 /* 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 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First, this </a:t>
            </a:r>
            <a:r>
              <a:rPr lang="en-US" dirty="0" err="1"/>
              <a:t>subexpression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is a Boolean expression, specifically a relational expression, so it evaluates to a Boolean value – true (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en-US" dirty="0"/>
              <a:t>) or false (</a:t>
            </a:r>
            <a:r>
              <a:rPr lang="en-US" dirty="0">
                <a:latin typeface="Courier New" pitchFamily="49" charset="0"/>
              </a:rPr>
              <a:t>0</a:t>
            </a:r>
            <a:r>
              <a:rPr lang="en-US" dirty="0"/>
              <a:t>).</a:t>
            </a:r>
          </a:p>
        </p:txBody>
      </p:sp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Expr Completely Parenthesized #2</a:t>
            </a:r>
          </a:p>
        </p:txBody>
      </p:sp>
    </p:spTree>
    <p:custDataLst>
      <p:tags r:id="rId1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06BF85-6ACB-422B-AC6E-399BC4DA535E}" type="slidenum">
              <a:rPr lang="en-US"/>
              <a:pPr/>
              <a:t>26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grpSp>
        <p:nvGrpSpPr>
          <p:cNvPr id="616452" name="Group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352550"/>
            <a:ext cx="6829425" cy="609600"/>
            <a:chOff x="768" y="825"/>
            <a:chExt cx="4302" cy="384"/>
          </a:xfrm>
        </p:grpSpPr>
        <p:sp>
          <p:nvSpPr>
            <p:cNvPr id="616453" name="AutoShape 5"/>
            <p:cNvSpPr>
              <a:spLocks noChangeArrowheads="1"/>
            </p:cNvSpPr>
            <p:nvPr/>
          </p:nvSpPr>
          <p:spPr bwMode="auto">
            <a:xfrm>
              <a:off x="768" y="825"/>
              <a:ext cx="3168" cy="384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54" name="Text Box 6"/>
            <p:cNvSpPr txBox="1">
              <a:spLocks noChangeArrowheads="1"/>
            </p:cNvSpPr>
            <p:nvPr/>
          </p:nvSpPr>
          <p:spPr bwMode="auto">
            <a:xfrm>
              <a:off x="4302" y="894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Condition</a:t>
              </a:r>
            </a:p>
          </p:txBody>
        </p:sp>
        <p:sp>
          <p:nvSpPr>
            <p:cNvPr id="616455" name="Line 7"/>
            <p:cNvSpPr>
              <a:spLocks noChangeShapeType="1"/>
            </p:cNvSpPr>
            <p:nvPr/>
          </p:nvSpPr>
          <p:spPr bwMode="auto">
            <a:xfrm flipH="1">
              <a:off x="3936" y="100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&gt;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)) {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("Hey! That's not between %d and %d!\n",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 /* 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 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Second, this </a:t>
            </a:r>
            <a:r>
              <a:rPr lang="en-US" dirty="0" err="1"/>
              <a:t>subexpression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&gt;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is a Boolean expression, specifically a relational expression, so it evaluates to a Boolean value – true (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en-US" dirty="0"/>
              <a:t>) or false (</a:t>
            </a:r>
            <a:r>
              <a:rPr lang="en-US" dirty="0">
                <a:latin typeface="Courier New" pitchFamily="49" charset="0"/>
              </a:rPr>
              <a:t>0</a:t>
            </a:r>
            <a:r>
              <a:rPr lang="en-US" dirty="0"/>
              <a:t>).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Expr Completely Parenthesized #3</a:t>
            </a:r>
          </a:p>
        </p:txBody>
      </p:sp>
    </p:spTree>
    <p:custDataLst>
      <p:tags r:id="rId1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EAA703-F63B-4876-BB1D-8299E46D3DB9}" type="slidenum">
              <a:rPr lang="en-US"/>
              <a:pPr/>
              <a:t>27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grpSp>
        <p:nvGrpSpPr>
          <p:cNvPr id="617476" name="Group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352550"/>
            <a:ext cx="6829425" cy="609600"/>
            <a:chOff x="768" y="825"/>
            <a:chExt cx="4302" cy="384"/>
          </a:xfrm>
        </p:grpSpPr>
        <p:sp>
          <p:nvSpPr>
            <p:cNvPr id="617477" name="AutoShape 5"/>
            <p:cNvSpPr>
              <a:spLocks noChangeArrowheads="1"/>
            </p:cNvSpPr>
            <p:nvPr/>
          </p:nvSpPr>
          <p:spPr bwMode="auto">
            <a:xfrm>
              <a:off x="768" y="825"/>
              <a:ext cx="3168" cy="384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78" name="Text Box 6"/>
            <p:cNvSpPr txBox="1">
              <a:spLocks noChangeArrowheads="1"/>
            </p:cNvSpPr>
            <p:nvPr/>
          </p:nvSpPr>
          <p:spPr bwMode="auto">
            <a:xfrm>
              <a:off x="4302" y="894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Condition</a:t>
              </a:r>
            </a:p>
          </p:txBody>
        </p:sp>
        <p:sp>
          <p:nvSpPr>
            <p:cNvPr id="617479" name="Line 7"/>
            <p:cNvSpPr>
              <a:spLocks noChangeShapeType="1"/>
            </p:cNvSpPr>
            <p:nvPr/>
          </p:nvSpPr>
          <p:spPr bwMode="auto">
            <a:xfrm flipH="1">
              <a:off x="3936" y="100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&gt;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)) {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("Hey! That's not between %d and %d!\n",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 /* 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 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The condition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&gt;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is a pair of Boolean subexpressions, specifically                  relational expressions, joined by a Boolean operation, OR (</a:t>
            </a:r>
            <a:r>
              <a:rPr lang="en-US" dirty="0">
                <a:latin typeface="Courier New" pitchFamily="49" charset="0"/>
              </a:rPr>
              <a:t>||</a:t>
            </a:r>
            <a:r>
              <a:rPr lang="en-US" dirty="0"/>
              <a:t>), which in turn evaluates to a Boolean value – true (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en-US" dirty="0"/>
              <a:t>) or false (</a:t>
            </a:r>
            <a:r>
              <a:rPr lang="en-US" dirty="0">
                <a:latin typeface="Courier New" pitchFamily="49" charset="0"/>
              </a:rPr>
              <a:t>0</a:t>
            </a:r>
            <a:r>
              <a:rPr lang="en-US" dirty="0"/>
              <a:t>).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 the expression as a whole is a Boolean expression.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Expr Completely Parenthesized #4</a:t>
            </a:r>
          </a:p>
        </p:txBody>
      </p:sp>
    </p:spTree>
    <p:custDataLst>
      <p:tags r:id="rId1"/>
    </p:custData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17E225-36B2-40AD-9A09-98AB78630080}" type="slidenum">
              <a:rPr lang="en-US"/>
              <a:pPr/>
              <a:t>28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grpSp>
        <p:nvGrpSpPr>
          <p:cNvPr id="618500" name="Group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352550"/>
            <a:ext cx="6829425" cy="609600"/>
            <a:chOff x="768" y="825"/>
            <a:chExt cx="4302" cy="384"/>
          </a:xfrm>
        </p:grpSpPr>
        <p:sp>
          <p:nvSpPr>
            <p:cNvPr id="618501" name="AutoShape 5"/>
            <p:cNvSpPr>
              <a:spLocks noChangeArrowheads="1"/>
            </p:cNvSpPr>
            <p:nvPr/>
          </p:nvSpPr>
          <p:spPr bwMode="auto">
            <a:xfrm>
              <a:off x="768" y="825"/>
              <a:ext cx="3168" cy="384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502" name="Text Box 6"/>
            <p:cNvSpPr txBox="1">
              <a:spLocks noChangeArrowheads="1"/>
            </p:cNvSpPr>
            <p:nvPr/>
          </p:nvSpPr>
          <p:spPr bwMode="auto">
            <a:xfrm>
              <a:off x="4302" y="894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Condition</a:t>
              </a:r>
            </a:p>
          </p:txBody>
        </p:sp>
        <p:sp>
          <p:nvSpPr>
            <p:cNvPr id="618503" name="Line 7"/>
            <p:cNvSpPr>
              <a:spLocks noChangeShapeType="1"/>
            </p:cNvSpPr>
            <p:nvPr/>
          </p:nvSpPr>
          <p:spPr bwMode="auto">
            <a:xfrm flipH="1">
              <a:off x="3936" y="100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02638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&gt;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)) {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("Hey! That's not between %d and %d!\n",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 /* 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 ...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dirty="0"/>
              <a:t>The condition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&gt;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is a pair of Boolean subexpressions, specifically                relational expressions, joined by a Boolean operation, OR (</a:t>
            </a:r>
            <a:r>
              <a:rPr lang="en-US" dirty="0">
                <a:latin typeface="Courier New" pitchFamily="49" charset="0"/>
              </a:rPr>
              <a:t>||</a:t>
            </a:r>
            <a:r>
              <a:rPr lang="en-US" dirty="0"/>
              <a:t>), and the whole thing is enclosed in parentheses.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So: </a:t>
            </a:r>
            <a:r>
              <a:rPr lang="en-US" b="1" u="sng" dirty="0"/>
              <a:t>The condition is a Boolean expression                    completely enclosed in parentheses.</a:t>
            </a:r>
            <a:endParaRPr lang="en-US" b="1" u="sng" dirty="0">
              <a:latin typeface="Courier New" pitchFamily="49" charset="0"/>
            </a:endParaRPr>
          </a:p>
        </p:txBody>
      </p:sp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Expr Completely Parenthesized #5</a:t>
            </a:r>
          </a:p>
        </p:txBody>
      </p:sp>
    </p:spTree>
    <p:custDataLst>
      <p:tags r:id="rId1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8E5C3F-D772-40DD-946C-4E84AE7CD8C5}" type="slidenum">
              <a:rPr lang="en-US"/>
              <a:pPr/>
              <a:t>29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grpSp>
        <p:nvGrpSpPr>
          <p:cNvPr id="620548" name="Group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352550"/>
            <a:ext cx="6829425" cy="609600"/>
            <a:chOff x="768" y="825"/>
            <a:chExt cx="4302" cy="384"/>
          </a:xfrm>
        </p:grpSpPr>
        <p:sp>
          <p:nvSpPr>
            <p:cNvPr id="620549" name="AutoShape 5"/>
            <p:cNvSpPr>
              <a:spLocks noChangeArrowheads="1"/>
            </p:cNvSpPr>
            <p:nvPr/>
          </p:nvSpPr>
          <p:spPr bwMode="auto">
            <a:xfrm>
              <a:off x="768" y="825"/>
              <a:ext cx="3168" cy="384"/>
            </a:xfrm>
            <a:prstGeom prst="roundRect">
              <a:avLst>
                <a:gd name="adj" fmla="val 16667"/>
              </a:avLst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50" name="Text Box 6"/>
            <p:cNvSpPr txBox="1">
              <a:spLocks noChangeArrowheads="1"/>
            </p:cNvSpPr>
            <p:nvPr/>
          </p:nvSpPr>
          <p:spPr bwMode="auto">
            <a:xfrm>
              <a:off x="4302" y="894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Condition</a:t>
              </a:r>
            </a:p>
          </p:txBody>
        </p:sp>
        <p:sp>
          <p:nvSpPr>
            <p:cNvPr id="620551" name="Line 7"/>
            <p:cNvSpPr>
              <a:spLocks noChangeShapeType="1"/>
            </p:cNvSpPr>
            <p:nvPr/>
          </p:nvSpPr>
          <p:spPr bwMode="auto">
            <a:xfrm flipH="1">
              <a:off x="3936" y="100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lg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518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if  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&gt;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  {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("Hey! That's not between %d and %d!\n",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 /* if ((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 ...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What if the condition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minimum_number</a:t>
            </a:r>
            <a:r>
              <a:rPr lang="en-US" sz="2000" dirty="0">
                <a:latin typeface="Courier New" pitchFamily="49" charset="0"/>
              </a:rPr>
              <a:t>) ||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 (</a:t>
            </a:r>
            <a:r>
              <a:rPr lang="en-US" sz="2000" dirty="0" err="1">
                <a:latin typeface="Courier New" pitchFamily="49" charset="0"/>
              </a:rPr>
              <a:t>users_number</a:t>
            </a:r>
            <a:r>
              <a:rPr lang="en-US" sz="2000" dirty="0">
                <a:latin typeface="Courier New" pitchFamily="49" charset="0"/>
              </a:rPr>
              <a:t> &gt; </a:t>
            </a:r>
            <a:r>
              <a:rPr lang="en-US" sz="2000" dirty="0" err="1">
                <a:latin typeface="Courier New" pitchFamily="49" charset="0"/>
              </a:rPr>
              <a:t>maximum_number</a:t>
            </a:r>
            <a:r>
              <a:rPr lang="en-US" sz="2000" dirty="0">
                <a:latin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were a Boolean expression but were not completely enclosed in parentheses?</a:t>
            </a:r>
          </a:p>
          <a:p>
            <a:pPr>
              <a:buFont typeface="Wingdings" pitchFamily="2" charset="2"/>
              <a:buNone/>
            </a:pPr>
            <a:r>
              <a:rPr lang="en-US" b="1" u="sng" dirty="0"/>
              <a:t>The compiler would treat this as an error!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It would be </a:t>
            </a:r>
            <a:r>
              <a:rPr lang="en-US" b="1" u="sng" dirty="0"/>
              <a:t>WRONG </a:t>
            </a:r>
            <a:r>
              <a:rPr lang="en-US" b="1" u="sng" dirty="0" err="1"/>
              <a:t>WRONG</a:t>
            </a:r>
            <a:r>
              <a:rPr lang="en-US" b="1" u="sng" dirty="0"/>
              <a:t> </a:t>
            </a:r>
            <a:r>
              <a:rPr lang="en-US" b="1" u="sng" dirty="0" err="1"/>
              <a:t>WRONG</a:t>
            </a:r>
            <a:r>
              <a:rPr lang="en-US" b="1" u="sng" dirty="0"/>
              <a:t>.</a:t>
            </a:r>
            <a:endParaRPr lang="en-US" b="1" u="sng" dirty="0">
              <a:latin typeface="Courier New" pitchFamily="49" charset="0"/>
            </a:endParaRPr>
          </a:p>
        </p:txBody>
      </p:sp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BAD Condition #1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CEAC1-076D-47EC-B7AF-1A31A610994B}" type="slidenum">
              <a:rPr lang="en-US"/>
              <a:pPr/>
              <a:t>3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grpSp>
        <p:nvGrpSpPr>
          <p:cNvPr id="641037" name="Group 13" descr="The absolute value of Y equals: negative Y, if Y is negative, or Y otherwise."/>
          <p:cNvGrpSpPr>
            <a:grpSpLocks/>
          </p:cNvGrpSpPr>
          <p:nvPr/>
        </p:nvGrpSpPr>
        <p:grpSpPr bwMode="auto">
          <a:xfrm>
            <a:off x="914400" y="4038600"/>
            <a:ext cx="5943600" cy="1036638"/>
            <a:chOff x="1248" y="2400"/>
            <a:chExt cx="3744" cy="653"/>
          </a:xfrm>
        </p:grpSpPr>
        <p:sp>
          <p:nvSpPr>
            <p:cNvPr id="641033" name="Text Box 9"/>
            <p:cNvSpPr txBox="1">
              <a:spLocks noChangeArrowheads="1"/>
            </p:cNvSpPr>
            <p:nvPr/>
          </p:nvSpPr>
          <p:spPr bwMode="auto">
            <a:xfrm>
              <a:off x="2304" y="2403"/>
              <a:ext cx="2688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10000"/>
                </a:lnSpc>
                <a:spcBef>
                  <a:spcPct val="50000"/>
                </a:spcBef>
              </a:pPr>
              <a:r>
                <a:rPr lang="en-US" sz="2400" dirty="0"/>
                <a:t>if </a:t>
              </a:r>
              <a:r>
                <a:rPr lang="en-US" sz="2400" i="1" dirty="0"/>
                <a:t>y </a:t>
              </a:r>
              <a:r>
                <a:rPr lang="en-US" sz="2400" dirty="0"/>
                <a:t>is negative</a:t>
              </a:r>
            </a:p>
            <a:p>
              <a:pPr algn="l">
                <a:lnSpc>
                  <a:spcPct val="90000"/>
                </a:lnSpc>
                <a:spcBef>
                  <a:spcPct val="50000"/>
                </a:spcBef>
              </a:pPr>
              <a:r>
                <a:rPr lang="en-US" sz="2400" dirty="0"/>
                <a:t>otherwise</a:t>
              </a:r>
            </a:p>
          </p:txBody>
        </p:sp>
        <p:graphicFrame>
          <p:nvGraphicFramePr>
            <p:cNvPr id="641032" name="Object 8"/>
            <p:cNvGraphicFramePr>
              <a:graphicFrameLocks noChangeAspect="1"/>
            </p:cNvGraphicFramePr>
            <p:nvPr/>
          </p:nvGraphicFramePr>
          <p:xfrm>
            <a:off x="1248" y="2400"/>
            <a:ext cx="1008" cy="6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34680" imgH="457200" progId="Equation.3">
                    <p:embed/>
                  </p:oleObj>
                </mc:Choice>
                <mc:Fallback>
                  <p:oleObj name="Equation" r:id="rId3" imgW="634680" imgH="4572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2400"/>
                          <a:ext cx="1008" cy="6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" name="Object 8" descr="The absolute value of Y is the non-negative square root of Y squared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971481"/>
              </p:ext>
            </p:extLst>
          </p:nvPr>
        </p:nvGraphicFramePr>
        <p:xfrm>
          <a:off x="914400" y="2667000"/>
          <a:ext cx="150495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96880" imgH="291960" progId="Equation.3">
                  <p:embed/>
                </p:oleObj>
              </mc:Choice>
              <mc:Fallback>
                <p:oleObj name="Equation" r:id="rId5" imgW="5968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67000"/>
                        <a:ext cx="1504950" cy="66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2286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How is | </a:t>
            </a:r>
            <a:r>
              <a:rPr lang="en-US" i="1" dirty="0"/>
              <a:t>y</a:t>
            </a:r>
            <a:r>
              <a:rPr lang="en-US" dirty="0"/>
              <a:t> | defined?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Well, you could always define it as the                   nonnegative square root of </a:t>
            </a:r>
            <a:r>
              <a:rPr lang="en-US" i="1" dirty="0"/>
              <a:t>y</a:t>
            </a:r>
            <a:r>
              <a:rPr lang="en-US" baseline="30000" dirty="0"/>
              <a:t>2</a:t>
            </a:r>
            <a:r>
              <a:rPr lang="en-US" dirty="0"/>
              <a:t>: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But here’s another definition:</a:t>
            </a:r>
          </a:p>
        </p:txBody>
      </p:sp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Absolute Value Definition</a:t>
            </a:r>
          </a:p>
        </p:txBody>
      </p:sp>
    </p:spTree>
    <p:custDataLst>
      <p:tags r:id="rId1"/>
    </p:custData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D8BB8F-598A-4A3E-A4B0-B4661738FC2F}" type="slidenum">
              <a:rPr lang="en-US"/>
              <a:pPr/>
              <a:t>30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619557" name="AutoShape 3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4" y="4681538"/>
            <a:ext cx="7648575" cy="6524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b="1" dirty="0">
                <a:latin typeface="Courier New" pitchFamily="49" charset="0"/>
              </a:rPr>
              <a:t>cat </a:t>
            </a:r>
            <a:r>
              <a:rPr lang="en-US" sz="1800" b="1" dirty="0" err="1">
                <a:latin typeface="Courier New" pitchFamily="49" charset="0"/>
              </a:rPr>
              <a:t>condnotenclosed.c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#include &lt;</a:t>
            </a:r>
            <a:r>
              <a:rPr lang="en-US" sz="1800" dirty="0" err="1">
                <a:latin typeface="Courier New" pitchFamily="49" charset="0"/>
              </a:rPr>
              <a:t>stdio.h</a:t>
            </a:r>
            <a:r>
              <a:rPr lang="en-US" sz="1800" dirty="0">
                <a:latin typeface="Courier New" pitchFamily="49" charset="0"/>
              </a:rPr>
              <a:t>&gt;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const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minimum_number</a:t>
            </a:r>
            <a:r>
              <a:rPr lang="en-US" sz="1800" dirty="0">
                <a:latin typeface="Courier New" pitchFamily="49" charset="0"/>
              </a:rPr>
              <a:t> = 1;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const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maximum_number</a:t>
            </a:r>
            <a:r>
              <a:rPr lang="en-US" sz="1800" dirty="0">
                <a:latin typeface="Courier New" pitchFamily="49" charset="0"/>
              </a:rPr>
              <a:t> = 10;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users_number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if  (</a:t>
            </a:r>
            <a:r>
              <a:rPr lang="en-US" sz="1800" dirty="0" err="1">
                <a:latin typeface="Courier New" pitchFamily="49" charset="0"/>
              </a:rPr>
              <a:t>users_number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minimum_number</a:t>
            </a:r>
            <a:r>
              <a:rPr lang="en-US" sz="1800" dirty="0">
                <a:latin typeface="Courier New" pitchFamily="49" charset="0"/>
              </a:rPr>
              <a:t>) ||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(</a:t>
            </a:r>
            <a:r>
              <a:rPr lang="en-US" sz="1800" dirty="0" err="1">
                <a:latin typeface="Courier New" pitchFamily="49" charset="0"/>
              </a:rPr>
              <a:t>users_number</a:t>
            </a:r>
            <a:r>
              <a:rPr lang="en-US" sz="1800" dirty="0">
                <a:latin typeface="Courier New" pitchFamily="49" charset="0"/>
              </a:rPr>
              <a:t> &gt; </a:t>
            </a:r>
            <a:r>
              <a:rPr lang="en-US" sz="1800" dirty="0" err="1">
                <a:latin typeface="Courier New" pitchFamily="49" charset="0"/>
              </a:rPr>
              <a:t>maximum_number</a:t>
            </a:r>
            <a:r>
              <a:rPr lang="en-US" sz="1800" dirty="0">
                <a:latin typeface="Courier New" pitchFamily="49" charset="0"/>
              </a:rPr>
              <a:t>) 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("Hey! That's not between %d and %d!\n",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    </a:t>
            </a:r>
            <a:r>
              <a:rPr lang="en-US" sz="1800" dirty="0" err="1">
                <a:latin typeface="Courier New" pitchFamily="49" charset="0"/>
              </a:rPr>
              <a:t>minimum_number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maximum_number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} /* if  (</a:t>
            </a:r>
            <a:r>
              <a:rPr lang="en-US" sz="1800" dirty="0" err="1">
                <a:latin typeface="Courier New" pitchFamily="49" charset="0"/>
              </a:rPr>
              <a:t>users_number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minimum_number</a:t>
            </a:r>
            <a:r>
              <a:rPr lang="en-US" sz="1800" dirty="0">
                <a:latin typeface="Courier New" pitchFamily="49" charset="0"/>
              </a:rPr>
              <a:t>) || ...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b="1" dirty="0" err="1">
                <a:latin typeface="Courier New" pitchFamily="49" charset="0"/>
              </a:rPr>
              <a:t>gcc</a:t>
            </a:r>
            <a:r>
              <a:rPr lang="en-US" sz="1800" b="1" dirty="0">
                <a:latin typeface="Courier New" pitchFamily="49" charset="0"/>
              </a:rPr>
              <a:t> -o </a:t>
            </a:r>
            <a:r>
              <a:rPr lang="en-US" sz="1800" b="1" dirty="0" err="1">
                <a:latin typeface="Courier New" pitchFamily="49" charset="0"/>
              </a:rPr>
              <a:t>condnotenclosed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condnotenclosed.c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None/>
            </a:pPr>
            <a:r>
              <a:rPr lang="en-US" sz="1800" dirty="0" err="1">
                <a:latin typeface="Courier New" pitchFamily="49" charset="0"/>
              </a:rPr>
              <a:t>condnotenclosed.c</a:t>
            </a:r>
            <a:r>
              <a:rPr lang="en-US" sz="1800" dirty="0">
                <a:latin typeface="Courier New" pitchFamily="49" charset="0"/>
              </a:rPr>
              <a:t>: In function main: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pitchFamily="49" charset="0"/>
              </a:rPr>
              <a:t>condnotenclosed.c:9: error: expected expression</a:t>
            </a:r>
          </a:p>
          <a:p>
            <a:pPr>
              <a:lnSpc>
                <a:spcPct val="60000"/>
              </a:lnSpc>
              <a:buNone/>
            </a:pPr>
            <a:r>
              <a:rPr lang="en-US" sz="1800" dirty="0">
                <a:latin typeface="Courier New" pitchFamily="49" charset="0"/>
              </a:rPr>
              <a:t>  before || token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dirty="0"/>
              <a:t>Notice that the compiler is </a:t>
            </a:r>
            <a:r>
              <a:rPr lang="en-US" b="1" u="sng" dirty="0"/>
              <a:t>VERY UNHAPPY</a:t>
            </a:r>
            <a:r>
              <a:rPr lang="en-US" dirty="0"/>
              <a:t>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BAD BAD BAD Condition Example</a:t>
            </a:r>
          </a:p>
        </p:txBody>
      </p:sp>
    </p:spTree>
    <p:custDataLst>
      <p:tags r:id="rId1"/>
    </p:custData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1BFA4C-6190-4C26-9365-09C19585ECC4}" type="slidenum">
              <a:rPr lang="en-US"/>
              <a:pPr/>
              <a:t>31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621572" name="Oval 4" descr="Notice that the condition has two open parentheses at the beginning and two close parentheses at the end."/>
          <p:cNvSpPr>
            <a:spLocks noChangeArrowheads="1"/>
          </p:cNvSpPr>
          <p:nvPr/>
        </p:nvSpPr>
        <p:spPr bwMode="auto">
          <a:xfrm>
            <a:off x="1752600" y="3048000"/>
            <a:ext cx="152400" cy="381000"/>
          </a:xfrm>
          <a:prstGeom prst="ellips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1573" name="Lin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971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1574" name="Oval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1713" y="3276600"/>
            <a:ext cx="152400" cy="381000"/>
          </a:xfrm>
          <a:prstGeom prst="ellips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1575" name="Lin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48400" y="3124200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b="1" dirty="0">
                <a:latin typeface="Courier New" pitchFamily="49" charset="0"/>
              </a:rPr>
              <a:t>cat </a:t>
            </a:r>
            <a:r>
              <a:rPr lang="en-US" sz="1800" b="1" dirty="0" err="1">
                <a:latin typeface="Courier New" pitchFamily="49" charset="0"/>
              </a:rPr>
              <a:t>condenclosed.c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#include &lt;</a:t>
            </a:r>
            <a:r>
              <a:rPr lang="en-US" sz="1800" dirty="0" err="1">
                <a:latin typeface="Courier New" pitchFamily="49" charset="0"/>
              </a:rPr>
              <a:t>stdio.h</a:t>
            </a:r>
            <a:r>
              <a:rPr lang="en-US" sz="1800" dirty="0">
                <a:latin typeface="Courier New" pitchFamily="49" charset="0"/>
              </a:rPr>
              <a:t>&gt;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const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minimum_number</a:t>
            </a:r>
            <a:r>
              <a:rPr lang="en-US" sz="1800" dirty="0">
                <a:latin typeface="Courier New" pitchFamily="49" charset="0"/>
              </a:rPr>
              <a:t> = 1;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const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maximum_number</a:t>
            </a:r>
            <a:r>
              <a:rPr lang="en-US" sz="1800" dirty="0">
                <a:latin typeface="Courier New" pitchFamily="49" charset="0"/>
              </a:rPr>
              <a:t> = 10;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users_number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if ((</a:t>
            </a:r>
            <a:r>
              <a:rPr lang="en-US" sz="1800" dirty="0" err="1">
                <a:latin typeface="Courier New" pitchFamily="49" charset="0"/>
              </a:rPr>
              <a:t>users_number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minimum_number</a:t>
            </a:r>
            <a:r>
              <a:rPr lang="en-US" sz="1800" dirty="0">
                <a:latin typeface="Courier New" pitchFamily="49" charset="0"/>
              </a:rPr>
              <a:t>) ||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(</a:t>
            </a:r>
            <a:r>
              <a:rPr lang="en-US" sz="1800" dirty="0" err="1">
                <a:latin typeface="Courier New" pitchFamily="49" charset="0"/>
              </a:rPr>
              <a:t>users_number</a:t>
            </a:r>
            <a:r>
              <a:rPr lang="en-US" sz="1800" dirty="0">
                <a:latin typeface="Courier New" pitchFamily="49" charset="0"/>
              </a:rPr>
              <a:t> &gt; </a:t>
            </a:r>
            <a:r>
              <a:rPr lang="en-US" sz="1800" dirty="0" err="1">
                <a:latin typeface="Courier New" pitchFamily="49" charset="0"/>
              </a:rPr>
              <a:t>maximum_number</a:t>
            </a:r>
            <a:r>
              <a:rPr lang="en-US" sz="1800" dirty="0">
                <a:latin typeface="Courier New" pitchFamily="49" charset="0"/>
              </a:rPr>
              <a:t>)) 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("Hey! That's not between %d and %d!\n",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    </a:t>
            </a:r>
            <a:r>
              <a:rPr lang="en-US" sz="1800" dirty="0" err="1">
                <a:latin typeface="Courier New" pitchFamily="49" charset="0"/>
              </a:rPr>
              <a:t>minimum_number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maximum_number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} /* if ((</a:t>
            </a:r>
            <a:r>
              <a:rPr lang="en-US" sz="1800" dirty="0" err="1">
                <a:latin typeface="Courier New" pitchFamily="49" charset="0"/>
              </a:rPr>
              <a:t>users_number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minimum_number</a:t>
            </a:r>
            <a:r>
              <a:rPr lang="en-US" sz="1800" dirty="0">
                <a:latin typeface="Courier New" pitchFamily="49" charset="0"/>
              </a:rPr>
              <a:t>) || ...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b="1" dirty="0" err="1">
                <a:latin typeface="Courier New" pitchFamily="49" charset="0"/>
              </a:rPr>
              <a:t>gcc</a:t>
            </a:r>
            <a:r>
              <a:rPr lang="en-US" sz="1800" b="1" dirty="0">
                <a:latin typeface="Courier New" pitchFamily="49" charset="0"/>
              </a:rPr>
              <a:t> -o </a:t>
            </a:r>
            <a:r>
              <a:rPr lang="en-US" sz="1800" b="1" dirty="0" err="1">
                <a:latin typeface="Courier New" pitchFamily="49" charset="0"/>
              </a:rPr>
              <a:t>condenclosed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condenclosed.c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b="1" dirty="0" err="1">
                <a:latin typeface="Courier New" pitchFamily="49" charset="0"/>
              </a:rPr>
              <a:t>condenclosed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Hey! That's not between 1 and 10!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dirty="0"/>
              <a:t>Notice that the compiler is now </a:t>
            </a:r>
            <a:r>
              <a:rPr lang="en-US" b="1" u="sng" dirty="0"/>
              <a:t>HAPPY</a:t>
            </a:r>
            <a:r>
              <a:rPr lang="en-US" dirty="0"/>
              <a:t>, because the condition is now completely enclosed in parentheses.</a:t>
            </a:r>
          </a:p>
        </p:txBody>
      </p:sp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GOOD Condition Example</a:t>
            </a:r>
          </a:p>
        </p:txBody>
      </p:sp>
    </p:spTree>
    <p:custDataLst>
      <p:tags r:id="rId1"/>
    </p:custData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58B9F1-0887-4AF7-9638-99B823E934FD}" type="slidenum">
              <a:rPr lang="en-US"/>
              <a:pPr/>
              <a:t>32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6438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Between 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statement’s block open and                             the associated block close,                                                      there can be </a:t>
            </a:r>
            <a:r>
              <a:rPr lang="en-US" b="1" u="sng" dirty="0"/>
              <a:t>any kind</a:t>
            </a:r>
            <a:r>
              <a:rPr lang="en-US" dirty="0"/>
              <a:t> of </a:t>
            </a:r>
            <a:r>
              <a:rPr lang="en-US" b="1" u="sng" dirty="0"/>
              <a:t>executable</a:t>
            </a:r>
            <a:r>
              <a:rPr lang="en-US" b="1" dirty="0"/>
              <a:t> </a:t>
            </a:r>
            <a:r>
              <a:rPr lang="en-US" dirty="0"/>
              <a:t>statements,                    and </a:t>
            </a:r>
            <a:r>
              <a:rPr lang="en-US" b="1" u="sng" dirty="0"/>
              <a:t>any number</a:t>
            </a:r>
            <a:r>
              <a:rPr lang="en-US" dirty="0"/>
              <a:t> of them.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For example:</a:t>
            </a:r>
          </a:p>
          <a:p>
            <a:pPr>
              <a:lnSpc>
                <a:spcPct val="90000"/>
              </a:lnSpc>
            </a:pPr>
            <a:r>
              <a:rPr lang="en-US" dirty="0" err="1">
                <a:latin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statements;</a:t>
            </a:r>
          </a:p>
          <a:p>
            <a:pPr>
              <a:lnSpc>
                <a:spcPct val="80000"/>
              </a:lnSpc>
            </a:pPr>
            <a:r>
              <a:rPr lang="en-US" dirty="0" err="1">
                <a:latin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statements;</a:t>
            </a:r>
          </a:p>
          <a:p>
            <a:pPr>
              <a:lnSpc>
                <a:spcPct val="80000"/>
              </a:lnSpc>
            </a:pPr>
            <a:r>
              <a:rPr lang="en-US" dirty="0"/>
              <a:t>assignment statements;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blocks.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There are several other kinds of executable statements                that can occur inside 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block that we haven’t learned yet, some of which we’ll learn later in the semester.</a:t>
            </a:r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Statements Inside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Block</a:t>
            </a:r>
          </a:p>
        </p:txBody>
      </p:sp>
    </p:spTree>
    <p:custDataLst>
      <p:tags r:id="rId1"/>
    </p:custData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A134C6-7892-4C28-B497-CE900A401C1B}" type="slidenum">
              <a:rPr lang="en-US"/>
              <a:pPr/>
              <a:t>33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In the event that 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condition evaluates to true (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en-US" dirty="0"/>
              <a:t>),          then the statements inside 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block will be executed    one by one, in the order in which they appear in 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block.</a:t>
            </a:r>
          </a:p>
        </p:txBody>
      </p:sp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Statements Inside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Block</a:t>
            </a:r>
          </a:p>
        </p:txBody>
      </p:sp>
    </p:spTree>
    <p:custDataLst>
      <p:tags r:id="rId1"/>
    </p:custData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A1506D-F31E-4E09-BC57-BB1199522EB6}" type="slidenum">
              <a:rPr lang="en-US"/>
              <a:pPr/>
              <a:t>34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Notice that 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block </a:t>
            </a:r>
            <a:r>
              <a:rPr lang="en-US" b="1" u="sng" dirty="0"/>
              <a:t>SHOULDN’T</a:t>
            </a:r>
            <a:r>
              <a:rPr lang="en-US" b="1" dirty="0"/>
              <a:t> </a:t>
            </a:r>
            <a:r>
              <a:rPr lang="en-US" dirty="0"/>
              <a:t>contain     declaration statements, because 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statement is        an executable statement, and </a:t>
            </a:r>
            <a:r>
              <a:rPr lang="en-US" b="1" u="sng" dirty="0"/>
              <a:t>ALL</a:t>
            </a:r>
            <a:r>
              <a:rPr lang="en-US" b="1" dirty="0"/>
              <a:t> </a:t>
            </a:r>
            <a:r>
              <a:rPr lang="en-US" dirty="0"/>
              <a:t>declarations          </a:t>
            </a:r>
            <a:r>
              <a:rPr lang="en-US" b="1" u="sng" dirty="0"/>
              <a:t>MUST</a:t>
            </a:r>
            <a:r>
              <a:rPr lang="en-US" b="1" dirty="0"/>
              <a:t> </a:t>
            </a:r>
            <a:r>
              <a:rPr lang="en-US" dirty="0"/>
              <a:t>come before  </a:t>
            </a:r>
            <a:r>
              <a:rPr lang="en-US" b="1" u="sng" dirty="0"/>
              <a:t>ANY</a:t>
            </a:r>
            <a:r>
              <a:rPr lang="en-US" b="1" dirty="0"/>
              <a:t> </a:t>
            </a:r>
            <a:r>
              <a:rPr lang="en-US" dirty="0"/>
              <a:t>executable statements.</a:t>
            </a:r>
          </a:p>
        </p:txBody>
      </p:sp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Declarations Inside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Block</a:t>
            </a:r>
          </a:p>
        </p:txBody>
      </p:sp>
    </p:spTree>
    <p:custDataLst>
      <p:tags r:id="rId1"/>
    </p:custData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0E4BF6-90DD-4DD7-B2F5-9EBF0948F70B}" type="slidenum">
              <a:rPr lang="en-US"/>
              <a:pPr/>
              <a:t>35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b="1" dirty="0">
                <a:latin typeface="Courier New" pitchFamily="49" charset="0"/>
              </a:rPr>
              <a:t>cat </a:t>
            </a:r>
            <a:r>
              <a:rPr lang="en-US" sz="1800" b="1" dirty="0" err="1">
                <a:latin typeface="Courier New" pitchFamily="49" charset="0"/>
              </a:rPr>
              <a:t>absval.c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#include &lt;</a:t>
            </a:r>
            <a:r>
              <a:rPr lang="en-US" sz="1800" dirty="0" err="1">
                <a:latin typeface="Courier New" pitchFamily="49" charset="0"/>
              </a:rPr>
              <a:t>stdio.h</a:t>
            </a:r>
            <a:r>
              <a:rPr lang="en-US" sz="1800" dirty="0">
                <a:latin typeface="Courier New" pitchFamily="49" charset="0"/>
              </a:rPr>
              <a:t>&gt;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latin typeface="Courier New" pitchFamily="49" charset="0"/>
              </a:rPr>
              <a:t>    const int </a:t>
            </a:r>
            <a:r>
              <a:rPr lang="en-US" sz="1800" dirty="0" err="1">
                <a:latin typeface="Courier New" pitchFamily="49" charset="0"/>
              </a:rPr>
              <a:t>minimum_for_not_negating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float </a:t>
            </a:r>
            <a:r>
              <a:rPr lang="en-US" sz="1800" dirty="0" err="1">
                <a:latin typeface="Courier New" pitchFamily="49" charset="0"/>
              </a:rPr>
              <a:t>input_value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output_value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("I'm going to calculate the absolute\n");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  value of a value that you input.\n");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("Please input the value.\n");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scanf</a:t>
            </a:r>
            <a:r>
              <a:rPr lang="en-US" sz="1800" dirty="0">
                <a:latin typeface="Courier New" pitchFamily="49" charset="0"/>
              </a:rPr>
              <a:t>("%f", &amp;</a:t>
            </a:r>
            <a:r>
              <a:rPr lang="en-US" sz="1800" dirty="0" err="1">
                <a:latin typeface="Courier New" pitchFamily="49" charset="0"/>
              </a:rPr>
              <a:t>input_value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if (</a:t>
            </a:r>
            <a:r>
              <a:rPr lang="en-US" sz="1800" dirty="0" err="1">
                <a:latin typeface="Courier New" pitchFamily="49" charset="0"/>
              </a:rPr>
              <a:t>input_value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minimum_for_not_negating</a:t>
            </a:r>
            <a:r>
              <a:rPr lang="en-US" sz="1800" dirty="0">
                <a:latin typeface="Courier New" pitchFamily="49" charset="0"/>
              </a:rPr>
              <a:t>)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</a:t>
            </a:r>
            <a:r>
              <a:rPr lang="en-US" sz="1800" dirty="0" err="1">
                <a:latin typeface="Courier New" pitchFamily="49" charset="0"/>
              </a:rPr>
              <a:t>output_value</a:t>
            </a:r>
            <a:r>
              <a:rPr lang="en-US" sz="1800" dirty="0">
                <a:latin typeface="Courier New" pitchFamily="49" charset="0"/>
              </a:rPr>
              <a:t> = -</a:t>
            </a:r>
            <a:r>
              <a:rPr lang="en-US" sz="1800" dirty="0" err="1">
                <a:latin typeface="Courier New" pitchFamily="49" charset="0"/>
              </a:rPr>
              <a:t>input_value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} /* if (</a:t>
            </a:r>
            <a:r>
              <a:rPr lang="en-US" sz="1800" dirty="0" err="1">
                <a:latin typeface="Courier New" pitchFamily="49" charset="0"/>
              </a:rPr>
              <a:t>input_value</a:t>
            </a:r>
            <a:r>
              <a:rPr lang="en-US" sz="1800" dirty="0">
                <a:latin typeface="Courier New" pitchFamily="49" charset="0"/>
              </a:rPr>
              <a:t> &lt; ...)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else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</a:t>
            </a:r>
            <a:r>
              <a:rPr lang="en-US" sz="1800" dirty="0" err="1">
                <a:latin typeface="Courier New" pitchFamily="49" charset="0"/>
              </a:rPr>
              <a:t>output_value</a:t>
            </a:r>
            <a:r>
              <a:rPr lang="en-US" sz="1800" dirty="0">
                <a:latin typeface="Courier New" pitchFamily="49" charset="0"/>
              </a:rPr>
              <a:t> =  </a:t>
            </a:r>
            <a:r>
              <a:rPr lang="en-US" sz="1800" dirty="0" err="1">
                <a:latin typeface="Courier New" pitchFamily="49" charset="0"/>
              </a:rPr>
              <a:t>input_value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} /* if (</a:t>
            </a:r>
            <a:r>
              <a:rPr lang="en-US" sz="1800" dirty="0" err="1">
                <a:latin typeface="Courier New" pitchFamily="49" charset="0"/>
              </a:rPr>
              <a:t>input_value</a:t>
            </a:r>
            <a:r>
              <a:rPr lang="en-US" sz="1800" dirty="0">
                <a:latin typeface="Courier New" pitchFamily="49" charset="0"/>
              </a:rPr>
              <a:t> &lt; ...)...else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("The absolute value of %f is %f.\n",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</a:t>
            </a:r>
            <a:r>
              <a:rPr lang="en-US" sz="1800" dirty="0" err="1">
                <a:latin typeface="Courier New" pitchFamily="49" charset="0"/>
              </a:rPr>
              <a:t>input_value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output_value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Absolute Value Example #1</a:t>
            </a:r>
          </a:p>
        </p:txBody>
      </p:sp>
    </p:spTree>
    <p:custDataLst>
      <p:tags r:id="rId1"/>
    </p:custData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A32FBE-BCA8-4B0B-A809-27A7C2EEA5F6}" type="slidenum">
              <a:rPr lang="en-US"/>
              <a:pPr/>
              <a:t>36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% </a:t>
            </a:r>
            <a:r>
              <a:rPr lang="en-US" sz="1800" b="1">
                <a:latin typeface="Courier New" pitchFamily="49" charset="0"/>
              </a:rPr>
              <a:t>gcc –o absval absval.c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% </a:t>
            </a:r>
            <a:r>
              <a:rPr lang="en-US" sz="1800" b="1">
                <a:latin typeface="Courier New" pitchFamily="49" charset="0"/>
              </a:rPr>
              <a:t>absval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I'm going to calculate the absolute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  value of a value that you input.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Please input the value.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5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The absolute value of 5.000000 is 5.000000.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% </a:t>
            </a:r>
            <a:r>
              <a:rPr lang="en-US" sz="1800" b="1">
                <a:latin typeface="Courier New" pitchFamily="49" charset="0"/>
              </a:rPr>
              <a:t>absval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I'm going to calculate the absolute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  value of a value that you input.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Please input the value.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>
                <a:latin typeface="Courier New" pitchFamily="49" charset="0"/>
              </a:rPr>
              <a:t>-5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The absolute value of -5.000000 is 5.000000.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b="1">
              <a:latin typeface="Courier New" pitchFamily="49" charset="0"/>
            </a:endParaRPr>
          </a:p>
        </p:txBody>
      </p:sp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Absolute Value Example #2</a:t>
            </a:r>
          </a:p>
        </p:txBody>
      </p:sp>
    </p:spTree>
    <p:custDataLst>
      <p:tags r:id="rId1"/>
    </p:custData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89F5B0-3E58-447F-B919-AF5AEDEB4E2D}" type="slidenum">
              <a:rPr lang="en-US"/>
              <a:pPr/>
              <a:t>37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6482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1700" dirty="0">
                <a:latin typeface="Courier New" pitchFamily="49" charset="0"/>
              </a:rPr>
              <a:t>#include &lt;</a:t>
            </a:r>
            <a:r>
              <a:rPr lang="en-US" sz="1700" dirty="0" err="1">
                <a:latin typeface="Courier New" pitchFamily="49" charset="0"/>
              </a:rPr>
              <a:t>stdio.h</a:t>
            </a:r>
            <a:r>
              <a:rPr lang="en-US" sz="1700" dirty="0">
                <a:latin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None/>
            </a:pPr>
            <a:r>
              <a:rPr lang="en-US" sz="1700" dirty="0">
                <a:latin typeface="Courier New" pitchFamily="49" charset="0"/>
              </a:rPr>
              <a:t>#include &lt;</a:t>
            </a:r>
            <a:r>
              <a:rPr lang="en-US" sz="1700" dirty="0" err="1">
                <a:latin typeface="Courier New" pitchFamily="49" charset="0"/>
              </a:rPr>
              <a:t>stdlib.h</a:t>
            </a:r>
            <a:r>
              <a:rPr lang="en-US" sz="1700" dirty="0">
                <a:latin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None/>
            </a:pPr>
            <a:endParaRPr lang="en-US" sz="17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700" dirty="0">
                <a:latin typeface="Courier New" pitchFamily="49" charset="0"/>
              </a:rPr>
              <a:t>int main () </a:t>
            </a:r>
            <a:r>
              <a:rPr lang="en-US" sz="1700" dirty="0">
                <a:solidFill>
                  <a:schemeClr val="bg1"/>
                </a:solidFill>
                <a:latin typeface="Courier New" pitchFamily="49" charset="0"/>
              </a:rPr>
              <a:t>DON’T COPY-AND-PASTE!</a:t>
            </a:r>
          </a:p>
          <a:p>
            <a:pPr>
              <a:lnSpc>
                <a:spcPct val="90000"/>
              </a:lnSpc>
              <a:buNone/>
            </a:pPr>
            <a:r>
              <a:rPr lang="en-US" sz="17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90000"/>
              </a:lnSpc>
              <a:buNone/>
            </a:pPr>
            <a:r>
              <a:rPr lang="en-US" sz="1700" dirty="0">
                <a:latin typeface="Courier New" pitchFamily="49" charset="0"/>
              </a:rPr>
              <a:t>    const int </a:t>
            </a:r>
            <a:r>
              <a:rPr lang="en-US" sz="1700" dirty="0" err="1">
                <a:latin typeface="Courier New" pitchFamily="49" charset="0"/>
              </a:rPr>
              <a:t>int_code</a:t>
            </a:r>
            <a:r>
              <a:rPr lang="en-US" sz="1700" dirty="0">
                <a:latin typeface="Courier New" pitchFamily="49" charset="0"/>
              </a:rPr>
              <a:t>                 =  1;</a:t>
            </a:r>
          </a:p>
          <a:p>
            <a:pPr>
              <a:lnSpc>
                <a:spcPct val="90000"/>
              </a:lnSpc>
              <a:buNone/>
            </a:pPr>
            <a:r>
              <a:rPr lang="en-US" sz="1700" dirty="0">
                <a:latin typeface="Courier New" pitchFamily="49" charset="0"/>
              </a:rPr>
              <a:t>    const int </a:t>
            </a:r>
            <a:r>
              <a:rPr lang="en-US" sz="1700" dirty="0" err="1">
                <a:latin typeface="Courier New" pitchFamily="49" charset="0"/>
              </a:rPr>
              <a:t>float_code</a:t>
            </a:r>
            <a:r>
              <a:rPr lang="en-US" sz="1700" dirty="0">
                <a:latin typeface="Courier New" pitchFamily="49" charset="0"/>
              </a:rPr>
              <a:t>               =  2;</a:t>
            </a:r>
          </a:p>
          <a:p>
            <a:pPr>
              <a:lnSpc>
                <a:spcPct val="90000"/>
              </a:lnSpc>
              <a:buNone/>
            </a:pPr>
            <a:r>
              <a:rPr lang="en-US" sz="1700" dirty="0">
                <a:latin typeface="Courier New" pitchFamily="49" charset="0"/>
              </a:rPr>
              <a:t>    const int </a:t>
            </a:r>
            <a:r>
              <a:rPr lang="en-US" sz="1700" dirty="0" err="1">
                <a:latin typeface="Courier New" pitchFamily="49" charset="0"/>
              </a:rPr>
              <a:t>minimum_for_not_negating</a:t>
            </a:r>
            <a:r>
              <a:rPr lang="en-US" sz="1700" dirty="0">
                <a:latin typeface="Courier New" pitchFamily="49" charset="0"/>
              </a:rPr>
              <a:t> =  0;</a:t>
            </a:r>
          </a:p>
          <a:p>
            <a:pPr>
              <a:lnSpc>
                <a:spcPct val="90000"/>
              </a:lnSpc>
              <a:buNone/>
            </a:pPr>
            <a:r>
              <a:rPr lang="en-US" sz="1700" dirty="0">
                <a:latin typeface="Courier New" pitchFamily="49" charset="0"/>
              </a:rPr>
              <a:t>    const int </a:t>
            </a:r>
            <a:r>
              <a:rPr lang="en-US" sz="1700" dirty="0" err="1">
                <a:latin typeface="Courier New" pitchFamily="49" charset="0"/>
              </a:rPr>
              <a:t>program_fa</a:t>
            </a:r>
            <a:r>
              <a:rPr lang="en-US" sz="1700" dirty="0" err="1">
                <a:latin typeface="Courier New" pitchFamily="49" charset="0"/>
                <a:cs typeface="Calibri" panose="020F0502020204030204" pitchFamily="34" charset="0"/>
              </a:rPr>
              <a:t>ì</a:t>
            </a:r>
            <a:r>
              <a:rPr lang="en-US" sz="1700" dirty="0" err="1">
                <a:latin typeface="Courier New" pitchFamily="49" charset="0"/>
              </a:rPr>
              <a:t>lure_code</a:t>
            </a:r>
            <a:r>
              <a:rPr lang="en-US" sz="1700" dirty="0">
                <a:latin typeface="Courier New" pitchFamily="49" charset="0"/>
              </a:rPr>
              <a:t> = -1;</a:t>
            </a:r>
          </a:p>
          <a:p>
            <a:pPr>
              <a:lnSpc>
                <a:spcPct val="90000"/>
              </a:lnSpc>
              <a:buNone/>
            </a:pPr>
            <a:r>
              <a:rPr lang="en-US" sz="1700" dirty="0">
                <a:latin typeface="Courier New" pitchFamily="49" charset="0"/>
              </a:rPr>
              <a:t>    const int </a:t>
            </a:r>
            <a:r>
              <a:rPr lang="en-US" sz="1700" dirty="0" err="1">
                <a:latin typeface="Courier New" pitchFamily="49" charset="0"/>
              </a:rPr>
              <a:t>program_success_code</a:t>
            </a:r>
            <a:r>
              <a:rPr lang="en-US" sz="1700" dirty="0">
                <a:latin typeface="Courier New" pitchFamily="49" charset="0"/>
              </a:rPr>
              <a:t> =  0;</a:t>
            </a:r>
          </a:p>
          <a:p>
            <a:pPr>
              <a:lnSpc>
                <a:spcPct val="90000"/>
              </a:lnSpc>
              <a:buNone/>
            </a:pPr>
            <a:r>
              <a:rPr lang="en-US" sz="1700" dirty="0">
                <a:latin typeface="Courier New" pitchFamily="49" charset="0"/>
              </a:rPr>
              <a:t>    float </a:t>
            </a:r>
            <a:r>
              <a:rPr lang="en-US" sz="1700" dirty="0" err="1">
                <a:latin typeface="Courier New" pitchFamily="49" charset="0"/>
              </a:rPr>
              <a:t>float_input_value</a:t>
            </a:r>
            <a:r>
              <a:rPr lang="en-US" sz="1700" dirty="0">
                <a:latin typeface="Courier New" pitchFamily="49" charset="0"/>
              </a:rPr>
              <a:t>, </a:t>
            </a:r>
            <a:r>
              <a:rPr lang="en-US" sz="1700" dirty="0" err="1">
                <a:latin typeface="Courier New" pitchFamily="49" charset="0"/>
              </a:rPr>
              <a:t>float_output_value</a:t>
            </a:r>
            <a:r>
              <a:rPr lang="en-US" sz="1700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700" dirty="0">
                <a:latin typeface="Courier New" pitchFamily="49" charset="0"/>
              </a:rPr>
              <a:t>    int   </a:t>
            </a:r>
            <a:r>
              <a:rPr lang="en-US" sz="1700" dirty="0" err="1">
                <a:latin typeface="Courier New" pitchFamily="49" charset="0"/>
              </a:rPr>
              <a:t>int_input_value</a:t>
            </a:r>
            <a:r>
              <a:rPr lang="en-US" sz="1700" dirty="0">
                <a:latin typeface="Courier New" pitchFamily="49" charset="0"/>
              </a:rPr>
              <a:t>,   </a:t>
            </a:r>
            <a:r>
              <a:rPr lang="en-US" sz="1700" dirty="0" err="1">
                <a:latin typeface="Courier New" pitchFamily="49" charset="0"/>
              </a:rPr>
              <a:t>ínt_output_value</a:t>
            </a:r>
            <a:r>
              <a:rPr lang="en-US" sz="1700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700" dirty="0">
                <a:latin typeface="Courier New" pitchFamily="49" charset="0"/>
              </a:rPr>
              <a:t>    int   </a:t>
            </a:r>
            <a:r>
              <a:rPr lang="en-US" sz="1700" dirty="0" err="1">
                <a:latin typeface="Courier New" pitchFamily="49" charset="0"/>
              </a:rPr>
              <a:t>data_type_code</a:t>
            </a:r>
            <a:r>
              <a:rPr lang="en-US" sz="1700" dirty="0">
                <a:latin typeface="Courier New" pitchFamily="49" charset="0"/>
              </a:rPr>
              <a:t>; </a:t>
            </a:r>
            <a:r>
              <a:rPr lang="en-US" sz="1700" dirty="0">
                <a:solidFill>
                  <a:schemeClr val="bg1"/>
                </a:solidFill>
                <a:latin typeface="Courier New" pitchFamily="49" charset="0"/>
              </a:rPr>
              <a:t>DON’T COPY-AND-PASTE!</a:t>
            </a:r>
          </a:p>
          <a:p>
            <a:pPr>
              <a:lnSpc>
                <a:spcPct val="90000"/>
              </a:lnSpc>
              <a:buNone/>
            </a:pPr>
            <a:endParaRPr lang="en-US" sz="17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700" dirty="0">
                <a:latin typeface="Courier New" pitchFamily="49" charset="0"/>
              </a:rPr>
              <a:t>    </a:t>
            </a:r>
            <a:r>
              <a:rPr lang="en-US" sz="1700" dirty="0" err="1">
                <a:latin typeface="Courier New" pitchFamily="49" charset="0"/>
              </a:rPr>
              <a:t>printf</a:t>
            </a:r>
            <a:r>
              <a:rPr lang="en-US" sz="1700" dirty="0">
                <a:latin typeface="Courier New" pitchFamily="49" charset="0"/>
              </a:rPr>
              <a:t>("I'm going to calculate the absolute value\n");</a:t>
            </a:r>
          </a:p>
          <a:p>
            <a:pPr>
              <a:lnSpc>
                <a:spcPct val="90000"/>
              </a:lnSpc>
              <a:buNone/>
            </a:pPr>
            <a:r>
              <a:rPr lang="en-US" sz="1700" dirty="0">
                <a:latin typeface="Courier New" pitchFamily="49" charset="0"/>
              </a:rPr>
              <a:t>    </a:t>
            </a:r>
            <a:r>
              <a:rPr lang="en-US" sz="1700" dirty="0" err="1">
                <a:latin typeface="Courier New" pitchFamily="49" charset="0"/>
              </a:rPr>
              <a:t>printf</a:t>
            </a:r>
            <a:r>
              <a:rPr lang="en-US" sz="1700" dirty="0">
                <a:latin typeface="Courier New" pitchFamily="49" charset="0"/>
              </a:rPr>
              <a:t>("  of a number that you input.\n");</a:t>
            </a:r>
          </a:p>
        </p:txBody>
      </p:sp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Complicated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Example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#1</a:t>
            </a:r>
          </a:p>
        </p:txBody>
      </p:sp>
    </p:spTree>
    <p:custDataLst>
      <p:tags r:id="rId1"/>
    </p:custData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F1336F-A000-4D42-A39D-C8AEE0483008}" type="slidenum">
              <a:rPr lang="en-US"/>
              <a:pPr/>
              <a:t>38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836833A-840B-407A-9257-1CD799106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32651" y="2286000"/>
            <a:ext cx="571500" cy="1527174"/>
            <a:chOff x="914400" y="3689678"/>
            <a:chExt cx="571500" cy="1527174"/>
          </a:xfrm>
        </p:grpSpPr>
        <p:sp>
          <p:nvSpPr>
            <p:cNvPr id="626707" name="Line 19"/>
            <p:cNvSpPr>
              <a:spLocks noChangeShapeType="1"/>
            </p:cNvSpPr>
            <p:nvPr/>
          </p:nvSpPr>
          <p:spPr bwMode="auto">
            <a:xfrm flipH="1">
              <a:off x="914400" y="3689678"/>
              <a:ext cx="571500" cy="7299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6708" name="Line 20"/>
            <p:cNvSpPr>
              <a:spLocks noChangeShapeType="1"/>
            </p:cNvSpPr>
            <p:nvPr/>
          </p:nvSpPr>
          <p:spPr bwMode="auto">
            <a:xfrm flipH="1" flipV="1">
              <a:off x="914400" y="4419600"/>
              <a:ext cx="571500" cy="797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26709" name="Text Box 21"/>
          <p:cNvSpPr txBox="1">
            <a:spLocks noChangeArrowheads="1"/>
          </p:cNvSpPr>
          <p:nvPr/>
        </p:nvSpPr>
        <p:spPr bwMode="auto">
          <a:xfrm>
            <a:off x="381000" y="5710238"/>
            <a:ext cx="3276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 u="sng" dirty="0" err="1"/>
              <a:t>Idiotproofing</a:t>
            </a:r>
            <a:endParaRPr lang="en-US" sz="2800" b="1" i="1" u="sng" dirty="0"/>
          </a:p>
        </p:txBody>
      </p:sp>
      <p:sp>
        <p:nvSpPr>
          <p:cNvPr id="626710" name="Line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2650" y="3124200"/>
            <a:ext cx="176949" cy="2590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9801" y="1182328"/>
            <a:ext cx="8534400" cy="46482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</a:t>
            </a:r>
            <a:r>
              <a:rPr lang="en-US" sz="1700" dirty="0" err="1">
                <a:latin typeface="Courier New" pitchFamily="49" charset="0"/>
              </a:rPr>
              <a:t>printf</a:t>
            </a:r>
            <a:r>
              <a:rPr lang="en-US" sz="1700" dirty="0">
                <a:latin typeface="Courier New" pitchFamily="49" charset="0"/>
              </a:rPr>
              <a:t>("Would you like to input an int or a float?\n");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</a:t>
            </a:r>
            <a:r>
              <a:rPr lang="en-US" sz="1700" dirty="0" err="1">
                <a:latin typeface="Courier New" pitchFamily="49" charset="0"/>
              </a:rPr>
              <a:t>printf</a:t>
            </a:r>
            <a:r>
              <a:rPr lang="en-US" sz="1700" dirty="0">
                <a:latin typeface="Courier New" pitchFamily="49" charset="0"/>
              </a:rPr>
              <a:t>("  (Enter %d for an int or %d for a float.)\n",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    </a:t>
            </a:r>
            <a:r>
              <a:rPr lang="en-US" sz="1700" dirty="0" err="1">
                <a:latin typeface="Courier New" pitchFamily="49" charset="0"/>
              </a:rPr>
              <a:t>int_code</a:t>
            </a:r>
            <a:r>
              <a:rPr lang="en-US" sz="1700" dirty="0">
                <a:latin typeface="Courier New" pitchFamily="49" charset="0"/>
              </a:rPr>
              <a:t>, </a:t>
            </a:r>
            <a:r>
              <a:rPr lang="en-US" sz="1700" dirty="0" err="1">
                <a:latin typeface="Courier New" pitchFamily="49" charset="0"/>
              </a:rPr>
              <a:t>float_code</a:t>
            </a:r>
            <a:r>
              <a:rPr lang="en-US" sz="17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</a:t>
            </a:r>
            <a:r>
              <a:rPr lang="en-US" sz="1700" dirty="0" err="1">
                <a:latin typeface="Courier New" pitchFamily="49" charset="0"/>
              </a:rPr>
              <a:t>scanf</a:t>
            </a:r>
            <a:r>
              <a:rPr lang="en-US" sz="1700" dirty="0">
                <a:latin typeface="Courier New" pitchFamily="49" charset="0"/>
              </a:rPr>
              <a:t>("%d", &amp;</a:t>
            </a:r>
            <a:r>
              <a:rPr lang="en-US" sz="1700" dirty="0" err="1">
                <a:latin typeface="Courier New" pitchFamily="49" charset="0"/>
              </a:rPr>
              <a:t>data_type_code</a:t>
            </a:r>
            <a:r>
              <a:rPr lang="en-US" sz="17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if ((</a:t>
            </a:r>
            <a:r>
              <a:rPr lang="en-US" sz="1700" dirty="0" err="1">
                <a:latin typeface="Courier New" pitchFamily="49" charset="0"/>
              </a:rPr>
              <a:t>data_type_code</a:t>
            </a:r>
            <a:r>
              <a:rPr lang="en-US" sz="1700" dirty="0">
                <a:latin typeface="Courier New" pitchFamily="49" charset="0"/>
              </a:rPr>
              <a:t> != </a:t>
            </a:r>
            <a:r>
              <a:rPr lang="en-US" sz="1700" dirty="0" err="1">
                <a:latin typeface="Courier New" pitchFamily="49" charset="0"/>
                <a:cs typeface="Calibri" panose="020F0502020204030204" pitchFamily="34" charset="0"/>
              </a:rPr>
              <a:t>ì</a:t>
            </a:r>
            <a:r>
              <a:rPr lang="en-US" sz="1700" dirty="0" err="1">
                <a:latin typeface="Courier New" pitchFamily="49" charset="0"/>
              </a:rPr>
              <a:t>nt_code</a:t>
            </a:r>
            <a:r>
              <a:rPr lang="en-US" sz="1700" dirty="0">
                <a:latin typeface="Courier New" pitchFamily="49" charset="0"/>
              </a:rPr>
              <a:t>) &amp;&amp;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    (</a:t>
            </a:r>
            <a:r>
              <a:rPr lang="en-US" sz="1700" dirty="0" err="1">
                <a:latin typeface="Courier New" pitchFamily="49" charset="0"/>
              </a:rPr>
              <a:t>data_type_code</a:t>
            </a:r>
            <a:r>
              <a:rPr lang="en-US" sz="1700" dirty="0">
                <a:latin typeface="Courier New" pitchFamily="49" charset="0"/>
              </a:rPr>
              <a:t> != </a:t>
            </a:r>
            <a:r>
              <a:rPr lang="en-US" sz="1700" dirty="0" err="1">
                <a:latin typeface="Courier New" pitchFamily="49" charset="0"/>
              </a:rPr>
              <a:t>float_code</a:t>
            </a:r>
            <a:r>
              <a:rPr lang="en-US" sz="1700" dirty="0">
                <a:latin typeface="Courier New" pitchFamily="49" charset="0"/>
              </a:rPr>
              <a:t>)) {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    </a:t>
            </a:r>
            <a:r>
              <a:rPr lang="en-US" sz="1700" dirty="0" err="1">
                <a:latin typeface="Courier New" pitchFamily="49" charset="0"/>
              </a:rPr>
              <a:t>printf</a:t>
            </a:r>
            <a:r>
              <a:rPr lang="en-US" sz="1700" dirty="0">
                <a:latin typeface="Courier New" pitchFamily="49" charset="0"/>
              </a:rPr>
              <a:t>("ERROR: I don't recognize data type code %d.\n",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        </a:t>
            </a:r>
            <a:r>
              <a:rPr lang="en-US" sz="1700" dirty="0" err="1">
                <a:latin typeface="Courier New" pitchFamily="49" charset="0"/>
              </a:rPr>
              <a:t>data_type_code</a:t>
            </a:r>
            <a:r>
              <a:rPr lang="en-US" sz="1700" dirty="0">
                <a:latin typeface="Courier New" pitchFamily="49" charset="0"/>
              </a:rPr>
              <a:t>); </a:t>
            </a:r>
            <a:r>
              <a:rPr lang="en-US" sz="1700" dirty="0">
                <a:solidFill>
                  <a:schemeClr val="bg1"/>
                </a:solidFill>
                <a:latin typeface="Courier New" pitchFamily="49" charset="0"/>
              </a:rPr>
              <a:t>DON’T COPY-AND-PASTE!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    exit(</a:t>
            </a:r>
            <a:r>
              <a:rPr lang="en-US" sz="1700" dirty="0" err="1">
                <a:latin typeface="Courier New" pitchFamily="49" charset="0"/>
              </a:rPr>
              <a:t>program_failure_code</a:t>
            </a:r>
            <a:r>
              <a:rPr lang="en-US" sz="17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} /* if ((</a:t>
            </a:r>
            <a:r>
              <a:rPr lang="en-US" sz="1700" dirty="0" err="1">
                <a:latin typeface="Courier New" pitchFamily="49" charset="0"/>
              </a:rPr>
              <a:t>data_type_code</a:t>
            </a:r>
            <a:r>
              <a:rPr lang="en-US" sz="1700" dirty="0">
                <a:latin typeface="Courier New" pitchFamily="49" charset="0"/>
              </a:rPr>
              <a:t> != </a:t>
            </a:r>
            <a:r>
              <a:rPr lang="en-US" sz="1700" dirty="0" err="1">
                <a:latin typeface="Courier New" pitchFamily="49" charset="0"/>
              </a:rPr>
              <a:t>int_code</a:t>
            </a:r>
            <a:r>
              <a:rPr lang="en-US" sz="1700" dirty="0">
                <a:latin typeface="Courier New" pitchFamily="49" charset="0"/>
              </a:rPr>
              <a:t>) ... */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if (</a:t>
            </a:r>
            <a:r>
              <a:rPr lang="en-US" sz="1700" dirty="0" err="1">
                <a:latin typeface="Courier New" pitchFamily="49" charset="0"/>
              </a:rPr>
              <a:t>data_type_code</a:t>
            </a:r>
            <a:r>
              <a:rPr lang="en-US" sz="1700" dirty="0">
                <a:latin typeface="Courier New" pitchFamily="49" charset="0"/>
              </a:rPr>
              <a:t> == </a:t>
            </a:r>
            <a:r>
              <a:rPr lang="en-US" sz="1700" dirty="0" err="1">
                <a:latin typeface="Courier New" pitchFamily="49" charset="0"/>
              </a:rPr>
              <a:t>ínt_code</a:t>
            </a:r>
            <a:r>
              <a:rPr lang="en-US" sz="1700" dirty="0">
                <a:latin typeface="Courier New" pitchFamily="49" charset="0"/>
              </a:rPr>
              <a:t>) {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    </a:t>
            </a:r>
            <a:r>
              <a:rPr lang="en-US" sz="1700" dirty="0" err="1">
                <a:latin typeface="Courier New" pitchFamily="49" charset="0"/>
              </a:rPr>
              <a:t>printf</a:t>
            </a:r>
            <a:r>
              <a:rPr lang="en-US" sz="1700" dirty="0">
                <a:latin typeface="Courier New" pitchFamily="49" charset="0"/>
              </a:rPr>
              <a:t>("What is the </a:t>
            </a:r>
            <a:r>
              <a:rPr lang="en-US" sz="1700" dirty="0" err="1">
                <a:latin typeface="Courier New" pitchFamily="49" charset="0"/>
                <a:cs typeface="Calibri" panose="020F0502020204030204" pitchFamily="34" charset="0"/>
              </a:rPr>
              <a:t>ì</a:t>
            </a:r>
            <a:r>
              <a:rPr lang="en-US" sz="1700" dirty="0" err="1">
                <a:latin typeface="Courier New" pitchFamily="49" charset="0"/>
              </a:rPr>
              <a:t>nt</a:t>
            </a:r>
            <a:r>
              <a:rPr lang="en-US" sz="1700" dirty="0">
                <a:latin typeface="Courier New" pitchFamily="49" charset="0"/>
              </a:rPr>
              <a:t> value?\n");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    </a:t>
            </a:r>
            <a:r>
              <a:rPr lang="en-US" sz="1700" dirty="0" err="1">
                <a:latin typeface="Courier New" pitchFamily="49" charset="0"/>
              </a:rPr>
              <a:t>scanf</a:t>
            </a:r>
            <a:r>
              <a:rPr lang="en-US" sz="1700" dirty="0">
                <a:latin typeface="Courier New" pitchFamily="49" charset="0"/>
              </a:rPr>
              <a:t>("%d", &amp;</a:t>
            </a:r>
            <a:r>
              <a:rPr lang="en-US" sz="1700" dirty="0" err="1">
                <a:latin typeface="Courier New" pitchFamily="49" charset="0"/>
              </a:rPr>
              <a:t>int_input_value</a:t>
            </a:r>
            <a:r>
              <a:rPr lang="en-US" sz="17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} /* if (</a:t>
            </a:r>
            <a:r>
              <a:rPr lang="en-US" sz="1700" dirty="0" err="1">
                <a:latin typeface="Courier New" pitchFamily="49" charset="0"/>
              </a:rPr>
              <a:t>data_type_code</a:t>
            </a:r>
            <a:r>
              <a:rPr lang="en-US" sz="1700" dirty="0">
                <a:latin typeface="Courier New" pitchFamily="49" charset="0"/>
              </a:rPr>
              <a:t> == </a:t>
            </a:r>
            <a:r>
              <a:rPr lang="en-US" sz="1700" dirty="0" err="1">
                <a:latin typeface="Courier New" pitchFamily="49" charset="0"/>
              </a:rPr>
              <a:t>int_code</a:t>
            </a:r>
            <a:r>
              <a:rPr lang="en-US" sz="1700" dirty="0">
                <a:latin typeface="Courier New" pitchFamily="49" charset="0"/>
              </a:rPr>
              <a:t>) */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else if (</a:t>
            </a:r>
            <a:r>
              <a:rPr lang="en-US" sz="1700" dirty="0" err="1">
                <a:latin typeface="Courier New" pitchFamily="49" charset="0"/>
              </a:rPr>
              <a:t>data_type_code</a:t>
            </a:r>
            <a:r>
              <a:rPr lang="en-US" sz="1700" dirty="0">
                <a:latin typeface="Courier New" pitchFamily="49" charset="0"/>
              </a:rPr>
              <a:t> == </a:t>
            </a:r>
            <a:r>
              <a:rPr lang="en-US" sz="1700" dirty="0" err="1">
                <a:latin typeface="Courier New" pitchFamily="49" charset="0"/>
              </a:rPr>
              <a:t>float_code</a:t>
            </a:r>
            <a:r>
              <a:rPr lang="en-US" sz="1700" dirty="0">
                <a:latin typeface="Courier New" pitchFamily="49" charset="0"/>
              </a:rPr>
              <a:t>) {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    </a:t>
            </a:r>
            <a:r>
              <a:rPr lang="en-US" sz="1700" dirty="0" err="1">
                <a:latin typeface="Courier New" pitchFamily="49" charset="0"/>
              </a:rPr>
              <a:t>printf</a:t>
            </a:r>
            <a:r>
              <a:rPr lang="en-US" sz="1700" dirty="0">
                <a:latin typeface="Courier New" pitchFamily="49" charset="0"/>
              </a:rPr>
              <a:t>("What is the float value?\n");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    </a:t>
            </a:r>
            <a:r>
              <a:rPr lang="en-US" sz="1700" dirty="0" err="1">
                <a:latin typeface="Courier New" pitchFamily="49" charset="0"/>
              </a:rPr>
              <a:t>scanf</a:t>
            </a:r>
            <a:r>
              <a:rPr lang="en-US" sz="1700" dirty="0">
                <a:latin typeface="Courier New" pitchFamily="49" charset="0"/>
              </a:rPr>
              <a:t>("%f", &amp;</a:t>
            </a:r>
            <a:r>
              <a:rPr lang="en-US" sz="1700" dirty="0" err="1">
                <a:latin typeface="Courier New" pitchFamily="49" charset="0"/>
              </a:rPr>
              <a:t>float_ínput_value</a:t>
            </a:r>
            <a:r>
              <a:rPr lang="en-US" sz="17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} /* if (</a:t>
            </a:r>
            <a:r>
              <a:rPr lang="en-US" sz="1700" dirty="0" err="1">
                <a:latin typeface="Courier New" pitchFamily="49" charset="0"/>
              </a:rPr>
              <a:t>data_type_code</a:t>
            </a:r>
            <a:r>
              <a:rPr lang="en-US" sz="1700" dirty="0">
                <a:latin typeface="Courier New" pitchFamily="49" charset="0"/>
              </a:rPr>
              <a:t> == </a:t>
            </a:r>
            <a:r>
              <a:rPr lang="en-US" sz="1700" dirty="0" err="1">
                <a:latin typeface="Courier New" pitchFamily="49" charset="0"/>
              </a:rPr>
              <a:t>float_code</a:t>
            </a:r>
            <a:r>
              <a:rPr lang="en-US" sz="1700" dirty="0">
                <a:latin typeface="Courier New" pitchFamily="49" charset="0"/>
              </a:rPr>
              <a:t>) */</a:t>
            </a:r>
          </a:p>
        </p:txBody>
      </p:sp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Complicated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Example #2</a:t>
            </a:r>
          </a:p>
        </p:txBody>
      </p:sp>
    </p:spTree>
    <p:custDataLst>
      <p:tags r:id="rId1"/>
    </p:custData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45405E-B077-4F18-8875-027FDD8BB616}" type="slidenum">
              <a:rPr lang="en-US"/>
              <a:pPr/>
              <a:t>39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107A2B-832C-40B0-A0F7-7697D3B67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2011484" y="1295400"/>
            <a:ext cx="57346" cy="9976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077200" cy="46482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</a:t>
            </a:r>
            <a:r>
              <a:rPr lang="en-US" sz="1700" dirty="0" err="1">
                <a:latin typeface="Courier New" pitchFamily="49" charset="0"/>
              </a:rPr>
              <a:t>å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_type_code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int_code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sz="1700" dirty="0" err="1">
                <a:latin typeface="Courier New" pitchFamily="49" charset="0"/>
                <a:cs typeface="Calibri" panose="020F0502020204030204" pitchFamily="34" charset="0"/>
              </a:rPr>
              <a:t>ì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nt_input_value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700" dirty="0" err="1">
                <a:latin typeface="Courier New" pitchFamily="49" charset="0"/>
              </a:rPr>
              <a:t>minimum_for_not_negating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int_output_value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-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int_input_value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 /* 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int_input_value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&lt; ...) */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else {</a:t>
            </a:r>
            <a:r>
              <a:rPr lang="en-US" sz="1700" dirty="0">
                <a:solidFill>
                  <a:schemeClr val="bg1"/>
                </a:solidFill>
                <a:latin typeface="Courier New" pitchFamily="49" charset="0"/>
              </a:rPr>
              <a:t>DON’T COPY-AND-PASTE!</a:t>
            </a:r>
            <a:endParaRPr lang="en-US" sz="17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int_output_value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+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int_input_value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 /* 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int_input_value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&lt; ...)...else */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} /* 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data_type_code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int_code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 */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 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data_type_code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float_code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float_</a:t>
            </a:r>
            <a:r>
              <a:rPr lang="en-US" sz="1700" dirty="0" err="1">
                <a:latin typeface="Courier New" pitchFamily="49" charset="0"/>
              </a:rPr>
              <a:t>í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nput_value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700" dirty="0" err="1">
                <a:latin typeface="Courier New" pitchFamily="49" charset="0"/>
              </a:rPr>
              <a:t>minimum_for_not_negating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float_output_value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-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float_</a:t>
            </a:r>
            <a:r>
              <a:rPr lang="en-US" sz="1700" dirty="0" err="1">
                <a:latin typeface="Courier New" pitchFamily="49" charset="0"/>
                <a:cs typeface="Calibri" panose="020F0502020204030204" pitchFamily="34" charset="0"/>
              </a:rPr>
              <a:t>ì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nput_value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 /* 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float_input_value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&lt; ...) */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else {</a:t>
            </a:r>
            <a:r>
              <a:rPr lang="en-US" sz="1700" dirty="0">
                <a:solidFill>
                  <a:schemeClr val="bg1"/>
                </a:solidFill>
                <a:latin typeface="Courier New" pitchFamily="49" charset="0"/>
              </a:rPr>
              <a:t>DON’T COPY-AND-PASTE!</a:t>
            </a:r>
            <a:endParaRPr lang="en-US" sz="17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float_output_value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 +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float_input_value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 /* 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float_input_value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&lt; ...)...else */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} /* if (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data_type_code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float_code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 */</a:t>
            </a:r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Complicated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Example #3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C2C1A-98BE-44BD-B917-C0D7534ED490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grpSp>
        <p:nvGrpSpPr>
          <p:cNvPr id="643082" name="Group 10" descr="The absolute value of Y equals: negative Y, if Y is negative, or Y, otherwise."/>
          <p:cNvGrpSpPr>
            <a:grpSpLocks/>
          </p:cNvGrpSpPr>
          <p:nvPr/>
        </p:nvGrpSpPr>
        <p:grpSpPr bwMode="auto">
          <a:xfrm>
            <a:off x="1676400" y="1447800"/>
            <a:ext cx="5943600" cy="1036638"/>
            <a:chOff x="1248" y="2400"/>
            <a:chExt cx="3744" cy="653"/>
          </a:xfrm>
        </p:grpSpPr>
        <p:sp>
          <p:nvSpPr>
            <p:cNvPr id="643084" name="Text Box 12"/>
            <p:cNvSpPr txBox="1">
              <a:spLocks noChangeArrowheads="1"/>
            </p:cNvSpPr>
            <p:nvPr/>
          </p:nvSpPr>
          <p:spPr bwMode="auto">
            <a:xfrm>
              <a:off x="2304" y="2403"/>
              <a:ext cx="2688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10000"/>
                </a:lnSpc>
                <a:spcBef>
                  <a:spcPct val="50000"/>
                </a:spcBef>
              </a:pPr>
              <a:r>
                <a:rPr lang="en-US" sz="2400"/>
                <a:t>if </a:t>
              </a:r>
              <a:r>
                <a:rPr lang="en-US" sz="2400" i="1"/>
                <a:t>y </a:t>
              </a:r>
              <a:r>
                <a:rPr lang="en-US" sz="2400"/>
                <a:t>is negative</a:t>
              </a:r>
            </a:p>
            <a:p>
              <a:pPr algn="l">
                <a:lnSpc>
                  <a:spcPct val="90000"/>
                </a:lnSpc>
                <a:spcBef>
                  <a:spcPct val="50000"/>
                </a:spcBef>
              </a:pPr>
              <a:r>
                <a:rPr lang="en-US" sz="2400"/>
                <a:t>otherwise</a:t>
              </a:r>
            </a:p>
          </p:txBody>
        </p:sp>
        <p:graphicFrame>
          <p:nvGraphicFramePr>
            <p:cNvPr id="643083" name="Object 11"/>
            <p:cNvGraphicFramePr>
              <a:graphicFrameLocks noChangeAspect="1"/>
            </p:cNvGraphicFramePr>
            <p:nvPr/>
          </p:nvGraphicFramePr>
          <p:xfrm>
            <a:off x="1248" y="2400"/>
            <a:ext cx="1008" cy="6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34680" imgH="457200" progId="Equation.3">
                    <p:embed/>
                  </p:oleObj>
                </mc:Choice>
                <mc:Fallback>
                  <p:oleObj name="Equation" r:id="rId3" imgW="634680" imgH="45720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2400"/>
                          <a:ext cx="1008" cy="6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848600" cy="3352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Here’s an implementation of absolute value in C:</a:t>
            </a:r>
          </a:p>
          <a:p>
            <a:pPr>
              <a:buFont typeface="Wingdings" pitchFamily="2" charset="2"/>
              <a:buNone/>
            </a:pPr>
            <a:r>
              <a:rPr lang="en-US" i="1" u="sng">
                <a:latin typeface="Courier New" pitchFamily="49" charset="0"/>
              </a:rPr>
              <a:t>if</a:t>
            </a:r>
            <a:r>
              <a:rPr lang="en-US">
                <a:latin typeface="Courier New" pitchFamily="49" charset="0"/>
              </a:rPr>
              <a:t> (y &lt; 0) {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    absolute_value_of_y = -y;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} /* if (y &lt; 0) */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i="1" u="sng">
                <a:latin typeface="Courier New" pitchFamily="49" charset="0"/>
              </a:rPr>
              <a:t>else</a:t>
            </a:r>
            <a:r>
              <a:rPr lang="en-US">
                <a:latin typeface="Courier New" pitchFamily="49" charset="0"/>
              </a:rPr>
              <a:t>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    absolute_value_of_y =  y;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} /* if (y &lt; 0)...else */</a:t>
            </a:r>
          </a:p>
        </p:txBody>
      </p:sp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Absolute Value Implementation</a:t>
            </a:r>
          </a:p>
        </p:txBody>
      </p:sp>
    </p:spTree>
    <p:custDataLst>
      <p:tags r:id="rId1"/>
    </p:custData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665A60-BB82-4723-9DE7-5D06F281EA68}" type="slidenum">
              <a:rPr lang="en-US"/>
              <a:pPr/>
              <a:t>40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10CE4A-406D-4FE0-9697-ABB6D3A89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0920" y="3486150"/>
            <a:ext cx="152400" cy="232830"/>
          </a:xfrm>
          <a:prstGeom prst="rect">
            <a:avLst/>
          </a:prstGeom>
        </p:spPr>
      </p:pic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6482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if (</a:t>
            </a:r>
            <a:r>
              <a:rPr lang="en-US" sz="1700" dirty="0" err="1">
                <a:latin typeface="Courier New" pitchFamily="49" charset="0"/>
              </a:rPr>
              <a:t>data_type_code</a:t>
            </a:r>
            <a:r>
              <a:rPr lang="en-US" sz="1700" dirty="0">
                <a:latin typeface="Courier New" pitchFamily="49" charset="0"/>
              </a:rPr>
              <a:t> == </a:t>
            </a:r>
            <a:r>
              <a:rPr lang="en-US" sz="1700" dirty="0" err="1">
                <a:latin typeface="Courier New" pitchFamily="49" charset="0"/>
              </a:rPr>
              <a:t>int_code</a:t>
            </a:r>
            <a:r>
              <a:rPr lang="en-US" sz="1700" dirty="0">
                <a:latin typeface="Courier New" pitchFamily="49" charset="0"/>
              </a:rPr>
              <a:t>) {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    </a:t>
            </a:r>
            <a:r>
              <a:rPr lang="en-US" sz="1700" dirty="0" err="1">
                <a:latin typeface="Courier New" pitchFamily="49" charset="0"/>
              </a:rPr>
              <a:t>printf</a:t>
            </a:r>
            <a:r>
              <a:rPr lang="en-US" sz="1700" dirty="0">
                <a:latin typeface="Courier New" pitchFamily="49" charset="0"/>
              </a:rPr>
              <a:t>("The absolute value of %d is %d.\n",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        </a:t>
            </a:r>
            <a:r>
              <a:rPr lang="en-US" sz="1700" dirty="0" err="1">
                <a:latin typeface="Courier New" pitchFamily="49" charset="0"/>
              </a:rPr>
              <a:t>int_</a:t>
            </a:r>
            <a:r>
              <a:rPr lang="en-US" sz="1700" dirty="0" err="1">
                <a:latin typeface="Courier New" pitchFamily="49" charset="0"/>
                <a:cs typeface="Calibri" panose="020F0502020204030204" pitchFamily="34" charset="0"/>
              </a:rPr>
              <a:t>ì</a:t>
            </a:r>
            <a:r>
              <a:rPr lang="en-US" sz="1700" dirty="0" err="1">
                <a:latin typeface="Courier New" pitchFamily="49" charset="0"/>
              </a:rPr>
              <a:t>nput_value</a:t>
            </a:r>
            <a:r>
              <a:rPr lang="en-US" sz="1700" dirty="0">
                <a:latin typeface="Courier New" pitchFamily="49" charset="0"/>
              </a:rPr>
              <a:t>, </a:t>
            </a:r>
            <a:r>
              <a:rPr lang="en-US" sz="1700" dirty="0" err="1">
                <a:latin typeface="Courier New" pitchFamily="49" charset="0"/>
              </a:rPr>
              <a:t>int_output_value</a:t>
            </a:r>
            <a:r>
              <a:rPr lang="en-US" sz="17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} /* if (</a:t>
            </a:r>
            <a:r>
              <a:rPr lang="en-US" sz="1700" dirty="0" err="1">
                <a:latin typeface="Courier New" pitchFamily="49" charset="0"/>
              </a:rPr>
              <a:t>data_type_code</a:t>
            </a:r>
            <a:r>
              <a:rPr lang="en-US" sz="1700" dirty="0">
                <a:latin typeface="Courier New" pitchFamily="49" charset="0"/>
              </a:rPr>
              <a:t> == </a:t>
            </a:r>
            <a:r>
              <a:rPr lang="en-US" sz="1700" dirty="0" err="1">
                <a:latin typeface="Courier New" pitchFamily="49" charset="0"/>
              </a:rPr>
              <a:t>int_code</a:t>
            </a:r>
            <a:r>
              <a:rPr lang="en-US" sz="1700" dirty="0">
                <a:latin typeface="Courier New" pitchFamily="49" charset="0"/>
              </a:rPr>
              <a:t>) */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else if (</a:t>
            </a:r>
            <a:r>
              <a:rPr lang="en-US" sz="1700" dirty="0" err="1">
                <a:latin typeface="Courier New" pitchFamily="49" charset="0"/>
              </a:rPr>
              <a:t>data_type_code</a:t>
            </a:r>
            <a:r>
              <a:rPr lang="en-US" sz="1700" dirty="0">
                <a:latin typeface="Courier New" pitchFamily="49" charset="0"/>
              </a:rPr>
              <a:t> == </a:t>
            </a:r>
            <a:r>
              <a:rPr lang="en-US" sz="1700" dirty="0" err="1">
                <a:latin typeface="Courier New" pitchFamily="49" charset="0"/>
              </a:rPr>
              <a:t>float_code</a:t>
            </a:r>
            <a:r>
              <a:rPr lang="en-US" sz="1700" dirty="0">
                <a:latin typeface="Courier New" pitchFamily="49" charset="0"/>
              </a:rPr>
              <a:t>) {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    </a:t>
            </a:r>
            <a:r>
              <a:rPr lang="en-US" sz="1700" dirty="0" err="1">
                <a:latin typeface="Courier New" pitchFamily="49" charset="0"/>
              </a:rPr>
              <a:t>printf</a:t>
            </a:r>
            <a:r>
              <a:rPr lang="en-US" sz="1700" dirty="0">
                <a:latin typeface="Courier New" pitchFamily="49" charset="0"/>
              </a:rPr>
              <a:t>("The absolute value of %f is %f.\n",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        </a:t>
            </a:r>
            <a:r>
              <a:rPr lang="en-US" sz="1700" dirty="0" err="1">
                <a:latin typeface="Courier New" pitchFamily="49" charset="0"/>
              </a:rPr>
              <a:t>float_ínput_value</a:t>
            </a:r>
            <a:r>
              <a:rPr lang="en-US" sz="1700" dirty="0">
                <a:latin typeface="Courier New" pitchFamily="49" charset="0"/>
              </a:rPr>
              <a:t>, </a:t>
            </a:r>
            <a:r>
              <a:rPr lang="en-US" sz="1700" dirty="0" err="1">
                <a:latin typeface="Courier New" pitchFamily="49" charset="0"/>
              </a:rPr>
              <a:t>float_output_value</a:t>
            </a:r>
            <a:r>
              <a:rPr lang="en-US" sz="17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} /* if (</a:t>
            </a:r>
            <a:r>
              <a:rPr lang="en-US" sz="1700" dirty="0" err="1">
                <a:latin typeface="Courier New" pitchFamily="49" charset="0"/>
              </a:rPr>
              <a:t>data_type_code</a:t>
            </a:r>
            <a:r>
              <a:rPr lang="en-US" sz="1700" dirty="0">
                <a:latin typeface="Courier New" pitchFamily="49" charset="0"/>
              </a:rPr>
              <a:t> == </a:t>
            </a:r>
            <a:r>
              <a:rPr lang="en-US" sz="1700" dirty="0" err="1">
                <a:latin typeface="Courier New" pitchFamily="49" charset="0"/>
              </a:rPr>
              <a:t>float_code</a:t>
            </a:r>
            <a:r>
              <a:rPr lang="en-US" sz="1700" dirty="0">
                <a:latin typeface="Courier New" pitchFamily="49" charset="0"/>
              </a:rPr>
              <a:t>) */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solidFill>
                  <a:schemeClr val="bg1"/>
                </a:solidFill>
                <a:latin typeface="Courier New" pitchFamily="49" charset="0"/>
              </a:rPr>
              <a:t>DON’T COPY-AND-PASTE!</a:t>
            </a: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    return </a:t>
            </a:r>
            <a:r>
              <a:rPr lang="en-US" sz="1700" dirty="0" err="1">
                <a:latin typeface="Courier New" pitchFamily="49" charset="0"/>
              </a:rPr>
              <a:t>program_succ</a:t>
            </a:r>
            <a:r>
              <a:rPr lang="en-US" sz="1700" dirty="0" err="1">
                <a:latin typeface="Courier New" pitchFamily="49" charset="0"/>
                <a:cs typeface="Calibri" panose="020F0502020204030204" pitchFamily="34" charset="0"/>
              </a:rPr>
              <a:t>ë</a:t>
            </a:r>
            <a:r>
              <a:rPr lang="en-US" sz="1700" dirty="0" err="1">
                <a:latin typeface="Courier New" pitchFamily="49" charset="0"/>
              </a:rPr>
              <a:t>ss_code</a:t>
            </a:r>
            <a:r>
              <a:rPr lang="en-US" sz="1700" dirty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endParaRPr lang="en-US" sz="17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700" dirty="0">
                <a:latin typeface="Courier New" pitchFamily="49" charset="0"/>
              </a:rPr>
              <a:t>} /* main */</a:t>
            </a:r>
            <a:r>
              <a:rPr lang="en-US" sz="1700" dirty="0">
                <a:solidFill>
                  <a:schemeClr val="bg1"/>
                </a:solidFill>
                <a:latin typeface="Courier New" pitchFamily="49" charset="0"/>
              </a:rPr>
              <a:t>DON’T COPY-AND-PASTE!</a:t>
            </a:r>
          </a:p>
        </p:txBody>
      </p:sp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Complicated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Example #4</a:t>
            </a:r>
          </a:p>
        </p:txBody>
      </p:sp>
    </p:spTree>
    <p:custDataLst>
      <p:tags r:id="rId1"/>
    </p:custData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0A8592-6BDE-4F53-AF65-A37068203848}" type="slidenum">
              <a:rPr lang="en-US"/>
              <a:pPr/>
              <a:t>41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% </a:t>
            </a:r>
            <a:r>
              <a:rPr lang="en-US" sz="2000" b="1" dirty="0" err="1">
                <a:latin typeface="Courier New" pitchFamily="49" charset="0"/>
              </a:rPr>
              <a:t>gcc</a:t>
            </a:r>
            <a:r>
              <a:rPr lang="en-US" sz="2000" b="1" dirty="0">
                <a:latin typeface="Courier New" pitchFamily="49" charset="0"/>
              </a:rPr>
              <a:t> -o </a:t>
            </a:r>
            <a:r>
              <a:rPr lang="en-US" sz="2000" b="1" dirty="0" err="1">
                <a:latin typeface="Courier New" pitchFamily="49" charset="0"/>
              </a:rPr>
              <a:t>absvalbytype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absvalbytype.c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% </a:t>
            </a:r>
            <a:r>
              <a:rPr lang="en-US" sz="2000" b="1" dirty="0" err="1">
                <a:latin typeface="Courier New" pitchFamily="49" charset="0"/>
              </a:rPr>
              <a:t>absvalbytype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I'm going to calculate the absolute value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  of a number that you input.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Would you like to input an int or a float?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  (Enter 1 for an int or 2 for a float.)</a:t>
            </a:r>
          </a:p>
          <a:p>
            <a:pPr>
              <a:lnSpc>
                <a:spcPct val="6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0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ERROR: I don't recognize data type code 0.</a:t>
            </a:r>
          </a:p>
        </p:txBody>
      </p:sp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Complicated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Example Runs #1</a:t>
            </a:r>
          </a:p>
        </p:txBody>
      </p:sp>
    </p:spTree>
    <p:custDataLst>
      <p:tags r:id="rId1"/>
    </p:custData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7A56BF-C0E6-4972-A319-DC3ED6740904}" type="slidenum">
              <a:rPr lang="en-US"/>
              <a:pPr/>
              <a:t>42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% </a:t>
            </a:r>
            <a:r>
              <a:rPr lang="en-US" sz="2000" b="1" dirty="0" err="1">
                <a:latin typeface="Courier New" pitchFamily="49" charset="0"/>
              </a:rPr>
              <a:t>absvalbytype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I'm going to calculate the absolute value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  of a number that you input.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Would you like to input an int or a float?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  (Enter 1 for an int or 2 for a float.)</a:t>
            </a:r>
          </a:p>
          <a:p>
            <a:pPr>
              <a:lnSpc>
                <a:spcPct val="6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1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What is the int value?</a:t>
            </a:r>
          </a:p>
          <a:p>
            <a:pPr>
              <a:lnSpc>
                <a:spcPct val="6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5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The absolute value of 5 is 5.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% </a:t>
            </a:r>
            <a:r>
              <a:rPr lang="en-US" sz="2000" b="1" dirty="0" err="1">
                <a:latin typeface="Courier New" pitchFamily="49" charset="0"/>
              </a:rPr>
              <a:t>absvalbytype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I'm going to calculate the absolute value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  of a number that you input.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Would you like to input an int or a float?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  (Enter 1 for an int or 2 for a float.)</a:t>
            </a:r>
          </a:p>
          <a:p>
            <a:pPr>
              <a:lnSpc>
                <a:spcPct val="6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1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What is the int value?</a:t>
            </a:r>
          </a:p>
          <a:p>
            <a:pPr>
              <a:lnSpc>
                <a:spcPct val="6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-5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The absolute value of -5 is 5.</a:t>
            </a:r>
          </a:p>
        </p:txBody>
      </p:sp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More Complicated </a:t>
            </a:r>
            <a:r>
              <a:rPr lang="en-US">
                <a:latin typeface="Courier New" pitchFamily="49" charset="0"/>
              </a:rPr>
              <a:t>if</a:t>
            </a:r>
            <a:r>
              <a:rPr lang="en-US"/>
              <a:t> Example Runs #2</a:t>
            </a:r>
          </a:p>
        </p:txBody>
      </p:sp>
    </p:spTree>
    <p:custDataLst>
      <p:tags r:id="rId1"/>
    </p:custData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03F7EB-13B7-4FDB-804D-91455BEEC8E1}" type="slidenum">
              <a:rPr lang="en-US"/>
              <a:pPr/>
              <a:t>43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% </a:t>
            </a:r>
            <a:r>
              <a:rPr lang="en-US" sz="2000" b="1" dirty="0" err="1">
                <a:latin typeface="Courier New" pitchFamily="49" charset="0"/>
              </a:rPr>
              <a:t>absvalbytype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I'm going to calculate the absolute value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  of a number that you input.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Would you like to input an int or a float?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  (Enter 1 for an int or 2 for a float.)</a:t>
            </a:r>
          </a:p>
          <a:p>
            <a:pPr>
              <a:lnSpc>
                <a:spcPct val="6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2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What is the float value?</a:t>
            </a:r>
          </a:p>
          <a:p>
            <a:pPr>
              <a:lnSpc>
                <a:spcPct val="6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5.5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The absolute value of 5.500000 is 5.500000.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% </a:t>
            </a:r>
            <a:r>
              <a:rPr lang="en-US" sz="2000" b="1" dirty="0" err="1">
                <a:latin typeface="Courier New" pitchFamily="49" charset="0"/>
              </a:rPr>
              <a:t>absvalbytype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I'm going to calculate the absolute value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  of a number that you input.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Would you like to input an int or a float?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  (Enter 1 for an int or 2 for a float.)</a:t>
            </a:r>
          </a:p>
          <a:p>
            <a:pPr>
              <a:lnSpc>
                <a:spcPct val="6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2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What is the float value?</a:t>
            </a:r>
          </a:p>
          <a:p>
            <a:pPr>
              <a:lnSpc>
                <a:spcPct val="6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-5.5</a:t>
            </a:r>
          </a:p>
          <a:p>
            <a:pPr>
              <a:lnSpc>
                <a:spcPct val="60000"/>
              </a:lnSpc>
              <a:buNone/>
            </a:pPr>
            <a:r>
              <a:rPr lang="en-US" sz="2000" dirty="0">
                <a:latin typeface="Courier New" pitchFamily="49" charset="0"/>
              </a:rPr>
              <a:t>The absolute value of -5.500000 is 5.500000.</a:t>
            </a:r>
          </a:p>
        </p:txBody>
      </p:sp>
      <p:sp>
        <p:nvSpPr>
          <p:cNvPr id="63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More Complicated </a:t>
            </a:r>
            <a:r>
              <a:rPr lang="en-US">
                <a:latin typeface="Courier New" pitchFamily="49" charset="0"/>
              </a:rPr>
              <a:t>if</a:t>
            </a:r>
            <a:r>
              <a:rPr lang="en-US"/>
              <a:t> Example Runs #3</a:t>
            </a:r>
          </a:p>
        </p:txBody>
      </p:sp>
    </p:spTree>
    <p:custDataLst>
      <p:tags r:id="rId1"/>
    </p:custData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B8FFFC-56D4-4F76-BE1E-0EB9EBE3CA2D}" type="slidenum">
              <a:rPr lang="en-US"/>
              <a:pPr/>
              <a:t>44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 </a:t>
            </a:r>
            <a:r>
              <a:rPr lang="en-US" b="1" i="1" u="sng" dirty="0"/>
              <a:t>compound statement</a:t>
            </a:r>
            <a:r>
              <a:rPr lang="en-US" i="1" dirty="0"/>
              <a:t> </a:t>
            </a:r>
            <a:r>
              <a:rPr lang="en-US" dirty="0"/>
              <a:t>is a sequence of statements,               with a well-defined beginning and a well-defined end,          to be executed, in order, under certain circumstances.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block is a compound statement. We’ll see others later.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Although 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block is actually a sequence of statements, we can think of it as a single “super” statement in some contexts.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Compound statements are also known as </a:t>
            </a:r>
            <a:r>
              <a:rPr lang="en-US" b="1" i="1" u="sng" dirty="0"/>
              <a:t>blocks</a:t>
            </a:r>
            <a:r>
              <a:rPr lang="en-US" dirty="0"/>
              <a:t>.                    Thus, we speak of 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sng" dirty="0">
                <a:latin typeface="Courier New" pitchFamily="49" charset="0"/>
              </a:rPr>
              <a:t>if</a:t>
            </a:r>
            <a:r>
              <a:rPr lang="en-US" b="1" u="sng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u="sng" dirty="0"/>
              <a:t>block</a:t>
            </a:r>
            <a:r>
              <a:rPr lang="en-US" dirty="0"/>
              <a:t>.</a:t>
            </a:r>
          </a:p>
        </p:txBody>
      </p:sp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Compound Statement a.k.a. Block #1</a:t>
            </a:r>
            <a:endParaRPr lang="en-US" b="0"/>
          </a:p>
        </p:txBody>
      </p:sp>
    </p:spTree>
    <p:custDataLst>
      <p:tags r:id="rId1"/>
    </p:custData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5C344-CA93-46FF-99ED-180E5251BF3C}" type="slidenum">
              <a:rPr lang="en-US"/>
              <a:pPr/>
              <a:t>45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In C, a compound statement, also known as a block, is delimited by curly braces.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That is, a compound statement (block):</a:t>
            </a:r>
          </a:p>
          <a:p>
            <a:r>
              <a:rPr lang="en-US" dirty="0"/>
              <a:t>begins with a </a:t>
            </a:r>
            <a:r>
              <a:rPr lang="en-US" b="1" u="sng" dirty="0"/>
              <a:t>block open</a:t>
            </a:r>
          </a:p>
          <a:p>
            <a:pPr algn="ctr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r>
              <a:rPr lang="en-US" dirty="0"/>
              <a:t>ends with a </a:t>
            </a:r>
            <a:r>
              <a:rPr lang="en-US" b="1" u="sng" dirty="0"/>
              <a:t>block close</a:t>
            </a:r>
          </a:p>
          <a:p>
            <a:pPr algn="ctr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Compound Statement a.k.a. Block #2</a:t>
            </a:r>
          </a:p>
        </p:txBody>
      </p:sp>
    </p:spTree>
    <p:custDataLst>
      <p:tags r:id="rId1"/>
    </p:custData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89979-2923-CD71-C201-654293592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5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750" dirty="0"/>
              <a:t>Keyword, Condition, Statement, Clause, Block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27F9F-045F-B131-231C-C5A24C4B0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295400"/>
            <a:ext cx="7315200" cy="4648200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(a &lt; b)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("a is less than b!\n");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("a is not less than b.\n");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AE990-605E-543E-47C1-6E68FF31B9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if Lesson 1</a:t>
            </a:r>
          </a:p>
          <a:p>
            <a:r>
              <a:rPr lang="en-US"/>
              <a:t>CS1313 Spring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E643E8-D745-AC0C-AF93-BA1250B8B0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32696C-1827-420D-9459-2549D3EC9901}" type="slidenum">
              <a:rPr lang="en-US" smtClean="0"/>
              <a:pPr/>
              <a:t>46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29FF5EE-4D02-AECE-61F7-196B8491B202}"/>
              </a:ext>
            </a:extLst>
          </p:cNvPr>
          <p:cNvCxnSpPr>
            <a:cxnSpLocks/>
          </p:cNvCxnSpPr>
          <p:nvPr/>
        </p:nvCxnSpPr>
        <p:spPr bwMode="auto">
          <a:xfrm flipV="1">
            <a:off x="1981200" y="2829222"/>
            <a:ext cx="533400" cy="2852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23C18F1-6B97-F4DB-A1E5-755ECA482FD4}"/>
              </a:ext>
            </a:extLst>
          </p:cNvPr>
          <p:cNvCxnSpPr>
            <a:cxnSpLocks/>
          </p:cNvCxnSpPr>
          <p:nvPr/>
        </p:nvCxnSpPr>
        <p:spPr bwMode="auto">
          <a:xfrm>
            <a:off x="2514600" y="2822952"/>
            <a:ext cx="548640" cy="266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9962E8C-C61D-6312-387D-8A269571218F}"/>
              </a:ext>
            </a:extLst>
          </p:cNvPr>
          <p:cNvSpPr txBox="1"/>
          <p:nvPr/>
        </p:nvSpPr>
        <p:spPr>
          <a:xfrm>
            <a:off x="8478554" y="3986144"/>
            <a:ext cx="702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/>
              <a:t>block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FBB4FC-C9DE-0767-CBAE-B582C8386A38}"/>
              </a:ext>
            </a:extLst>
          </p:cNvPr>
          <p:cNvSpPr txBox="1"/>
          <p:nvPr/>
        </p:nvSpPr>
        <p:spPr>
          <a:xfrm>
            <a:off x="1485900" y="2525652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/>
              <a:t>condition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AF270B6-CCF1-E219-0BC8-F62DE25453D5}"/>
              </a:ext>
            </a:extLst>
          </p:cNvPr>
          <p:cNvCxnSpPr>
            <a:cxnSpLocks/>
          </p:cNvCxnSpPr>
          <p:nvPr/>
        </p:nvCxnSpPr>
        <p:spPr bwMode="auto">
          <a:xfrm flipV="1">
            <a:off x="3200400" y="2238067"/>
            <a:ext cx="0" cy="8764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192071F-0F59-CF6F-D8E7-C325A7BC6E5D}"/>
              </a:ext>
            </a:extLst>
          </p:cNvPr>
          <p:cNvCxnSpPr/>
          <p:nvPr/>
        </p:nvCxnSpPr>
        <p:spPr bwMode="auto">
          <a:xfrm flipV="1">
            <a:off x="1371600" y="2238066"/>
            <a:ext cx="0" cy="8515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E90D7F5-A1AE-E506-C41A-4730798E4649}"/>
              </a:ext>
            </a:extLst>
          </p:cNvPr>
          <p:cNvCxnSpPr>
            <a:cxnSpLocks/>
          </p:cNvCxnSpPr>
          <p:nvPr/>
        </p:nvCxnSpPr>
        <p:spPr bwMode="auto">
          <a:xfrm flipV="1">
            <a:off x="1371600" y="1910526"/>
            <a:ext cx="800100" cy="3275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8990A32-8154-4A27-EF17-8BD45293A9B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171700" y="1910526"/>
            <a:ext cx="1047749" cy="3512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C1426DE-DA09-A6C7-F706-821FD9819BB2}"/>
              </a:ext>
            </a:extLst>
          </p:cNvPr>
          <p:cNvSpPr txBox="1"/>
          <p:nvPr/>
        </p:nvSpPr>
        <p:spPr>
          <a:xfrm>
            <a:off x="161220" y="2094588"/>
            <a:ext cx="1324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/>
              <a:t>keyword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556F82C-8D9D-A144-76B8-740358F01F1E}"/>
              </a:ext>
            </a:extLst>
          </p:cNvPr>
          <p:cNvCxnSpPr>
            <a:cxnSpLocks/>
            <a:stCxn id="29" idx="2"/>
          </p:cNvCxnSpPr>
          <p:nvPr/>
        </p:nvCxnSpPr>
        <p:spPr bwMode="auto">
          <a:xfrm>
            <a:off x="823560" y="2740919"/>
            <a:ext cx="513751" cy="4828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lg" len="lg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409FE1F-1785-69AE-81A5-D7F98FE591A6}"/>
              </a:ext>
            </a:extLst>
          </p:cNvPr>
          <p:cNvSpPr txBox="1"/>
          <p:nvPr/>
        </p:nvSpPr>
        <p:spPr>
          <a:xfrm>
            <a:off x="59655" y="3496526"/>
            <a:ext cx="1198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/>
              <a:t>clause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D42EB59-3A0D-1684-24D5-11E530263C9B}"/>
              </a:ext>
            </a:extLst>
          </p:cNvPr>
          <p:cNvSpPr txBox="1"/>
          <p:nvPr/>
        </p:nvSpPr>
        <p:spPr>
          <a:xfrm>
            <a:off x="-118580" y="4725716"/>
            <a:ext cx="1201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dirty="0"/>
              <a:t>clause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82DF15B-DDFF-FF40-CF14-E01DB558365F}"/>
              </a:ext>
            </a:extLst>
          </p:cNvPr>
          <p:cNvCxnSpPr>
            <a:endCxn id="33" idx="3"/>
          </p:cNvCxnSpPr>
          <p:nvPr/>
        </p:nvCxnSpPr>
        <p:spPr bwMode="auto">
          <a:xfrm flipH="1">
            <a:off x="1258604" y="3222524"/>
            <a:ext cx="112996" cy="458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F0C8761-E8DD-6CF1-EFB6-98FCB6ACF907}"/>
              </a:ext>
            </a:extLst>
          </p:cNvPr>
          <p:cNvCxnSpPr>
            <a:stCxn id="33" idx="3"/>
          </p:cNvCxnSpPr>
          <p:nvPr/>
        </p:nvCxnSpPr>
        <p:spPr bwMode="auto">
          <a:xfrm>
            <a:off x="1258604" y="3681192"/>
            <a:ext cx="112995" cy="586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86CF6BA-86D1-75D8-1682-9627A5F44731}"/>
              </a:ext>
            </a:extLst>
          </p:cNvPr>
          <p:cNvCxnSpPr/>
          <p:nvPr/>
        </p:nvCxnSpPr>
        <p:spPr bwMode="auto">
          <a:xfrm flipH="1">
            <a:off x="1145608" y="4590214"/>
            <a:ext cx="112996" cy="4586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03D34C6-9073-FEBC-6D5F-F0D55B7529FF}"/>
              </a:ext>
            </a:extLst>
          </p:cNvPr>
          <p:cNvCxnSpPr/>
          <p:nvPr/>
        </p:nvCxnSpPr>
        <p:spPr bwMode="auto">
          <a:xfrm>
            <a:off x="1128386" y="4992542"/>
            <a:ext cx="112995" cy="586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BB188E5-9A42-CC59-D239-185DE7A87A6E}"/>
              </a:ext>
            </a:extLst>
          </p:cNvPr>
          <p:cNvCxnSpPr/>
          <p:nvPr/>
        </p:nvCxnSpPr>
        <p:spPr bwMode="auto">
          <a:xfrm>
            <a:off x="3429000" y="3089651"/>
            <a:ext cx="4953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4F2ADFF-9C8E-00F9-F7C7-5FF8D8E615E4}"/>
              </a:ext>
            </a:extLst>
          </p:cNvPr>
          <p:cNvCxnSpPr>
            <a:cxnSpLocks/>
          </p:cNvCxnSpPr>
          <p:nvPr/>
        </p:nvCxnSpPr>
        <p:spPr bwMode="auto">
          <a:xfrm>
            <a:off x="1315101" y="5715000"/>
            <a:ext cx="714309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44DCD85-6167-42BE-B13E-6C47542ABC71}"/>
              </a:ext>
            </a:extLst>
          </p:cNvPr>
          <p:cNvCxnSpPr/>
          <p:nvPr/>
        </p:nvCxnSpPr>
        <p:spPr bwMode="auto">
          <a:xfrm>
            <a:off x="8382000" y="3089651"/>
            <a:ext cx="304800" cy="117754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93386B2-1366-13F3-5FCE-FE66BCEB0B79}"/>
              </a:ext>
            </a:extLst>
          </p:cNvPr>
          <p:cNvCxnSpPr/>
          <p:nvPr/>
        </p:nvCxnSpPr>
        <p:spPr bwMode="auto">
          <a:xfrm flipH="1">
            <a:off x="8439150" y="4267200"/>
            <a:ext cx="247649" cy="1447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94B6E078-1DA3-8BFA-9DF7-DD28DFD67CB1}"/>
              </a:ext>
            </a:extLst>
          </p:cNvPr>
          <p:cNvSpPr txBox="1"/>
          <p:nvPr/>
        </p:nvSpPr>
        <p:spPr>
          <a:xfrm>
            <a:off x="1215390" y="163061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/>
              <a:t>statement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956F50-5C00-76CA-1559-02B727EA69D1}"/>
              </a:ext>
            </a:extLst>
          </p:cNvPr>
          <p:cNvSpPr txBox="1"/>
          <p:nvPr/>
        </p:nvSpPr>
        <p:spPr>
          <a:xfrm>
            <a:off x="3289231" y="1455952"/>
            <a:ext cx="5782380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550" b="1" i="1" u="sng" dirty="0"/>
              <a:t>keyword</a:t>
            </a:r>
            <a:r>
              <a:rPr lang="en-US" sz="1550" dirty="0"/>
              <a:t>: just 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pPr algn="l"/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550" b="1" i="1" u="sng" dirty="0"/>
              <a:t>condition</a:t>
            </a:r>
            <a:r>
              <a:rPr lang="en-US" sz="1550" dirty="0"/>
              <a:t>: inside (and including) the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sz="1550" dirty="0"/>
              <a:t>statement’s parentheses</a:t>
            </a:r>
          </a:p>
          <a:p>
            <a:pPr algn="l"/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550" b="1" i="1" u="sng" dirty="0"/>
              <a:t>statement</a:t>
            </a:r>
            <a:r>
              <a:rPr lang="en-US" sz="1550" dirty="0"/>
              <a:t>: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sz="1550" dirty="0"/>
              <a:t>keyword plus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sz="1550" dirty="0"/>
              <a:t>condition</a:t>
            </a:r>
          </a:p>
          <a:p>
            <a:pPr algn="l"/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550" b="1" i="1" u="sng" dirty="0"/>
              <a:t>clause</a:t>
            </a:r>
            <a:r>
              <a:rPr lang="en-US" sz="1550" dirty="0"/>
              <a:t>: from the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sz="1550" dirty="0"/>
              <a:t>keyword to the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sz="1550" dirty="0"/>
              <a:t>statement’s block close</a:t>
            </a:r>
          </a:p>
          <a:p>
            <a:pPr algn="l"/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550" b="1" i="1" u="sng" dirty="0"/>
              <a:t>block</a:t>
            </a:r>
            <a:r>
              <a:rPr lang="en-US" sz="1550" dirty="0"/>
              <a:t>: all of the clauses combined, starting from the</a:t>
            </a:r>
            <a:r>
              <a:rPr lang="en-US" sz="1550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sz="1550" dirty="0"/>
              <a:t>clause</a:t>
            </a:r>
          </a:p>
        </p:txBody>
      </p:sp>
    </p:spTree>
    <p:extLst>
      <p:ext uri="{BB962C8B-B14F-4D97-AF65-F5344CB8AC3E}">
        <p14:creationId xmlns:p14="http://schemas.microsoft.com/office/powerpoint/2010/main" val="473330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B0AF5-877C-4E9D-B30A-B1FC00F471F1}" type="slidenum">
              <a:rPr lang="en-US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01000" cy="46482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if (y &lt; 0) {</a:t>
            </a:r>
          </a:p>
          <a:p>
            <a:pPr marL="533400" indent="-533400">
              <a:lnSpc>
                <a:spcPct val="7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</a:rPr>
              <a:t>absolute_value_of_y</a:t>
            </a:r>
            <a:r>
              <a:rPr lang="en-US" dirty="0">
                <a:latin typeface="Courier New" pitchFamily="49" charset="0"/>
              </a:rPr>
              <a:t> = -y;</a:t>
            </a:r>
          </a:p>
          <a:p>
            <a:pPr marL="533400" indent="-533400">
              <a:lnSpc>
                <a:spcPct val="7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} /* if (y &lt; 0) */</a:t>
            </a:r>
          </a:p>
          <a:p>
            <a:pPr marL="533400" indent="-533400">
              <a:lnSpc>
                <a:spcPct val="7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else {</a:t>
            </a:r>
          </a:p>
          <a:p>
            <a:pPr marL="533400" indent="-533400">
              <a:lnSpc>
                <a:spcPct val="6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</a:rPr>
              <a:t>absolute_value_of_y</a:t>
            </a:r>
            <a:r>
              <a:rPr lang="en-US" dirty="0">
                <a:latin typeface="Courier New" pitchFamily="49" charset="0"/>
              </a:rPr>
              <a:t> =  y;</a:t>
            </a:r>
          </a:p>
          <a:p>
            <a:pPr marL="533400" indent="-533400">
              <a:lnSpc>
                <a:spcPct val="6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} /* if (y &lt; 0)...else */</a:t>
            </a:r>
          </a:p>
          <a:p>
            <a:pPr marL="533400" indent="-533400">
              <a:lnSpc>
                <a:spcPct val="0"/>
              </a:lnSpc>
              <a:buFont typeface="Wingdings" pitchFamily="2" charset="2"/>
              <a:buNone/>
            </a:pPr>
            <a:endParaRPr lang="en-US" dirty="0"/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Evaluate the </a:t>
            </a:r>
            <a:r>
              <a:rPr lang="en-US" b="1" i="1" u="sng" dirty="0"/>
              <a:t>condition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(y &lt; 0)</a:t>
            </a:r>
            <a:r>
              <a:rPr lang="en-US" dirty="0"/>
              <a:t>, which is a          Boolean expression completely enclosed in parentheses, resulting in either true (1) or false (0).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If the condition evaluates to true, then                        execute the statement inside the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clause.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Otherwise, execute the statement inside 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clause.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Does This Mean?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CDD09E-51C9-41BB-90DE-C9534606B83A}" type="slidenum">
              <a:rPr lang="en-US"/>
              <a:pPr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4828"/>
            <a:ext cx="82296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i="1" u="sng" dirty="0"/>
              <a:t>Branching</a:t>
            </a:r>
            <a:r>
              <a:rPr lang="en-US" i="1" dirty="0"/>
              <a:t> </a:t>
            </a:r>
            <a:r>
              <a:rPr lang="en-US" dirty="0"/>
              <a:t>is a way to </a:t>
            </a:r>
            <a:r>
              <a:rPr lang="en-US" b="1" i="1" u="sng" dirty="0"/>
              <a:t>select</a:t>
            </a:r>
            <a:r>
              <a:rPr lang="en-US" i="1" dirty="0"/>
              <a:t> </a:t>
            </a:r>
            <a:r>
              <a:rPr lang="en-US" dirty="0"/>
              <a:t>between possible sets of statements.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In C, the most common kind of branching is 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u="sng" dirty="0">
                <a:latin typeface="Courier New" pitchFamily="49" charset="0"/>
              </a:rPr>
              <a:t>if</a:t>
            </a:r>
            <a:r>
              <a:rPr lang="en-US" b="1" i="1" u="sng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u="sng" dirty="0"/>
              <a:t>block</a:t>
            </a:r>
            <a:r>
              <a:rPr lang="en-US" dirty="0"/>
              <a:t>: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    if (</a:t>
            </a:r>
            <a:r>
              <a:rPr lang="en-US" i="1" dirty="0"/>
              <a:t>condition</a:t>
            </a:r>
            <a:r>
              <a:rPr lang="en-US" dirty="0">
                <a:latin typeface="Courier New" pitchFamily="49" charset="0"/>
              </a:rPr>
              <a:t>) {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        </a:t>
            </a:r>
            <a:r>
              <a:rPr lang="en-US" i="1" dirty="0"/>
              <a:t>statement1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        </a:t>
            </a:r>
            <a:r>
              <a:rPr lang="en-US" i="1" dirty="0"/>
              <a:t>statement2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        …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    }</a:t>
            </a:r>
          </a:p>
        </p:txBody>
      </p:sp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Branching with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92C828-EDE9-4F10-8CE0-0065F826E0B0}" type="slidenum">
              <a:rPr lang="en-US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102" y="1295400"/>
            <a:ext cx="8714297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if (a &gt; b) {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("Wow, a is greater than b!\n");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 /* if (a &gt; b) */</a:t>
            </a:r>
          </a:p>
          <a:p>
            <a:pPr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if (</a:t>
            </a:r>
            <a:r>
              <a:rPr lang="en-US" sz="2000" dirty="0" err="1">
                <a:latin typeface="Courier New" pitchFamily="49" charset="0"/>
              </a:rPr>
              <a:t>my_height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your_height</a:t>
            </a:r>
            <a:r>
              <a:rPr lang="en-US" sz="2000" dirty="0">
                <a:latin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shortest_height</a:t>
            </a:r>
            <a:r>
              <a:rPr lang="en-US" sz="2000" dirty="0">
                <a:latin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</a:rPr>
              <a:t>my_height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 /* if (</a:t>
            </a:r>
            <a:r>
              <a:rPr lang="en-US" sz="2000" dirty="0" err="1">
                <a:latin typeface="Courier New" pitchFamily="49" charset="0"/>
              </a:rPr>
              <a:t>my_height</a:t>
            </a:r>
            <a:r>
              <a:rPr lang="en-US" sz="2000" dirty="0">
                <a:latin typeface="Courier New" pitchFamily="49" charset="0"/>
              </a:rPr>
              <a:t> &lt; </a:t>
            </a:r>
            <a:r>
              <a:rPr lang="en-US" sz="2000" dirty="0" err="1">
                <a:latin typeface="Courier New" pitchFamily="49" charset="0"/>
              </a:rPr>
              <a:t>your_height</a:t>
            </a:r>
            <a:r>
              <a:rPr lang="en-US" sz="2000" dirty="0">
                <a:latin typeface="Courier New" pitchFamily="49" charset="0"/>
              </a:rPr>
              <a:t>) */</a:t>
            </a:r>
          </a:p>
          <a:p>
            <a:pPr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750" dirty="0">
                <a:latin typeface="Courier New" pitchFamily="49" charset="0"/>
              </a:rPr>
              <a:t>if (</a:t>
            </a:r>
            <a:r>
              <a:rPr lang="en-US" sz="1750" dirty="0" err="1">
                <a:latin typeface="Courier New" pitchFamily="49" charset="0"/>
              </a:rPr>
              <a:t>drink_item_code</a:t>
            </a:r>
            <a:r>
              <a:rPr lang="en-US" sz="1750" dirty="0">
                <a:latin typeface="Courier New" pitchFamily="49" charset="0"/>
              </a:rPr>
              <a:t> == </a:t>
            </a:r>
            <a:r>
              <a:rPr lang="en-US" sz="1750" dirty="0" err="1">
                <a:latin typeface="Courier New" pitchFamily="49" charset="0"/>
              </a:rPr>
              <a:t>coffee_item_code</a:t>
            </a:r>
            <a:r>
              <a:rPr lang="en-US" sz="1750" dirty="0">
                <a:latin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en-US" sz="1750" dirty="0">
                <a:latin typeface="Courier New" pitchFamily="49" charset="0"/>
              </a:rPr>
              <a:t>    </a:t>
            </a:r>
            <a:r>
              <a:rPr lang="en-US" sz="1750" dirty="0" err="1">
                <a:latin typeface="Courier New" pitchFamily="49" charset="0"/>
              </a:rPr>
              <a:t>drink_price</a:t>
            </a:r>
            <a:r>
              <a:rPr lang="en-US" sz="1750" dirty="0">
                <a:latin typeface="Courier New" pitchFamily="49" charset="0"/>
              </a:rPr>
              <a:t> = </a:t>
            </a:r>
            <a:r>
              <a:rPr lang="en-US" sz="1750" dirty="0" err="1">
                <a:latin typeface="Courier New" pitchFamily="49" charset="0"/>
              </a:rPr>
              <a:t>coffee_price</a:t>
            </a:r>
            <a:r>
              <a:rPr lang="en-US" sz="1750" dirty="0">
                <a:latin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750" dirty="0">
                <a:latin typeface="Courier New" pitchFamily="49" charset="0"/>
              </a:rPr>
              <a:t>} /* if (</a:t>
            </a:r>
            <a:r>
              <a:rPr lang="en-US" sz="1750" dirty="0" err="1">
                <a:latin typeface="Courier New" pitchFamily="49" charset="0"/>
              </a:rPr>
              <a:t>drink_item_code</a:t>
            </a:r>
            <a:r>
              <a:rPr lang="en-US" sz="1750" dirty="0">
                <a:latin typeface="Courier New" pitchFamily="49" charset="0"/>
              </a:rPr>
              <a:t> == </a:t>
            </a:r>
            <a:r>
              <a:rPr lang="en-US" sz="1750" dirty="0" err="1">
                <a:latin typeface="Courier New" pitchFamily="49" charset="0"/>
              </a:rPr>
              <a:t>coffee_item_code</a:t>
            </a:r>
            <a:r>
              <a:rPr lang="en-US" sz="1750" dirty="0">
                <a:latin typeface="Courier New" pitchFamily="49" charset="0"/>
              </a:rPr>
              <a:t>) */</a:t>
            </a:r>
          </a:p>
        </p:txBody>
      </p:sp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Blocks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D02268-0194-48E7-9E54-086B44C6B293}" type="slidenum">
              <a:rPr lang="en-US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    if (</a:t>
            </a:r>
            <a:r>
              <a:rPr lang="en-US" i="1" dirty="0"/>
              <a:t>condition</a:t>
            </a:r>
            <a:r>
              <a:rPr lang="en-US" dirty="0">
                <a:latin typeface="Courier New" pitchFamily="49" charset="0"/>
              </a:rPr>
              <a:t>) {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        </a:t>
            </a:r>
            <a:r>
              <a:rPr lang="en-US" i="1" dirty="0"/>
              <a:t>statement1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        </a:t>
            </a:r>
            <a:r>
              <a:rPr lang="en-US" i="1" dirty="0"/>
              <a:t>statement2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        …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u="sng" dirty="0"/>
              <a:t>The condition is a Boolean expression completely enclosed in parentheses.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The </a:t>
            </a:r>
            <a:r>
              <a:rPr lang="en-US" b="1" i="1" u="sng" dirty="0"/>
              <a:t>condition</a:t>
            </a:r>
            <a:r>
              <a:rPr lang="en-US" i="1" dirty="0"/>
              <a:t> </a:t>
            </a:r>
            <a:r>
              <a:rPr lang="en-US" dirty="0"/>
              <a:t>is a </a:t>
            </a:r>
            <a:r>
              <a:rPr lang="en-US" b="1" u="sng" dirty="0"/>
              <a:t>Boolean expression</a:t>
            </a:r>
            <a:r>
              <a:rPr lang="en-US" dirty="0"/>
              <a:t>, so                              it evaluates either to true (</a:t>
            </a:r>
            <a:r>
              <a:rPr lang="en-US" dirty="0">
                <a:latin typeface="Courier New" pitchFamily="49" charset="0"/>
              </a:rPr>
              <a:t>1</a:t>
            </a:r>
            <a:r>
              <a:rPr lang="en-US" dirty="0"/>
              <a:t>) or to false (</a:t>
            </a:r>
            <a:r>
              <a:rPr lang="en-US" dirty="0">
                <a:latin typeface="Courier New" pitchFamily="49" charset="0"/>
              </a:rPr>
              <a:t>0</a:t>
            </a:r>
            <a:r>
              <a:rPr lang="en-US" dirty="0"/>
              <a:t>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The Boolean expression that constitutes the condition    </a:t>
            </a:r>
            <a:r>
              <a:rPr lang="en-US" b="1" u="sng" dirty="0"/>
              <a:t>MUST</a:t>
            </a:r>
            <a:r>
              <a:rPr lang="en-US" b="1" dirty="0"/>
              <a:t> </a:t>
            </a:r>
            <a:r>
              <a:rPr lang="en-US" dirty="0"/>
              <a:t>be </a:t>
            </a:r>
            <a:r>
              <a:rPr lang="en-US" b="1" u="sng" dirty="0"/>
              <a:t>completely enclosed in parentheses</a:t>
            </a:r>
            <a:r>
              <a:rPr lang="en-US" dirty="0"/>
              <a:t>.</a:t>
            </a:r>
          </a:p>
        </p:txBody>
      </p:sp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Condition</a:t>
            </a:r>
            <a:endParaRPr lang="en-US" dirty="0">
              <a:latin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A43492-3352-4B11-926B-585F5B81065F}" type="slidenum">
              <a:rPr lang="en-US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/>
              <a:t> Lesson 1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5105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    if (</a:t>
            </a:r>
            <a:r>
              <a:rPr lang="en-US" i="1" dirty="0"/>
              <a:t>condition</a:t>
            </a:r>
            <a:r>
              <a:rPr lang="en-US" dirty="0">
                <a:latin typeface="Courier New" pitchFamily="49" charset="0"/>
              </a:rPr>
              <a:t>) {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        </a:t>
            </a:r>
            <a:r>
              <a:rPr lang="en-US" i="1" dirty="0"/>
              <a:t>statement1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        </a:t>
            </a:r>
            <a:r>
              <a:rPr lang="en-US" i="1" dirty="0"/>
              <a:t>statement2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        …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        }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statement is followed by a block 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{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/>
              <a:t>      </a:t>
            </a:r>
            <a:r>
              <a:rPr lang="en-US" b="1" u="sng" dirty="0"/>
              <a:t>INSTEAD OF</a:t>
            </a:r>
            <a:r>
              <a:rPr lang="en-US" dirty="0"/>
              <a:t> by a statement terminator (semicolon).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Statements inside 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u="sng" dirty="0">
                <a:latin typeface="Courier New" pitchFamily="49" charset="0"/>
              </a:rPr>
              <a:t>if</a:t>
            </a:r>
            <a:r>
              <a:rPr lang="en-US" b="1" i="1" u="sng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i="1" u="sng" dirty="0"/>
              <a:t>clause</a:t>
            </a:r>
            <a:r>
              <a:rPr lang="en-US" i="1" dirty="0"/>
              <a:t> </a:t>
            </a:r>
            <a:r>
              <a:rPr lang="en-US" dirty="0"/>
              <a:t>are followed by statement terminators (semicolons) as appropriate, exactly the same as statements that aren’t inside 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clause.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The block 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}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at the end of 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block                 </a:t>
            </a:r>
            <a:r>
              <a:rPr lang="en-US" b="1" u="sng" dirty="0"/>
              <a:t>ISN’T</a:t>
            </a:r>
            <a:r>
              <a:rPr lang="en-US" b="1" dirty="0"/>
              <a:t> </a:t>
            </a:r>
            <a:r>
              <a:rPr lang="en-US" dirty="0"/>
              <a:t>followed by a statement terminator (semicolon).</a:t>
            </a:r>
          </a:p>
        </p:txBody>
      </p:sp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Block and Statement Terminators</a:t>
            </a:r>
            <a:endParaRPr lang="en-US" dirty="0">
              <a:latin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D" val="1940124"/>
  <p:tag name="WMSI" val="404"/>
  <p:tag name="WMIS" val="18615"/>
  <p:tag name="FILETITLE" val="CS1313 Hardware"/>
  <p:tag name="PREC" val="F"/>
  <p:tag name="NPWI" val="25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12"/>
  <p:tag name="NBP" val="1"/>
  <p:tag name="BSN" val="212"/>
  <p:tag name="SVT" val="TRUE"/>
  <p:tag name="CVB" val="212"/>
  <p:tag name="SPT" val="FALSE"/>
  <p:tag name="CII" val="2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12"/>
  <p:tag name="NBP" val="1"/>
  <p:tag name="BSN" val="212"/>
  <p:tag name="SVT" val="TRUE"/>
  <p:tag name="CVB" val="212"/>
  <p:tag name="SPT" val="FALSE"/>
  <p:tag name="CII" val="21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15"/>
  <p:tag name="NBP" val="1"/>
  <p:tag name="BSN" val="215"/>
  <p:tag name="SVT" val="TRUE"/>
  <p:tag name="CVB" val="215"/>
  <p:tag name="SPT" val="FALSE"/>
  <p:tag name="CII" val="2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16"/>
  <p:tag name="NBP" val="1"/>
  <p:tag name="BSN" val="216"/>
  <p:tag name="SVT" val="TRUE"/>
  <p:tag name="CVB" val="216"/>
  <p:tag name="SPT" val="FALSE"/>
  <p:tag name="CII" val="2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17"/>
  <p:tag name="NBP" val="1"/>
  <p:tag name="BSN" val="217"/>
  <p:tag name="SVT" val="TRUE"/>
  <p:tag name="CVB" val="217"/>
  <p:tag name="SPT" val="FALSE"/>
  <p:tag name="CII" val="21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18"/>
  <p:tag name="NBP" val="1"/>
  <p:tag name="BSN" val="218"/>
  <p:tag name="SVT" val="TRUE"/>
  <p:tag name="CVB" val="218"/>
  <p:tag name="SPT" val="FALSE"/>
  <p:tag name="CII" val="21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19"/>
  <p:tag name="NBP" val="1"/>
  <p:tag name="BSN" val="219"/>
  <p:tag name="SVT" val="TRUE"/>
  <p:tag name="CVB" val="219"/>
  <p:tag name="SPT" val="FALSE"/>
  <p:tag name="CII" val="21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0"/>
  <p:tag name="NBP" val="1"/>
  <p:tag name="BSN" val="220"/>
  <p:tag name="SVT" val="TRUE"/>
  <p:tag name="CVB" val="220"/>
  <p:tag name="SPT" val="FALSE"/>
  <p:tag name="CII" val="22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1"/>
  <p:tag name="NBP" val="1"/>
  <p:tag name="BSN" val="221"/>
  <p:tag name="SVT" val="TRUE"/>
  <p:tag name="CVB" val="221"/>
  <p:tag name="SPT" val="FALSE"/>
  <p:tag name="CII" val="22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2"/>
  <p:tag name="NBP" val="1"/>
  <p:tag name="BSN" val="222"/>
  <p:tag name="SVT" val="TRUE"/>
  <p:tag name="CVB" val="222"/>
  <p:tag name="SPT" val="FALSE"/>
  <p:tag name="CII" val="2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5"/>
  <p:tag name="NBP" val="1"/>
  <p:tag name="BSN" val="35"/>
  <p:tag name="SVT" val="TRUE"/>
  <p:tag name="CVB" val="35"/>
  <p:tag name="SPT" val="FALSE"/>
  <p:tag name="CII" val="3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3"/>
  <p:tag name="NBP" val="1"/>
  <p:tag name="BSN" val="223"/>
  <p:tag name="SVT" val="TRUE"/>
  <p:tag name="CVB" val="223"/>
  <p:tag name="SPT" val="FALSE"/>
  <p:tag name="CII" val="22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4"/>
  <p:tag name="NBP" val="1"/>
  <p:tag name="BSN" val="224"/>
  <p:tag name="SVT" val="TRUE"/>
  <p:tag name="CVB" val="224"/>
  <p:tag name="SPT" val="FALSE"/>
  <p:tag name="CII" val="22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16"/>
  <p:tag name="NBP" val="1"/>
  <p:tag name="BSN" val="216"/>
  <p:tag name="SVT" val="TRUE"/>
  <p:tag name="CVB" val="216"/>
  <p:tag name="SPT" val="FALSE"/>
  <p:tag name="CII" val="21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5"/>
  <p:tag name="NBP" val="1"/>
  <p:tag name="BSN" val="225"/>
  <p:tag name="SVT" val="TRUE"/>
  <p:tag name="CVB" val="225"/>
  <p:tag name="SPT" val="FALSE"/>
  <p:tag name="CII" val="22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6"/>
  <p:tag name="NBP" val="1"/>
  <p:tag name="BSN" val="226"/>
  <p:tag name="SVT" val="TRUE"/>
  <p:tag name="CVB" val="226"/>
  <p:tag name="SPT" val="FALSE"/>
  <p:tag name="CII" val="22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7"/>
  <p:tag name="NBP" val="1"/>
  <p:tag name="BSN" val="227"/>
  <p:tag name="SVT" val="TRUE"/>
  <p:tag name="CVB" val="227"/>
  <p:tag name="SPT" val="FALSE"/>
  <p:tag name="CII" val="22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8"/>
  <p:tag name="NBP" val="1"/>
  <p:tag name="BSN" val="228"/>
  <p:tag name="SVT" val="TRUE"/>
  <p:tag name="CVB" val="228"/>
  <p:tag name="SPT" val="FALSE"/>
  <p:tag name="CII" val="22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9"/>
  <p:tag name="NBP" val="1"/>
  <p:tag name="BSN" val="229"/>
  <p:tag name="SVT" val="TRUE"/>
  <p:tag name="CVB" val="229"/>
  <p:tag name="SPT" val="FALSE"/>
  <p:tag name="CII" val="22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30"/>
  <p:tag name="NBP" val="1"/>
  <p:tag name="BSN" val="230"/>
  <p:tag name="SVT" val="TRUE"/>
  <p:tag name="CVB" val="230"/>
  <p:tag name="SPT" val="FALSE"/>
  <p:tag name="CII" val="23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31"/>
  <p:tag name="NBP" val="1"/>
  <p:tag name="BSN" val="231"/>
  <p:tag name="SVT" val="TRUE"/>
  <p:tag name="CVB" val="231"/>
  <p:tag name="SPT" val="FALSE"/>
  <p:tag name="CII" val="23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2"/>
  <p:tag name="BSN" val="172"/>
  <p:tag name="SVT" val="FALSE"/>
  <p:tag name="NBP" val="1"/>
  <p:tag name="CVB" val="172"/>
  <p:tag name="SPT" val="FALSE"/>
  <p:tag name="CII" val="17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32"/>
  <p:tag name="NBP" val="1"/>
  <p:tag name="BSN" val="232"/>
  <p:tag name="SVT" val="TRUE"/>
  <p:tag name="CVB" val="232"/>
  <p:tag name="SPT" val="FALSE"/>
  <p:tag name="CII" val="23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33"/>
  <p:tag name="NBP" val="1"/>
  <p:tag name="BSN" val="233"/>
  <p:tag name="SVT" val="TRUE"/>
  <p:tag name="CVB" val="233"/>
  <p:tag name="SPT" val="FALSE"/>
  <p:tag name="CII" val="23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34"/>
  <p:tag name="NBP" val="1"/>
  <p:tag name="BSN" val="234"/>
  <p:tag name="SVT" val="TRUE"/>
  <p:tag name="CVB" val="234"/>
  <p:tag name="SPT" val="FALSE"/>
  <p:tag name="CII" val="23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35"/>
  <p:tag name="NBP" val="1"/>
  <p:tag name="BSN" val="235"/>
  <p:tag name="SVT" val="TRUE"/>
  <p:tag name="CVB" val="235"/>
  <p:tag name="SPT" val="FALSE"/>
  <p:tag name="CII" val="23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48"/>
  <p:tag name="BSN" val="248"/>
  <p:tag name="SVT" val="FALSE"/>
  <p:tag name="NBP" val="1"/>
  <p:tag name="CVB" val="248"/>
  <p:tag name="SPT" val="FALSE"/>
  <p:tag name="CII" val="24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49"/>
  <p:tag name="BSN" val="249"/>
  <p:tag name="SVT" val="FALSE"/>
  <p:tag name="NBP" val="1"/>
  <p:tag name="CVB" val="249"/>
  <p:tag name="SPT" val="FALSE"/>
  <p:tag name="CII" val="24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36"/>
  <p:tag name="NBP" val="1"/>
  <p:tag name="BSN" val="236"/>
  <p:tag name="SVT" val="TRUE"/>
  <p:tag name="CVB" val="236"/>
  <p:tag name="SPT" val="FALSE"/>
  <p:tag name="CII" val="23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37"/>
  <p:tag name="NBP" val="1"/>
  <p:tag name="BSN" val="237"/>
  <p:tag name="SVT" val="TRUE"/>
  <p:tag name="CVB" val="237"/>
  <p:tag name="SPT" val="FALSE"/>
  <p:tag name="CII" val="23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38"/>
  <p:tag name="NBP" val="1"/>
  <p:tag name="BSN" val="238"/>
  <p:tag name="SVT" val="TRUE"/>
  <p:tag name="CVB" val="238"/>
  <p:tag name="SPT" val="FALSE"/>
  <p:tag name="CII" val="23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39"/>
  <p:tag name="NBP" val="1"/>
  <p:tag name="BSN" val="239"/>
  <p:tag name="SVT" val="TRUE"/>
  <p:tag name="CVB" val="239"/>
  <p:tag name="SPT" val="FALSE"/>
  <p:tag name="CII" val="23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45"/>
  <p:tag name="BSN" val="245"/>
  <p:tag name="SVT" val="FALSE"/>
  <p:tag name="NBP" val="1"/>
  <p:tag name="CVB" val="245"/>
  <p:tag name="SPT" val="FALSE"/>
  <p:tag name="CII" val="24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40"/>
  <p:tag name="NBP" val="1"/>
  <p:tag name="BSN" val="240"/>
  <p:tag name="SVT" val="TRUE"/>
  <p:tag name="CVB" val="240"/>
  <p:tag name="SPT" val="FALSE"/>
  <p:tag name="CII" val="24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41"/>
  <p:tag name="NBP" val="1"/>
  <p:tag name="BSN" val="241"/>
  <p:tag name="SVT" val="TRUE"/>
  <p:tag name="CVB" val="241"/>
  <p:tag name="SPT" val="FALSE"/>
  <p:tag name="CII" val="24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42"/>
  <p:tag name="NBP" val="1"/>
  <p:tag name="BSN" val="242"/>
  <p:tag name="SVT" val="TRUE"/>
  <p:tag name="CVB" val="242"/>
  <p:tag name="SPT" val="FALSE"/>
  <p:tag name="CII" val="24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43"/>
  <p:tag name="NBP" val="1"/>
  <p:tag name="BSN" val="243"/>
  <p:tag name="SVT" val="TRUE"/>
  <p:tag name="CVB" val="243"/>
  <p:tag name="SPT" val="FALSE"/>
  <p:tag name="CII" val="24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44"/>
  <p:tag name="NBP" val="1"/>
  <p:tag name="BSN" val="244"/>
  <p:tag name="SVT" val="TRUE"/>
  <p:tag name="CVB" val="244"/>
  <p:tag name="SPT" val="FALSE"/>
  <p:tag name="CII" val="24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46"/>
  <p:tag name="NBP" val="1"/>
  <p:tag name="CVB" val="246"/>
  <p:tag name="SPT" val="FALSE"/>
  <p:tag name="BSN" val="246"/>
  <p:tag name="LFXCI" val="0"/>
  <p:tag name="SVT" val="TRUE"/>
  <p:tag name="CII" val="24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47"/>
  <p:tag name="BSN" val="247"/>
  <p:tag name="SVT" val="FALSE"/>
  <p:tag name="NBP" val="1"/>
  <p:tag name="CVB" val="247"/>
  <p:tag name="SPT" val="FALSE"/>
  <p:tag name="CII" val="24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09"/>
  <p:tag name="NBP" val="1"/>
  <p:tag name="BSN" val="209"/>
  <p:tag name="SVT" val="TRUE"/>
  <p:tag name="CVB" val="209"/>
  <p:tag name="SPT" val="FALSE"/>
  <p:tag name="CII" val="20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10"/>
  <p:tag name="NBP" val="1"/>
  <p:tag name="BSN" val="210"/>
  <p:tag name="SVT" val="TRUE"/>
  <p:tag name="CVB" val="210"/>
  <p:tag name="SPT" val="FALSE"/>
  <p:tag name="CII" val="21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11"/>
  <p:tag name="NBP" val="1"/>
  <p:tag name="BSN" val="211"/>
  <p:tag name="SVT" val="TRUE"/>
  <p:tag name="CVB" val="211"/>
  <p:tag name="SPT" val="FALSE"/>
  <p:tag name="CII" val="211"/>
</p:tagLst>
</file>

<file path=ppt/theme/theme1.xml><?xml version="1.0" encoding="utf-8"?>
<a:theme xmlns:a="http://schemas.openxmlformats.org/drawingml/2006/main" name="hardware_lesson">
  <a:themeElements>
    <a:clrScheme name="hardware_lesso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hardware_less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ardware_less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dware_less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dware_less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hardware_lesson</Template>
  <TotalTime>5113</TotalTime>
  <Words>5318</Words>
  <Application>Microsoft Office PowerPoint</Application>
  <PresentationFormat>On-screen Show (4:3)</PresentationFormat>
  <Paragraphs>759</Paragraphs>
  <Slides>46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Courier New</vt:lpstr>
      <vt:lpstr>Tahoma</vt:lpstr>
      <vt:lpstr>Times New Roman</vt:lpstr>
      <vt:lpstr>Wingdings</vt:lpstr>
      <vt:lpstr>hardware_lesson</vt:lpstr>
      <vt:lpstr>Equation</vt:lpstr>
      <vt:lpstr>if Lesson 1 Outline</vt:lpstr>
      <vt:lpstr>Absolute Value</vt:lpstr>
      <vt:lpstr>Absolute Value Definition</vt:lpstr>
      <vt:lpstr>Absolute Value Implementation</vt:lpstr>
      <vt:lpstr>What Does This Mean?</vt:lpstr>
      <vt:lpstr>Branching with if</vt:lpstr>
      <vt:lpstr>Example if Blocks</vt:lpstr>
      <vt:lpstr>if Condition</vt:lpstr>
      <vt:lpstr>if Block and Statement Terminators</vt:lpstr>
      <vt:lpstr>if Block Indentation</vt:lpstr>
      <vt:lpstr>if Flowchart</vt:lpstr>
      <vt:lpstr>if Flowchart Example #1</vt:lpstr>
      <vt:lpstr>if Flowchart Example #2</vt:lpstr>
      <vt:lpstr>The Meaning of if #1</vt:lpstr>
      <vt:lpstr>The Meaning of if #2</vt:lpstr>
      <vt:lpstr>The Meaning of if #3</vt:lpstr>
      <vt:lpstr>The Meaning of if #4</vt:lpstr>
      <vt:lpstr>The Meaning of if #5</vt:lpstr>
      <vt:lpstr>The Meaning of if #6</vt:lpstr>
      <vt:lpstr>if Example #1</vt:lpstr>
      <vt:lpstr>if Example #2</vt:lpstr>
      <vt:lpstr>if Example Flowchart</vt:lpstr>
      <vt:lpstr>Block Open/Close Comments for if Block</vt:lpstr>
      <vt:lpstr>Boolean Expr Completely Parenthesized #1</vt:lpstr>
      <vt:lpstr>Boolean Expr Completely Parenthesized #2</vt:lpstr>
      <vt:lpstr>Boolean Expr Completely Parenthesized #3</vt:lpstr>
      <vt:lpstr>Boolean Expr Completely Parenthesized #4</vt:lpstr>
      <vt:lpstr>Boolean Expr Completely Parenthesized #5</vt:lpstr>
      <vt:lpstr>BAD Condition #1</vt:lpstr>
      <vt:lpstr>BAD BAD BAD Condition Example</vt:lpstr>
      <vt:lpstr>GOOD Condition Example</vt:lpstr>
      <vt:lpstr>Kinds of Statements Inside if Block</vt:lpstr>
      <vt:lpstr>Statements Inside if Block</vt:lpstr>
      <vt:lpstr>No Declarations Inside if Block</vt:lpstr>
      <vt:lpstr>Absolute Value Example #1</vt:lpstr>
      <vt:lpstr>Absolute Value Example #2</vt:lpstr>
      <vt:lpstr>A More Complicated if Example #1</vt:lpstr>
      <vt:lpstr>A More Complicated if Example #2</vt:lpstr>
      <vt:lpstr>A More Complicated if Example #3</vt:lpstr>
      <vt:lpstr>A More Complicated if Example #4</vt:lpstr>
      <vt:lpstr>A More Complicated if Example Runs #1</vt:lpstr>
      <vt:lpstr>A More Complicated if Example Runs #2</vt:lpstr>
      <vt:lpstr>A More Complicated if Example Runs #3</vt:lpstr>
      <vt:lpstr>Compound Statement a.k.a. Block #1</vt:lpstr>
      <vt:lpstr>Compound Statement a.k.a. Block #2</vt:lpstr>
      <vt:lpstr>if Keyword, Condition, Statement, Clause, Block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CS1313 if Lesson 1</dc:title>
  <dc:creator>Henry Neeman</dc:creator>
  <cp:lastModifiedBy>Neeman, Henry J.</cp:lastModifiedBy>
  <cp:revision>410</cp:revision>
  <cp:lastPrinted>1601-01-01T00:00:00Z</cp:lastPrinted>
  <dcterms:created xsi:type="dcterms:W3CDTF">2004-08-23T12:23:16Z</dcterms:created>
  <dcterms:modified xsi:type="dcterms:W3CDTF">2024-02-25T16:24:00Z</dcterms:modified>
</cp:coreProperties>
</file>