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449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62" r:id="rId11"/>
    <p:sldId id="458" r:id="rId12"/>
    <p:sldId id="459" r:id="rId13"/>
    <p:sldId id="460" r:id="rId14"/>
    <p:sldId id="461" r:id="rId15"/>
    <p:sldId id="463" r:id="rId16"/>
    <p:sldId id="464" r:id="rId17"/>
    <p:sldId id="465" r:id="rId18"/>
    <p:sldId id="466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CC99FF"/>
    <a:srgbClr val="336600"/>
    <a:srgbClr val="33CCFF"/>
    <a:srgbClr val="FF33CC"/>
    <a:srgbClr val="8000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08F55F-7DB4-41FB-B717-B3C53B13FE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4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42A74D-46A6-42A3-8160-E4477B0F4C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65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315913" y="2438400"/>
            <a:ext cx="8693150" cy="1052513"/>
            <a:chOff x="199" y="1536"/>
            <a:chExt cx="5476" cy="663"/>
          </a:xfrm>
        </p:grpSpPr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/>
              <a:t>OU Supercomputing Center for Education &amp; Research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1F0DC39C-502E-4EAE-8B0D-C508142C10C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7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64" y="2667000"/>
            <a:ext cx="393700" cy="5381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/>
              <a:t>for 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22D86-FF5B-4FFD-8864-1F5AFAD91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9575" y="457200"/>
            <a:ext cx="2024063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921375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/>
              <a:t>for 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1BAEEA-77BC-453E-8C75-E34CF53BA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/>
              <a:t>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0C4657-240A-4CA4-AE8D-FEE9013CF85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/>
              <a:t>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1315C5-FD69-4802-9C73-0A0ED2E635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481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38481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/>
              <a:t>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033AC6-D570-48B0-9EDC-4D522855A0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/>
              <a:t>for 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0C00F6-CEA0-4E37-A438-597F71814E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/>
              <a:t>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6CDBC7-FB14-432F-82FB-D34BA71041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/>
              <a:t>for 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3A2F8B-3A5D-456E-833B-65265DEE4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/>
              <a:t>for 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CEDFB4-AE14-4D52-91A0-2F544F86F1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>
                <a:latin typeface="+mn-lt"/>
              </a:defRPr>
            </a:lvl1pPr>
          </a:lstStyle>
          <a:p>
            <a:r>
              <a:rPr lang="en-US" dirty="0"/>
              <a:t>for Loop Lesson 3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38F0FB-09B4-4B00-935A-23CBA1F2E4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1" lang="en-US" sz="2400">
              <a:latin typeface="Tahoma" pitchFamily="34" charset="0"/>
            </a:endParaRPr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80978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84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2935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urier New" pitchFamily="49" charset="0"/>
              </a:defRPr>
            </a:lvl1pPr>
          </a:lstStyle>
          <a:p>
            <a:r>
              <a:rPr lang="en-US" sz="1600" dirty="0"/>
              <a:t>for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Loop Lesson 3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CS1313 Fall 2024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DF6463C-D2B5-48CD-8F39-A4EADA2245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8383" name="Picture 15" descr="ou201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90600" y="6172200"/>
            <a:ext cx="393700" cy="538163"/>
          </a:xfrm>
          <a:prstGeom prst="rect">
            <a:avLst/>
          </a:prstGeom>
          <a:noFill/>
        </p:spPr>
      </p:pic>
      <p:pic>
        <p:nvPicPr>
          <p:cNvPr id="14" name="Picture 15" descr="ou201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533400"/>
            <a:ext cx="393700" cy="5381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krj/courses/2307/disasters/disasters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://www.ma.utexas.edu/users/arbogast/misc/disasters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2EDD93-193A-4FFB-9F0D-881CFA82FFDA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4495800" y="1290638"/>
            <a:ext cx="419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Debugging a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#1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Debugging a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#2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Debugging a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#3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Debugging a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#4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Debugging a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#5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Changing Loop Bounds Inside Loop #1: BAD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Changing Loop Bounds Inside Loop #2: BAD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Changing Loop Index Inside Loop #1: BAD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en-US" sz="1800" dirty="0"/>
              <a:t>Changing Loop Index Inside Loop #2: BAD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3962400" cy="49530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Lesson 3 Outline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latin typeface="Courier New" pitchFamily="49" charset="0"/>
              </a:rPr>
              <a:t>for</a:t>
            </a:r>
            <a:r>
              <a:rPr lang="en-US" sz="1800" dirty="0"/>
              <a:t> Loop with a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Counter: BAD!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 Example #1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 Example #2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Why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Counters are BAD </a:t>
            </a:r>
            <a:r>
              <a:rPr lang="en-US" sz="1800" dirty="0" err="1"/>
              <a:t>BAD</a:t>
            </a:r>
            <a:r>
              <a:rPr lang="en-US" sz="1800" dirty="0"/>
              <a:t> </a:t>
            </a:r>
            <a:r>
              <a:rPr lang="en-US" sz="1800" dirty="0" err="1"/>
              <a:t>BAD</a:t>
            </a:r>
            <a:endParaRPr lang="en-US" sz="1800" dirty="0"/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BAD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 Example #1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BAD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 Example #2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Replace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 with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/>
              <a:t> #1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1800" dirty="0"/>
              <a:t> Replace </a:t>
            </a:r>
            <a:r>
              <a:rPr lang="en-US" sz="1800" dirty="0">
                <a:latin typeface="Courier New" pitchFamily="49" charset="0"/>
              </a:rPr>
              <a:t>float</a:t>
            </a:r>
            <a:r>
              <a:rPr lang="en-US" sz="1800" dirty="0"/>
              <a:t> Counter with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/>
              <a:t> #2</a:t>
            </a: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for</a:t>
            </a:r>
            <a:r>
              <a:rPr lang="en-US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Lesson 3 Outline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A5C76-844C-46E6-9E2A-87FAE2AB3310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Suppose you have a program that has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loop, and              it looks like the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has a bug in it.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Assuming that the bug isn’t obvious just from looking,           how do we figure out where the bug is?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One thing we can try is to put some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statements   inside the loop body.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Often, the output of the loop body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u="sng" dirty="0" err="1">
                <a:latin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statements        will  tell us where to find the bug.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When we’ve made a change, we can check to make sure that things are going well, using the same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statements inside  the loop body.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Once we know that the loop is debugged, we can                 delete the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statements from inside the loop body.</a:t>
            </a:r>
          </a:p>
        </p:txBody>
      </p:sp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#1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233D9-6F8E-4871-9A7E-06EBFF054070}" type="slidenum">
              <a:rPr lang="en-US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#include &lt;</a:t>
            </a:r>
            <a:r>
              <a:rPr lang="en-US" sz="1350" dirty="0" err="1">
                <a:latin typeface="Courier New" pitchFamily="49" charset="0"/>
              </a:rPr>
              <a:t>stdio.h</a:t>
            </a:r>
            <a:r>
              <a:rPr lang="en-US" sz="1350" dirty="0">
                <a:latin typeface="Courier New" pitchFamily="49" charset="0"/>
              </a:rPr>
              <a:t>&gt;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 err="1">
                <a:latin typeface="Courier New" pitchFamily="49" charset="0"/>
              </a:rPr>
              <a:t>int</a:t>
            </a:r>
            <a:r>
              <a:rPr lang="en-US" sz="135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         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int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count;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int sum;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("What are the summation limits?\n");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scanf</a:t>
            </a:r>
            <a:r>
              <a:rPr lang="en-US" sz="1350" dirty="0">
                <a:latin typeface="Courier New" pitchFamily="49" charset="0"/>
              </a:rPr>
              <a:t>("%d %d", &amp;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sum =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for (count =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count &lt;=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; count++) {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sum = sum * count;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} /* for count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("The sum from %d to %d is %d.\n",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sum);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return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gcc</a:t>
            </a:r>
            <a:r>
              <a:rPr lang="en-US" sz="1350" b="1" dirty="0">
                <a:latin typeface="Courier New" pitchFamily="49" charset="0"/>
              </a:rPr>
              <a:t> -o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r>
              <a:rPr lang="en-US" sz="1350" b="1" dirty="0">
                <a:latin typeface="Courier New" pitchFamily="49" charset="0"/>
              </a:rPr>
              <a:t> </a:t>
            </a:r>
            <a:r>
              <a:rPr lang="en-US" sz="1350" b="1" dirty="0" err="1">
                <a:latin typeface="Courier New" pitchFamily="49" charset="0"/>
              </a:rPr>
              <a:t>sumbad.c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What are the summation limits?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b="1" dirty="0">
                <a:latin typeface="Courier New" pitchFamily="49" charset="0"/>
              </a:rPr>
              <a:t>1 5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The sum from 1 to 5 is 0.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#2</a:t>
            </a:r>
            <a:endParaRPr lang="en-US" b="0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7188DD-DF10-4DF7-933C-110EADD5E9F7}" type="slidenum">
              <a:rPr lang="en-US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#include &lt;</a:t>
            </a:r>
            <a:r>
              <a:rPr lang="en-US" sz="1350" dirty="0" err="1">
                <a:latin typeface="Courier New" pitchFamily="49" charset="0"/>
              </a:rPr>
              <a:t>stdio.h</a:t>
            </a:r>
            <a:r>
              <a:rPr lang="en-US" sz="1350" dirty="0">
                <a:latin typeface="Courier New" pitchFamily="49" charset="0"/>
              </a:rPr>
              <a:t>&gt;</a:t>
            </a:r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int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         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int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count;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int sum;</a:t>
            </a:r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("What are the summation limits?\n");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scanf</a:t>
            </a:r>
            <a:r>
              <a:rPr lang="en-US" sz="1350" dirty="0">
                <a:latin typeface="Courier New" pitchFamily="49" charset="0"/>
              </a:rPr>
              <a:t>("%d %d", &amp;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sum =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for (count =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count &lt;=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; count++) {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sum = sum * count;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("count = %d, sum = %d\n", count, sum);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} /* for count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("The sum from %d to %d is %d.\n",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sum);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return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gcc</a:t>
            </a:r>
            <a:r>
              <a:rPr lang="en-US" sz="1350" b="1" dirty="0">
                <a:latin typeface="Courier New" pitchFamily="49" charset="0"/>
              </a:rPr>
              <a:t> -o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r>
              <a:rPr lang="en-US" sz="1350" b="1" dirty="0">
                <a:latin typeface="Courier New" pitchFamily="49" charset="0"/>
              </a:rPr>
              <a:t> </a:t>
            </a:r>
            <a:r>
              <a:rPr lang="en-US" sz="1350" b="1" dirty="0" err="1">
                <a:latin typeface="Courier New" pitchFamily="49" charset="0"/>
              </a:rPr>
              <a:t>sumbad.c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What are the summation limits?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b="1" dirty="0">
                <a:latin typeface="Courier New" pitchFamily="49" charset="0"/>
              </a:rPr>
              <a:t>1 5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1, sum = 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2, sum = 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3, sum = 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4, sum = 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5, sum = 0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The sum from 1 to 5 is 0.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500" dirty="0">
              <a:latin typeface="Courier New" pitchFamily="49" charset="0"/>
            </a:endParaRPr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#3</a:t>
            </a:r>
            <a:endParaRPr lang="en-US" b="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66013DF-FB46-D564-5EA0-CFFC5A53BEE0}"/>
              </a:ext>
            </a:extLst>
          </p:cNvPr>
          <p:cNvSpPr/>
          <p:nvPr/>
        </p:nvSpPr>
        <p:spPr bwMode="auto">
          <a:xfrm>
            <a:off x="2590800" y="3505200"/>
            <a:ext cx="152400" cy="152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AA234A-8F2C-F55A-D5BD-2F9FA11A1ADA}"/>
              </a:ext>
            </a:extLst>
          </p:cNvPr>
          <p:cNvCxnSpPr/>
          <p:nvPr/>
        </p:nvCxnSpPr>
        <p:spPr bwMode="auto">
          <a:xfrm flipH="1">
            <a:off x="3512820" y="3608070"/>
            <a:ext cx="2667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FC6E8A-B95C-B47A-ACB9-9D59D1F86DDA}"/>
              </a:ext>
            </a:extLst>
          </p:cNvPr>
          <p:cNvSpPr txBox="1"/>
          <p:nvPr/>
        </p:nvSpPr>
        <p:spPr>
          <a:xfrm>
            <a:off x="6290310" y="334646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NOTICE!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A89C93-E761-49A3-90A4-EBAE226ABC6D}" type="slidenum">
              <a:rPr lang="en-US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#include &lt;</a:t>
            </a:r>
            <a:r>
              <a:rPr lang="en-US" sz="1350" dirty="0" err="1">
                <a:latin typeface="Courier New" pitchFamily="49" charset="0"/>
              </a:rPr>
              <a:t>stdio.h</a:t>
            </a:r>
            <a:r>
              <a:rPr lang="en-US" sz="1350" dirty="0">
                <a:latin typeface="Courier New" pitchFamily="49" charset="0"/>
              </a:rPr>
              <a:t>&gt;</a:t>
            </a:r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int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         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int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count;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int sum;</a:t>
            </a:r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("What are the summation limits?\n");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scanf</a:t>
            </a:r>
            <a:r>
              <a:rPr lang="en-US" sz="1350" dirty="0">
                <a:latin typeface="Courier New" pitchFamily="49" charset="0"/>
              </a:rPr>
              <a:t>("%d %d", &amp;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sum =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for (count =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count &lt;=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; count++) {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sum = sum </a:t>
            </a:r>
            <a:r>
              <a:rPr lang="en-US" sz="1350" b="1" dirty="0">
                <a:latin typeface="Courier New" pitchFamily="49" charset="0"/>
              </a:rPr>
              <a:t>+</a:t>
            </a:r>
            <a:r>
              <a:rPr lang="en-US" sz="1350" dirty="0">
                <a:latin typeface="Courier New" pitchFamily="49" charset="0"/>
              </a:rPr>
              <a:t> count;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("count = %d, sum = %d\n", count, sum);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} /* for count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("The sum from %d to %d is %d.\n",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sum);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return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gcc</a:t>
            </a:r>
            <a:r>
              <a:rPr lang="en-US" sz="1350" b="1" dirty="0">
                <a:latin typeface="Courier New" pitchFamily="49" charset="0"/>
              </a:rPr>
              <a:t> -o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r>
              <a:rPr lang="en-US" sz="1350" b="1" dirty="0">
                <a:latin typeface="Courier New" pitchFamily="49" charset="0"/>
              </a:rPr>
              <a:t> </a:t>
            </a:r>
            <a:r>
              <a:rPr lang="en-US" sz="1350" b="1" dirty="0" err="1">
                <a:latin typeface="Courier New" pitchFamily="49" charset="0"/>
              </a:rPr>
              <a:t>sumbad.c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What are the summation limits?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b="1" dirty="0">
                <a:latin typeface="Courier New" pitchFamily="49" charset="0"/>
              </a:rPr>
              <a:t>1 5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1, sum = 1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2, sum = 3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3, sum = 6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4, sum = 10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count = 5, sum = 15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The sum from 1 to 5 is 15.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500" dirty="0">
              <a:latin typeface="Courier New" pitchFamily="49" charset="0"/>
            </a:endParaRPr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#4</a:t>
            </a:r>
            <a:endParaRPr lang="en-US" b="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339291C-1C8C-A836-C0AE-DE12A8C54CBD}"/>
              </a:ext>
            </a:extLst>
          </p:cNvPr>
          <p:cNvSpPr/>
          <p:nvPr/>
        </p:nvSpPr>
        <p:spPr bwMode="auto">
          <a:xfrm>
            <a:off x="2590800" y="3505200"/>
            <a:ext cx="152400" cy="152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1FC4BD8-42C4-FAAD-ED73-9677E4228AD0}"/>
              </a:ext>
            </a:extLst>
          </p:cNvPr>
          <p:cNvCxnSpPr/>
          <p:nvPr/>
        </p:nvCxnSpPr>
        <p:spPr bwMode="auto">
          <a:xfrm flipH="1">
            <a:off x="3512820" y="3608070"/>
            <a:ext cx="2667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AEF76F2-806C-F95B-2619-186CBBC74D75}"/>
              </a:ext>
            </a:extLst>
          </p:cNvPr>
          <p:cNvSpPr txBox="1"/>
          <p:nvPr/>
        </p:nvSpPr>
        <p:spPr>
          <a:xfrm>
            <a:off x="6290310" y="334646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NOTICE!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6AEF5C-8A51-4980-B330-BFB6E0A83169}" type="slidenum">
              <a:rPr lang="en-US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#include &lt;</a:t>
            </a:r>
            <a:r>
              <a:rPr lang="en-US" sz="1350" dirty="0" err="1">
                <a:latin typeface="Courier New" pitchFamily="49" charset="0"/>
              </a:rPr>
              <a:t>stdio.h</a:t>
            </a:r>
            <a:r>
              <a:rPr lang="en-US" sz="1350" dirty="0">
                <a:latin typeface="Courier New" pitchFamily="49" charset="0"/>
              </a:rPr>
              <a:t>&gt;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int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         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int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count;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int sum;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("What are the summation limits?\n");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scanf</a:t>
            </a:r>
            <a:r>
              <a:rPr lang="en-US" sz="1350" dirty="0">
                <a:latin typeface="Courier New" pitchFamily="49" charset="0"/>
              </a:rPr>
              <a:t>("%d %d", &amp;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sum =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for (count =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count &lt;=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; count++) {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sum = sum + count;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} /* for count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("The sum from %d to %d is %d.\n",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sum);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return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gcc</a:t>
            </a:r>
            <a:r>
              <a:rPr lang="en-US" sz="1350" b="1" dirty="0">
                <a:latin typeface="Courier New" pitchFamily="49" charset="0"/>
              </a:rPr>
              <a:t> -o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r>
              <a:rPr lang="en-US" sz="1350" b="1" dirty="0">
                <a:latin typeface="Courier New" pitchFamily="49" charset="0"/>
              </a:rPr>
              <a:t> </a:t>
            </a:r>
            <a:r>
              <a:rPr lang="en-US" sz="1350" b="1" dirty="0" err="1">
                <a:latin typeface="Courier New" pitchFamily="49" charset="0"/>
              </a:rPr>
              <a:t>sumbad.c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% </a:t>
            </a:r>
            <a:r>
              <a:rPr lang="en-US" sz="1350" b="1" dirty="0" err="1">
                <a:latin typeface="Courier New" pitchFamily="49" charset="0"/>
              </a:rPr>
              <a:t>sumbad</a:t>
            </a:r>
            <a:endParaRPr lang="en-US" sz="135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What are the summation limits?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b="1" dirty="0">
                <a:latin typeface="Courier New" pitchFamily="49" charset="0"/>
              </a:rPr>
              <a:t>1 5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The sum from 1 to 5 is 15.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#5</a:t>
            </a:r>
            <a:endParaRPr lang="en-US" b="0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B37AF5-6105-4256-BA6E-413E798C0DE9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95F069-92C6-46E2-9EED-891FAEC72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36498" y="4456924"/>
            <a:ext cx="1562100" cy="519113"/>
            <a:chOff x="5638800" y="4254500"/>
            <a:chExt cx="1562100" cy="519113"/>
          </a:xfrm>
        </p:grpSpPr>
        <p:sp>
          <p:nvSpPr>
            <p:cNvPr id="760836" name="Text Box 4"/>
            <p:cNvSpPr txBox="1">
              <a:spLocks noChangeArrowheads="1"/>
            </p:cNvSpPr>
            <p:nvPr/>
          </p:nvSpPr>
          <p:spPr bwMode="auto">
            <a:xfrm>
              <a:off x="6057900" y="4254500"/>
              <a:ext cx="11430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 </a:t>
              </a:r>
              <a:r>
                <a:rPr lang="en-US" b="1" dirty="0"/>
                <a:t>BAD!</a:t>
              </a:r>
            </a:p>
          </p:txBody>
        </p:sp>
        <p:sp>
          <p:nvSpPr>
            <p:cNvPr id="760838" name="Line 6"/>
            <p:cNvSpPr>
              <a:spLocks noChangeShapeType="1"/>
            </p:cNvSpPr>
            <p:nvPr/>
          </p:nvSpPr>
          <p:spPr bwMode="auto">
            <a:xfrm flipH="1">
              <a:off x="5638800" y="45212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#include &lt;</a:t>
            </a:r>
            <a:r>
              <a:rPr lang="en-US" sz="1350" dirty="0" err="1">
                <a:latin typeface="Courier New" pitchFamily="49" charset="0"/>
              </a:rPr>
              <a:t>stdio.h</a:t>
            </a:r>
            <a:r>
              <a:rPr lang="en-US" sz="1350" dirty="0">
                <a:latin typeface="Courier New" pitchFamily="49" charset="0"/>
              </a:rPr>
              <a:t>&gt;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 err="1">
                <a:latin typeface="Courier New" pitchFamily="49" charset="0"/>
              </a:rPr>
              <a:t>int</a:t>
            </a:r>
            <a:r>
              <a:rPr lang="en-US" sz="135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         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None/>
            </a:pPr>
            <a:r>
              <a:rPr lang="en-US" sz="1350" dirty="0">
                <a:latin typeface="Courier New" pitchFamily="49" charset="0"/>
              </a:rPr>
              <a:t>    int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, count;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int sum;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("What are the initial, final and 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("maximum values?\n");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scanf</a:t>
            </a:r>
            <a:r>
              <a:rPr lang="en-US" sz="1350" dirty="0">
                <a:latin typeface="Courier New" pitchFamily="49" charset="0"/>
              </a:rPr>
              <a:t>("%d %d %d",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&amp;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sum =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for (count =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count &lt;=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; count++)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sum = sum + count;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if (sum &gt; 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  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 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 - 1;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} /* if (sum &gt; 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)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("count = %d, sum = %d,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   count, sum,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} /* for count */</a:t>
            </a:r>
          </a:p>
          <a:p>
            <a:pPr>
              <a:lnSpc>
                <a:spcPct val="80000"/>
              </a:lnSpc>
              <a:buNone/>
            </a:pPr>
            <a:r>
              <a:rPr lang="en-US" sz="1350" dirty="0">
                <a:latin typeface="Courier New" pitchFamily="49" charset="0"/>
              </a:rPr>
              <a:t>    return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} /* main */</a:t>
            </a:r>
          </a:p>
        </p:txBody>
      </p:sp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Loop Bounds Inside Loop #1: BAD</a:t>
            </a:r>
            <a:endParaRPr lang="en-US" b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73D22D-B3EE-4CFA-93BB-0EC16ECAB020}" type="slidenum">
              <a:rPr lang="en-US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% </a:t>
            </a:r>
            <a:r>
              <a:rPr lang="en-US" sz="2000" b="1">
                <a:latin typeface="Courier New" pitchFamily="49" charset="0"/>
              </a:rPr>
              <a:t>gcc -o loopbndschg loopbndschg.c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% </a:t>
            </a:r>
            <a:r>
              <a:rPr lang="en-US" sz="2000" b="1">
                <a:latin typeface="Courier New" pitchFamily="49" charset="0"/>
              </a:rPr>
              <a:t>loopbndschg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What are the initial, final and maximum values?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1 5 3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1, sum = 1, final_value =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2, sum = 3, final_value =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3, sum = 6, final_value = 4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4, sum = 10, final_value = 3</a:t>
            </a:r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Loop Bounds Inside Loop #2: BAD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243F7-A496-47DF-8AF6-AA09EBDD02D0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D85706A-4934-4594-955A-87E2C288C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97084" y="4055710"/>
            <a:ext cx="3352800" cy="519113"/>
            <a:chOff x="4800600" y="4191000"/>
            <a:chExt cx="3352800" cy="519113"/>
          </a:xfrm>
        </p:grpSpPr>
        <p:sp>
          <p:nvSpPr>
            <p:cNvPr id="763908" name="Text Box 4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11430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 </a:t>
              </a:r>
              <a:r>
                <a:rPr lang="en-US" b="1" dirty="0"/>
                <a:t>BAD!</a:t>
              </a:r>
            </a:p>
          </p:txBody>
        </p:sp>
        <p:sp>
          <p:nvSpPr>
            <p:cNvPr id="763909" name="Line 5"/>
            <p:cNvSpPr>
              <a:spLocks noChangeShapeType="1"/>
            </p:cNvSpPr>
            <p:nvPr/>
          </p:nvSpPr>
          <p:spPr bwMode="auto">
            <a:xfrm flipH="1">
              <a:off x="4800600" y="4457700"/>
              <a:ext cx="228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#include &lt;</a:t>
            </a:r>
            <a:r>
              <a:rPr lang="en-US" sz="1350" dirty="0" err="1">
                <a:latin typeface="Courier New" pitchFamily="49" charset="0"/>
              </a:rPr>
              <a:t>stdio.h</a:t>
            </a:r>
            <a:r>
              <a:rPr lang="en-US" sz="1350" dirty="0">
                <a:latin typeface="Courier New" pitchFamily="49" charset="0"/>
              </a:rPr>
              <a:t>&gt;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 err="1">
                <a:latin typeface="Courier New" pitchFamily="49" charset="0"/>
              </a:rPr>
              <a:t>int</a:t>
            </a:r>
            <a:r>
              <a:rPr lang="en-US" sz="1350" dirty="0">
                <a:latin typeface="Courier New" pitchFamily="49" charset="0"/>
              </a:rPr>
              <a:t> main ()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          =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const int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int</a:t>
            </a:r>
            <a:r>
              <a:rPr lang="en-US" sz="1350" dirty="0">
                <a:latin typeface="Courier New" pitchFamily="49" charset="0"/>
              </a:rPr>
              <a:t>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, count;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int sum;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350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("What are the initial, final and 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("maximum values?\n");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</a:t>
            </a:r>
            <a:r>
              <a:rPr lang="en-US" sz="1350" dirty="0" err="1">
                <a:latin typeface="Courier New" pitchFamily="49" charset="0"/>
              </a:rPr>
              <a:t>scanf</a:t>
            </a:r>
            <a:r>
              <a:rPr lang="en-US" sz="1350" dirty="0">
                <a:latin typeface="Courier New" pitchFamily="49" charset="0"/>
              </a:rPr>
              <a:t>("%d %d %d",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&amp;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, &amp;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sum = </a:t>
            </a:r>
            <a:r>
              <a:rPr lang="en-US" sz="1350" dirty="0" err="1">
                <a:latin typeface="Courier New" pitchFamily="49" charset="0"/>
              </a:rPr>
              <a:t>initial_sum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for (count = </a:t>
            </a:r>
            <a:r>
              <a:rPr lang="en-US" sz="1350" dirty="0" err="1">
                <a:latin typeface="Courier New" pitchFamily="49" charset="0"/>
              </a:rPr>
              <a:t>initial_value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count &lt;=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; count++)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sum = sum + count;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if (sum &gt; 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   count = count + 1;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} /* if (sum &gt; </a:t>
            </a:r>
            <a:r>
              <a:rPr lang="en-US" sz="1350" dirty="0" err="1">
                <a:latin typeface="Courier New" pitchFamily="49" charset="0"/>
              </a:rPr>
              <a:t>maximum_value</a:t>
            </a:r>
            <a:r>
              <a:rPr lang="en-US" sz="1350" dirty="0">
                <a:latin typeface="Courier New" pitchFamily="49" charset="0"/>
              </a:rPr>
              <a:t>)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</a:t>
            </a:r>
            <a:r>
              <a:rPr lang="en-US" sz="1350" dirty="0" err="1">
                <a:latin typeface="Courier New" pitchFamily="49" charset="0"/>
              </a:rPr>
              <a:t>printf</a:t>
            </a:r>
            <a:r>
              <a:rPr lang="en-US" sz="1350" dirty="0">
                <a:latin typeface="Courier New" pitchFamily="49" charset="0"/>
              </a:rPr>
              <a:t>("count = %d, sum = %d,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 = %d\n",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        count, sum, </a:t>
            </a:r>
            <a:r>
              <a:rPr lang="en-US" sz="1350" dirty="0" err="1">
                <a:latin typeface="Courier New" pitchFamily="49" charset="0"/>
              </a:rPr>
              <a:t>final_value</a:t>
            </a:r>
            <a:r>
              <a:rPr lang="en-US" sz="1350" dirty="0">
                <a:latin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} /* for count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    return </a:t>
            </a:r>
            <a:r>
              <a:rPr lang="en-US" sz="1350" dirty="0" err="1">
                <a:latin typeface="Courier New" pitchFamily="49" charset="0"/>
              </a:rPr>
              <a:t>program_success_code</a:t>
            </a:r>
            <a:r>
              <a:rPr lang="en-US" sz="135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350" dirty="0">
                <a:latin typeface="Courier New" pitchFamily="49" charset="0"/>
              </a:rPr>
              <a:t>} /* main */</a:t>
            </a:r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Loop Index Inside Loop #1: BAD</a:t>
            </a:r>
            <a:endParaRPr lang="en-US" b="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700CAF-FD67-49E3-BA07-A880DB65470D}" type="slidenum">
              <a:rPr lang="en-US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% </a:t>
            </a:r>
            <a:r>
              <a:rPr lang="en-US" sz="2000" b="1">
                <a:latin typeface="Courier New" pitchFamily="49" charset="0"/>
              </a:rPr>
              <a:t>gcc -o loopidxchg loopidxchg.c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% </a:t>
            </a:r>
            <a:r>
              <a:rPr lang="en-US" sz="2000" b="1">
                <a:latin typeface="Courier New" pitchFamily="49" charset="0"/>
              </a:rPr>
              <a:t>loopidxchg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What are the initial, final and maximum values?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1 5 3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1, sum = 1, final_value =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2, sum = 3, final_value =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4, sum = 6, final_value =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count = 6, sum = 11, final_value = 5</a:t>
            </a:r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Loop Index Inside Loop #2: BAD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3CE7EF-94DA-4803-8409-4A882685255E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All of the examples 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loops that we’ve seen so far have used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In principle, C also allows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But, using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is </a:t>
            </a:r>
            <a:r>
              <a:rPr lang="en-US" b="1" u="sng" dirty="0"/>
              <a:t>BAD </a:t>
            </a:r>
            <a:r>
              <a:rPr lang="en-US" b="1" u="sng" dirty="0" err="1"/>
              <a:t>BAD</a:t>
            </a:r>
            <a:r>
              <a:rPr lang="en-US" b="1" u="sng" dirty="0"/>
              <a:t> </a:t>
            </a:r>
            <a:r>
              <a:rPr lang="en-US" b="1" u="sng" dirty="0" err="1"/>
              <a:t>BAD</a:t>
            </a:r>
            <a:r>
              <a:rPr lang="en-US" dirty="0"/>
              <a:t>.</a:t>
            </a:r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Loop with 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Counter: BAD!</a:t>
            </a:r>
            <a:endParaRPr lang="en-US" b="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2AF6AA-7948-4CDF-87F9-CFAAD237ACDB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stdio.h</a:t>
            </a:r>
            <a:r>
              <a:rPr lang="en-US" sz="2000" dirty="0">
                <a:latin typeface="Courier New" pitchFamily="49" charset="0"/>
              </a:rPr>
              <a:t>&gt;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const float </a:t>
            </a:r>
            <a:r>
              <a:rPr lang="en-US" sz="2000" dirty="0" err="1">
                <a:latin typeface="Courier New" pitchFamily="49" charset="0"/>
              </a:rPr>
              <a:t>initial_sum</a:t>
            </a:r>
            <a:r>
              <a:rPr lang="en-US" sz="2000" dirty="0">
                <a:latin typeface="Courier New" pitchFamily="49" charset="0"/>
              </a:rPr>
              <a:t>          = 0.0;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const int   </a:t>
            </a:r>
            <a:r>
              <a:rPr lang="en-US" sz="2000" dirty="0" err="1">
                <a:latin typeface="Courier New" pitchFamily="49" charset="0"/>
              </a:rPr>
              <a:t>program_success_code</a:t>
            </a:r>
            <a:r>
              <a:rPr lang="en-US" sz="2000" dirty="0">
                <a:latin typeface="Courier New" pitchFamily="49" charset="0"/>
              </a:rPr>
              <a:t> = 0;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float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float sum;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sum = </a:t>
            </a:r>
            <a:r>
              <a:rPr lang="en-US" sz="2000" dirty="0" err="1">
                <a:latin typeface="Courier New" pitchFamily="49" charset="0"/>
              </a:rPr>
              <a:t>initial_sum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for (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 = 1.0;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 &lt;= 10.0;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sum = sum +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} /* for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("After the loop:\n");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 = %f, sum = %f\n",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</a:t>
            </a:r>
            <a:r>
              <a:rPr lang="en-US" sz="2000" dirty="0" err="1">
                <a:latin typeface="Courier New" pitchFamily="49" charset="0"/>
              </a:rPr>
              <a:t>real_count</a:t>
            </a:r>
            <a:r>
              <a:rPr lang="en-US" sz="2000" dirty="0">
                <a:latin typeface="Courier New" pitchFamily="49" charset="0"/>
              </a:rPr>
              <a:t>, sum);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return </a:t>
            </a:r>
            <a:r>
              <a:rPr lang="en-US" sz="2000" dirty="0" err="1">
                <a:latin typeface="Courier New" pitchFamily="49" charset="0"/>
              </a:rPr>
              <a:t>program_success_code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 /* main */</a:t>
            </a:r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Example #1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7E350-12BE-45DD-BDC9-749747A26D3E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% </a:t>
            </a:r>
            <a:r>
              <a:rPr lang="en-US" b="1">
                <a:latin typeface="Courier New" pitchFamily="49" charset="0"/>
              </a:rPr>
              <a:t>gcc -o forreal forreal.c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% </a:t>
            </a:r>
            <a:r>
              <a:rPr lang="en-US" b="1">
                <a:latin typeface="Courier New" pitchFamily="49" charset="0"/>
              </a:rPr>
              <a:t>forreal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After the loop: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real_count = 11.000000, sum = 55.000000</a:t>
            </a:r>
          </a:p>
          <a:p>
            <a:pPr>
              <a:buFont typeface="Wingdings" pitchFamily="2" charset="2"/>
              <a:buNone/>
            </a:pPr>
            <a:r>
              <a:rPr lang="en-US"/>
              <a:t>This is </a:t>
            </a:r>
            <a:r>
              <a:rPr lang="en-US" b="1" u="sng"/>
              <a:t>BAD BAD BAD</a:t>
            </a:r>
            <a:r>
              <a:rPr lang="en-US"/>
              <a:t>. </a:t>
            </a:r>
            <a:r>
              <a:rPr lang="en-US" b="1"/>
              <a:t>Why?</a:t>
            </a:r>
            <a:endParaRPr lang="en-US"/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Example #2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9551E-E1A0-44F4-99CB-6D020A5F41B6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counters are generally considered to be                 </a:t>
            </a:r>
            <a:r>
              <a:rPr lang="en-US" b="1" u="sng" dirty="0"/>
              <a:t>BAD </a:t>
            </a:r>
            <a:r>
              <a:rPr lang="en-US" b="1" u="sng" dirty="0" err="1"/>
              <a:t>BAD</a:t>
            </a:r>
            <a:r>
              <a:rPr lang="en-US" b="1" u="sng" dirty="0"/>
              <a:t> </a:t>
            </a:r>
            <a:r>
              <a:rPr lang="en-US" b="1" u="sng" dirty="0" err="1"/>
              <a:t>BAD</a:t>
            </a:r>
            <a:r>
              <a:rPr lang="en-US" b="1" u="sng" dirty="0"/>
              <a:t> programming practice</a:t>
            </a:r>
            <a:r>
              <a:rPr lang="en-US" dirty="0"/>
              <a:t>, because:</a:t>
            </a:r>
          </a:p>
          <a:p>
            <a:r>
              <a:rPr lang="en-US" dirty="0"/>
              <a:t>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is an approximation, and</a:t>
            </a:r>
          </a:p>
          <a:p>
            <a:r>
              <a:rPr lang="en-US" dirty="0"/>
              <a:t>therefore a loop with lots of iterations                              will accumulate a lot of error in the counter variable,         as the error from each approximation adds up.</a:t>
            </a:r>
          </a:p>
        </p:txBody>
      </p:sp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Counters are BAD </a:t>
            </a:r>
            <a:r>
              <a:rPr lang="en-US" dirty="0" err="1"/>
              <a:t>BAD</a:t>
            </a:r>
            <a:r>
              <a:rPr lang="en-US" dirty="0"/>
              <a:t> </a:t>
            </a:r>
            <a:r>
              <a:rPr lang="en-US" dirty="0" err="1"/>
              <a:t>BAD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ACB49C-CB32-460A-B8F9-7591C80A52FE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stdio.h</a:t>
            </a:r>
            <a:r>
              <a:rPr lang="en-US" sz="2000" dirty="0">
                <a:latin typeface="Courier New" pitchFamily="49" charset="0"/>
              </a:rPr>
              <a:t>&gt;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main ()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const float pi                   = 3.1415926;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const </a:t>
            </a: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</a:rPr>
              <a:t>program_success_code</a:t>
            </a:r>
            <a:r>
              <a:rPr lang="en-US" sz="200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float radians;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for (radians =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 radians &lt;= 100.0 * pi;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 radians = radians + pi / 5.0)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("radians = %19.15f\n", radians);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} /* for radians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("After the loop:\n");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  100 * pi = %19.15f\n", 100.0 * pi);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  radians  = %19.15f\n", radians);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return </a:t>
            </a:r>
            <a:r>
              <a:rPr lang="en-US" sz="2000" dirty="0" err="1">
                <a:latin typeface="Courier New" pitchFamily="49" charset="0"/>
              </a:rPr>
              <a:t>program_success_code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 /* main */</a:t>
            </a:r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Example #1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AA38CD-21E6-49FD-A0B6-254A4148C0C7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b="1" dirty="0" err="1">
                <a:latin typeface="Courier New" pitchFamily="49" charset="0"/>
              </a:rPr>
              <a:t>gcc</a:t>
            </a:r>
            <a:r>
              <a:rPr lang="en-US" sz="1800" b="1" dirty="0">
                <a:latin typeface="Courier New" pitchFamily="49" charset="0"/>
              </a:rPr>
              <a:t> -o forreal2 forreal2.c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b="1" dirty="0">
                <a:latin typeface="Courier New" pitchFamily="49" charset="0"/>
              </a:rPr>
              <a:t>forreal2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  0.000000000000000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  0.628318488597870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  1.256636977195740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  1.884955525398254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  2.513273954391479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312.901885986328125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313.530212402343750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radians = 314.158538818359375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After the loop: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100 * pi = 314.159250259399414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radians  = 314.786865234375000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This has been a deadly problem in real life. See: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>
                <a:latin typeface="Courier New" pitchFamily="49" charset="0"/>
                <a:hlinkClick r:id="rId3"/>
              </a:rPr>
              <a:t>http://www.cs.toronto.edu/~krj/courses/2307/disasters/disasters.html</a:t>
            </a:r>
            <a:endParaRPr lang="en-US" sz="15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>
                <a:latin typeface="Courier New" pitchFamily="49" charset="0"/>
                <a:hlinkClick r:id="rId4"/>
              </a:rPr>
              <a:t>http://www.ma.utexas.edu/users/arbogast/misc/disasters.html</a:t>
            </a:r>
            <a:endParaRPr lang="en-US" sz="1500" dirty="0">
              <a:latin typeface="Courier New" pitchFamily="49" charset="0"/>
            </a:endParaRPr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Example #2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350CC0-EB3C-466A-AC10-6E8ECEB3AAD1}" type="slidenum">
              <a:rPr lang="en-US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#include &lt;</a:t>
            </a:r>
            <a:r>
              <a:rPr lang="en-US" sz="1800" dirty="0" err="1">
                <a:latin typeface="Courier New" pitchFamily="49" charset="0"/>
              </a:rPr>
              <a:t>stdio.h</a:t>
            </a:r>
            <a:r>
              <a:rPr lang="en-US" sz="1800" dirty="0">
                <a:latin typeface="Courier New" pitchFamily="49" charset="0"/>
              </a:rPr>
              <a:t>&gt;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itchFamily="49" charset="0"/>
              </a:rPr>
              <a:t>    const float pi                   = 3.1415926;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itchFamily="49" charset="0"/>
              </a:rPr>
              <a:t>    const int   </a:t>
            </a:r>
            <a:r>
              <a:rPr lang="en-US" sz="1800" dirty="0" err="1">
                <a:latin typeface="Courier New" pitchFamily="49" charset="0"/>
              </a:rPr>
              <a:t>program_success_code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float radians;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 &lt;= 500;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    radians = 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 * pi / 5.0;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("radians = %19.15f\n", radians);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} /* for radians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("After the loop:\n");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  100.0 * pi = %19.15f\n", 100.0 * pi);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  radians    = %19.15f\n", radians);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  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 = %3d\n", </a:t>
            </a:r>
            <a:r>
              <a:rPr lang="en-US" sz="1800" dirty="0" err="1">
                <a:latin typeface="Courier New" pitchFamily="49" charset="0"/>
              </a:rPr>
              <a:t>radians_counter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    return </a:t>
            </a:r>
            <a:r>
              <a:rPr lang="en-US" sz="1800" dirty="0" err="1">
                <a:latin typeface="Courier New" pitchFamily="49" charset="0"/>
              </a:rPr>
              <a:t>program_success_code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</a:rPr>
              <a:t>} /* main */</a:t>
            </a:r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with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/>
              <a:t> #1</a:t>
            </a:r>
            <a:endParaRPr lang="en-US" b="0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ACB86E-925C-4349-86CC-9948D7DDCE98}" type="slidenum">
              <a:rPr lang="en-US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for</a:t>
            </a:r>
            <a:r>
              <a:rPr lang="en-US" dirty="0"/>
              <a:t> Loop Lesson 3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% </a:t>
            </a:r>
            <a:r>
              <a:rPr lang="en-US" sz="2000" b="1" dirty="0" err="1">
                <a:latin typeface="Courier New" pitchFamily="49" charset="0"/>
              </a:rPr>
              <a:t>gcc</a:t>
            </a:r>
            <a:r>
              <a:rPr lang="en-US" sz="2000" b="1" dirty="0">
                <a:latin typeface="Courier New" pitchFamily="49" charset="0"/>
              </a:rPr>
              <a:t> -o forreal2int forreal2int.c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% </a:t>
            </a:r>
            <a:r>
              <a:rPr lang="en-US" sz="2000" b="1" dirty="0">
                <a:latin typeface="Courier New" pitchFamily="49" charset="0"/>
              </a:rPr>
              <a:t>forreal2int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  0.000000000000000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  0.628318488597870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  1.256636977195740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  1.884955644607544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  2.513273954391479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...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312.902618408203125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313.530944824218750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radians = 314.159240722656250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After the loop: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100.0 * pi = 314.159250259399414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radians    = 314.159240722656250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radians_counter</a:t>
            </a:r>
            <a:r>
              <a:rPr lang="en-US" sz="2000" dirty="0">
                <a:latin typeface="Courier New" pitchFamily="49" charset="0"/>
              </a:rPr>
              <a:t> = 501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Notice that there’s no </a:t>
            </a:r>
            <a:r>
              <a:rPr lang="en-US" b="1" u="sng" dirty="0"/>
              <a:t>accumulated</a:t>
            </a:r>
            <a:r>
              <a:rPr lang="en-US" b="1" dirty="0"/>
              <a:t> </a:t>
            </a:r>
            <a:r>
              <a:rPr lang="en-US" dirty="0"/>
              <a:t>error from    approximating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quantities, because                   each approximation is independent of the others.</a:t>
            </a:r>
          </a:p>
        </p:txBody>
      </p:sp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Counter with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#2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D" val="1940124"/>
  <p:tag name="WMSI" val="404"/>
  <p:tag name="WMIS" val="18615"/>
  <p:tag name="FILETITLE" val="CS1313 Hardware"/>
  <p:tag name="PREC" val="F"/>
  <p:tag name="NPWI" val="30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2"/>
  <p:tag name="BSN" val="302"/>
  <p:tag name="SVT" val="FALSE"/>
  <p:tag name="NBP" val="1"/>
  <p:tag name="CVB" val="302"/>
  <p:tag name="SPT" val="FALSE"/>
  <p:tag name="CII" val="30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3"/>
  <p:tag name="BSN" val="303"/>
  <p:tag name="SVT" val="FALSE"/>
  <p:tag name="NBP" val="1"/>
  <p:tag name="CVB" val="303"/>
  <p:tag name="SPT" val="FALSE"/>
  <p:tag name="CII" val="30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4"/>
  <p:tag name="BSN" val="304"/>
  <p:tag name="SVT" val="FALSE"/>
  <p:tag name="NBP" val="1"/>
  <p:tag name="CVB" val="304"/>
  <p:tag name="SPT" val="FALSE"/>
  <p:tag name="CII" val="30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4"/>
  <p:tag name="BSN" val="304"/>
  <p:tag name="SVT" val="FALSE"/>
  <p:tag name="NBP" val="1"/>
  <p:tag name="CVB" val="304"/>
  <p:tag name="SPT" val="FALSE"/>
  <p:tag name="CII" val="30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3"/>
  <p:tag name="BSN" val="303"/>
  <p:tag name="SVT" val="FALSE"/>
  <p:tag name="NBP" val="1"/>
  <p:tag name="CVB" val="303"/>
  <p:tag name="SPT" val="FALSE"/>
  <p:tag name="CII" val="3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BSN" val="35"/>
  <p:tag name="SVT" val="TRUE"/>
  <p:tag name="CVB" val="35"/>
  <p:tag name="SPT" val="FALSE"/>
  <p:tag name="CII" val="3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5"/>
  <p:tag name="BSN" val="295"/>
  <p:tag name="SVT" val="FALSE"/>
  <p:tag name="NBP" val="1"/>
  <p:tag name="CVB" val="295"/>
  <p:tag name="SPT" val="FALSE"/>
  <p:tag name="CII" val="29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6"/>
  <p:tag name="BSN" val="296"/>
  <p:tag name="SVT" val="FALSE"/>
  <p:tag name="NBP" val="1"/>
  <p:tag name="CVB" val="296"/>
  <p:tag name="SPT" val="FALSE"/>
  <p:tag name="CII" val="29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7"/>
  <p:tag name="BSN" val="297"/>
  <p:tag name="SVT" val="FALSE"/>
  <p:tag name="NBP" val="1"/>
  <p:tag name="CVB" val="297"/>
  <p:tag name="SPT" val="FALSE"/>
  <p:tag name="CII" val="29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8"/>
  <p:tag name="BSN" val="298"/>
  <p:tag name="SVT" val="FALSE"/>
  <p:tag name="NBP" val="1"/>
  <p:tag name="CVB" val="298"/>
  <p:tag name="SPT" val="FALSE"/>
  <p:tag name="CII" val="29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9"/>
  <p:tag name="BSN" val="299"/>
  <p:tag name="SVT" val="FALSE"/>
  <p:tag name="NBP" val="1"/>
  <p:tag name="CVB" val="299"/>
  <p:tag name="SPT" val="FALSE"/>
  <p:tag name="CII" val="29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0"/>
  <p:tag name="BSN" val="300"/>
  <p:tag name="SVT" val="FALSE"/>
  <p:tag name="NBP" val="1"/>
  <p:tag name="CVB" val="300"/>
  <p:tag name="SPT" val="FALSE"/>
  <p:tag name="CII" val="3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1"/>
  <p:tag name="BSN" val="301"/>
  <p:tag name="SVT" val="FALSE"/>
  <p:tag name="NBP" val="1"/>
  <p:tag name="CVB" val="301"/>
  <p:tag name="SPT" val="FALSE"/>
  <p:tag name="CII" val="301"/>
</p:tagLst>
</file>

<file path=ppt/theme/theme1.xml><?xml version="1.0" encoding="utf-8"?>
<a:theme xmlns:a="http://schemas.openxmlformats.org/drawingml/2006/main" name="hardware_lesson">
  <a:themeElements>
    <a:clrScheme name="hardware_less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hardware_less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ardware_less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dware_less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dware_less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hardware_lesson</Template>
  <TotalTime>2415</TotalTime>
  <Words>2666</Words>
  <Application>Microsoft Office PowerPoint</Application>
  <PresentationFormat>On-screen Show (4:3)</PresentationFormat>
  <Paragraphs>381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Courier New</vt:lpstr>
      <vt:lpstr>Tahoma</vt:lpstr>
      <vt:lpstr>Times New Roman</vt:lpstr>
      <vt:lpstr>Wingdings</vt:lpstr>
      <vt:lpstr>hardware_lesson</vt:lpstr>
      <vt:lpstr>for Loop Lesson 3 Outline</vt:lpstr>
      <vt:lpstr>for Loop with a float Counter: BAD!</vt:lpstr>
      <vt:lpstr>float Counter Example #1</vt:lpstr>
      <vt:lpstr>float Counter Example #2</vt:lpstr>
      <vt:lpstr>Why float Counters are BAD BAD BAD</vt:lpstr>
      <vt:lpstr>BAD float Counter Example #1</vt:lpstr>
      <vt:lpstr>BAD float Counter Example #2</vt:lpstr>
      <vt:lpstr>Replace float Counter with int #1</vt:lpstr>
      <vt:lpstr>Replace float Counter with int #2</vt:lpstr>
      <vt:lpstr>Debugging a for Loop #1</vt:lpstr>
      <vt:lpstr>Debugging a for Loop #2</vt:lpstr>
      <vt:lpstr>Debugging a for Loop #3</vt:lpstr>
      <vt:lpstr>Debugging a for Loop #4</vt:lpstr>
      <vt:lpstr>Debugging a for Loop #5</vt:lpstr>
      <vt:lpstr>Changing Loop Bounds Inside Loop #1: BAD</vt:lpstr>
      <vt:lpstr>Changing Loop Bounds Inside Loop #2: BAD</vt:lpstr>
      <vt:lpstr>Changing Loop Index Inside Loop #1: BAD</vt:lpstr>
      <vt:lpstr>Changing Loop Index Inside Loop #2: BAD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CS1313 for Loop Lesson 3</dc:title>
  <dc:creator>Henry Neeman</dc:creator>
  <cp:lastModifiedBy>Neeman, Henry J.</cp:lastModifiedBy>
  <cp:revision>448</cp:revision>
  <cp:lastPrinted>1601-01-01T00:00:00Z</cp:lastPrinted>
  <dcterms:created xsi:type="dcterms:W3CDTF">2004-08-23T12:23:16Z</dcterms:created>
  <dcterms:modified xsi:type="dcterms:W3CDTF">2024-10-05T18:39:17Z</dcterms:modified>
</cp:coreProperties>
</file>