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4"/>
  </p:notesMasterIdLst>
  <p:handoutMasterIdLst>
    <p:handoutMasterId r:id="rId25"/>
  </p:handoutMasterIdLst>
  <p:sldIdLst>
    <p:sldId id="469" r:id="rId2"/>
    <p:sldId id="450" r:id="rId3"/>
    <p:sldId id="451" r:id="rId4"/>
    <p:sldId id="452" r:id="rId5"/>
    <p:sldId id="453" r:id="rId6"/>
    <p:sldId id="454" r:id="rId7"/>
    <p:sldId id="455" r:id="rId8"/>
    <p:sldId id="472" r:id="rId9"/>
    <p:sldId id="473" r:id="rId10"/>
    <p:sldId id="456" r:id="rId11"/>
    <p:sldId id="457" r:id="rId12"/>
    <p:sldId id="458" r:id="rId13"/>
    <p:sldId id="459" r:id="rId14"/>
    <p:sldId id="461" r:id="rId15"/>
    <p:sldId id="462" r:id="rId16"/>
    <p:sldId id="463" r:id="rId17"/>
    <p:sldId id="464" r:id="rId18"/>
    <p:sldId id="465" r:id="rId19"/>
    <p:sldId id="466" r:id="rId20"/>
    <p:sldId id="467" r:id="rId21"/>
    <p:sldId id="468" r:id="rId22"/>
    <p:sldId id="470" r:id="rId23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FF"/>
    <a:srgbClr val="CC99FF"/>
    <a:srgbClr val="336600"/>
    <a:srgbClr val="33CCFF"/>
    <a:srgbClr val="FF33CC"/>
    <a:srgbClr val="8000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57" d="100"/>
          <a:sy n="57" d="100"/>
        </p:scale>
        <p:origin x="88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F015C8-516B-402C-9C87-5482B4C221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284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C72366-E6ED-4950-81AE-10FB2AB139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038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72366-E6ED-4950-81AE-10FB2AB1395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32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72366-E6ED-4950-81AE-10FB2AB1395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71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72366-E6ED-4950-81AE-10FB2AB13952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863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72366-E6ED-4950-81AE-10FB2AB13952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554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72366-E6ED-4950-81AE-10FB2AB13952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8607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72366-E6ED-4950-81AE-10FB2AB1395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267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72366-E6ED-4950-81AE-10FB2AB1395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259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72366-E6ED-4950-81AE-10FB2AB1395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047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72366-E6ED-4950-81AE-10FB2AB1395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561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72366-E6ED-4950-81AE-10FB2AB1395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561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72366-E6ED-4950-81AE-10FB2AB1395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985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72366-E6ED-4950-81AE-10FB2AB1395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805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72366-E6ED-4950-81AE-10FB2AB13952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00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939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93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93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94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OU Supercomputing Center for Education &amp; Research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A4D2C976-BEB4-42BC-8DDE-A0C5D37DFF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840AA4-1525-4148-9CEE-5CD26A6067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49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9575" y="457200"/>
            <a:ext cx="202406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9213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8D68EA-A058-4BD5-8854-B8FE0412B0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04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E1F7C4-B56D-442C-8D03-950C966148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34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357A6D-DD25-46D9-A6E2-2A070E81FF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16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481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38481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12A9EC-1464-476E-A670-6E12B40A43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01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316C58-8D29-4083-A4DA-D59EAB6E3B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64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32B11D-1AAA-4D75-B6EA-74F6B6797A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77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FA4EB9-74C9-47B7-9B0A-82E0566F90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35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A0204F-801B-4EF4-A5ED-FD4E3CC3B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13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A42D50-6AF9-48C5-BB5F-261DBBA882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68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ChangeArrowheads="1"/>
          </p:cNvSpPr>
          <p:nvPr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9303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848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2935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 sz="1600" dirty="0"/>
              <a:t>File I/O Lesson</a:t>
            </a:r>
          </a:p>
          <a:p>
            <a:r>
              <a:rPr lang="en-US" altLang="en-US" dirty="0"/>
              <a:t>CS1313 Spring 2024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B72F472-0912-4F09-8377-5697AA16500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58383" name="Picture 15" descr="ou201_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172200"/>
            <a:ext cx="393700" cy="5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anose="05000000000000000000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File </a:t>
            </a:r>
            <a:r>
              <a:rPr lang="en-US" altLang="en-US" dirty="0"/>
              <a:t>I/O Lesson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00500" cy="46482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100" dirty="0"/>
              <a:t>File I/O Lesson Outline</a:t>
            </a:r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100" dirty="0"/>
              <a:t>File I/O Using Redirection #1</a:t>
            </a:r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100" dirty="0"/>
              <a:t>File I/O Using Redirection #2</a:t>
            </a:r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100" dirty="0"/>
              <a:t>Direct File I/O #1</a:t>
            </a:r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100" dirty="0"/>
              <a:t>Direct File I/O #2</a:t>
            </a:r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100" dirty="0"/>
              <a:t>File I/O Mode</a:t>
            </a:r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100" dirty="0"/>
              <a:t> </a:t>
            </a:r>
            <a:r>
              <a:rPr lang="en-US" alt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FILE </a:t>
            </a:r>
            <a:r>
              <a:rPr lang="en-US" altLang="en-US" sz="2100" dirty="0"/>
              <a:t>Pointer</a:t>
            </a:r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100" dirty="0"/>
              <a:t> </a:t>
            </a:r>
            <a:r>
              <a:rPr lang="en-US" alt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FILE </a:t>
            </a:r>
            <a:r>
              <a:rPr lang="en-US" altLang="en-US" sz="2100" dirty="0"/>
              <a:t>Pointer</a:t>
            </a:r>
            <a:r>
              <a:rPr lang="en-US" alt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 </a:t>
            </a:r>
            <a:r>
              <a:rPr lang="en-US" altLang="en-US" sz="2100" dirty="0"/>
              <a:t>#1</a:t>
            </a:r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100" dirty="0"/>
              <a:t> </a:t>
            </a:r>
            <a:r>
              <a:rPr lang="en-US" alt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FILE </a:t>
            </a:r>
            <a:r>
              <a:rPr lang="en-US" altLang="en-US" sz="2100" dirty="0"/>
              <a:t>Pointer</a:t>
            </a:r>
            <a:r>
              <a:rPr lang="en-US" alt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 </a:t>
            </a:r>
            <a:r>
              <a:rPr lang="en-US" altLang="en-US" sz="2100" dirty="0"/>
              <a:t>#2</a:t>
            </a:r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100" dirty="0"/>
              <a:t>Reading from a File</a:t>
            </a:r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100" dirty="0"/>
              <a:t>Writing to a File</a:t>
            </a:r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Courier New" panose="02070309020205020404" pitchFamily="49" charset="0"/>
              </a:rPr>
              <a:t>scanf</a:t>
            </a:r>
            <a:r>
              <a:rPr lang="en-US" altLang="en-US" sz="2100" dirty="0"/>
              <a:t> vs </a:t>
            </a:r>
            <a:r>
              <a:rPr lang="en-US" altLang="en-US" sz="2100" dirty="0" err="1">
                <a:latin typeface="Courier New" panose="02070309020205020404" pitchFamily="49" charset="0"/>
              </a:rPr>
              <a:t>fscanf</a:t>
            </a:r>
            <a:r>
              <a:rPr lang="en-US" altLang="en-US" sz="2100" dirty="0"/>
              <a:t>/</a:t>
            </a:r>
            <a:r>
              <a:rPr lang="en-US" altLang="en-US" sz="2100" dirty="0" err="1">
                <a:latin typeface="Courier New" panose="02070309020205020404" pitchFamily="49" charset="0"/>
              </a:rPr>
              <a:t>printf</a:t>
            </a:r>
            <a:r>
              <a:rPr lang="en-US" altLang="en-US" sz="2100" dirty="0"/>
              <a:t> vs </a:t>
            </a:r>
            <a:r>
              <a:rPr lang="en-US" altLang="en-US" sz="2100" dirty="0" err="1">
                <a:latin typeface="Courier New" panose="02070309020205020404" pitchFamily="49" charset="0"/>
              </a:rPr>
              <a:t>fprintf</a:t>
            </a:r>
            <a:endParaRPr lang="en-US" altLang="en-US" sz="2100" dirty="0">
              <a:latin typeface="Courier New" panose="02070309020205020404" pitchFamily="49" charset="0"/>
            </a:endParaRPr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Courier New" panose="02070309020205020404" pitchFamily="49" charset="0"/>
              </a:rPr>
              <a:t>fclose</a:t>
            </a:r>
            <a:endParaRPr lang="en-US" altLang="en-US" sz="2100" dirty="0">
              <a:latin typeface="Courier New" panose="02070309020205020404" pitchFamily="49" charset="0"/>
            </a:endParaRPr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100" dirty="0"/>
              <a:t>How to Use File I/O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buSzTx/>
              <a:buFont typeface="+mj-lt"/>
              <a:buAutoNum type="arabicPeriod" startAt="15"/>
            </a:pPr>
            <a:r>
              <a:rPr lang="en-US" altLang="en-US" sz="2100" dirty="0"/>
              <a:t>Special File Pointers</a:t>
            </a:r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 startAt="15"/>
            </a:pPr>
            <a:r>
              <a:rPr lang="en-US" altLang="en-US" sz="2100" dirty="0"/>
              <a:t> </a:t>
            </a:r>
            <a:r>
              <a:rPr lang="en-US" alt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endParaRPr lang="en-US" altLang="en-US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 startAt="15"/>
            </a:pPr>
            <a:r>
              <a:rPr lang="en-US" altLang="en-US" sz="2100" dirty="0"/>
              <a:t>Buffering I/O</a:t>
            </a:r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 startAt="15"/>
            </a:pPr>
            <a:r>
              <a:rPr lang="en-US" altLang="en-US" sz="2100" dirty="0"/>
              <a:t>Buffering is Good! (Usually)</a:t>
            </a:r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 startAt="15"/>
            </a:pPr>
            <a:r>
              <a:rPr lang="en-US" altLang="en-US" sz="2100" dirty="0"/>
              <a:t>Buffering is Bad! (Sometimes)</a:t>
            </a:r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 startAt="15"/>
            </a:pPr>
            <a:r>
              <a:rPr lang="en-US" altLang="en-US" sz="2100" dirty="0"/>
              <a:t>Why</a:t>
            </a:r>
            <a:r>
              <a:rPr lang="en-US" alt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alt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100" dirty="0"/>
              <a:t>is Good</a:t>
            </a:r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 startAt="15"/>
            </a:pPr>
            <a:r>
              <a:rPr lang="en-US" altLang="en-US" sz="2100" dirty="0"/>
              <a:t>Using</a:t>
            </a:r>
            <a:r>
              <a:rPr lang="en-US" alt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stderr</a:t>
            </a:r>
            <a:endParaRPr lang="en-US" altLang="en-US" sz="2100" dirty="0"/>
          </a:p>
          <a:p>
            <a:pPr marL="457200" indent="-457200">
              <a:lnSpc>
                <a:spcPct val="80000"/>
              </a:lnSpc>
              <a:buSzTx/>
              <a:buFont typeface="Wingdings" panose="05000000000000000000" pitchFamily="2" charset="2"/>
              <a:buAutoNum type="arabicPeriod" startAt="15"/>
            </a:pPr>
            <a:r>
              <a:rPr lang="en-US" altLang="en-US" sz="2100" dirty="0"/>
              <a:t>Practical Considerations</a:t>
            </a:r>
            <a:endParaRPr lang="en-US" altLang="en-US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12A9EC-1464-476E-A670-6E12B40A4327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895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0E4449-9D40-4AD1-8F0E-2C0B96ED49B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112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In C, we can read from a file using the function </a:t>
            </a:r>
            <a:r>
              <a:rPr lang="en-US" altLang="en-US" b="1" i="1" u="sng" dirty="0" err="1">
                <a:latin typeface="Courier New" panose="02070309020205020404" pitchFamily="49" charset="0"/>
              </a:rPr>
              <a:t>fscanf</a:t>
            </a:r>
            <a:r>
              <a:rPr lang="en-US" altLang="en-US" dirty="0"/>
              <a:t>, which is exactly like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scanf</a:t>
            </a:r>
            <a:r>
              <a:rPr lang="en-US" altLang="en-US" dirty="0"/>
              <a:t>                                       except that its first argument is a file pointer,       specifically the file pointer for the file to read from: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fscanf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fileptr</a:t>
            </a:r>
            <a:r>
              <a:rPr lang="en-US" altLang="en-US" sz="2000" dirty="0">
                <a:latin typeface="Courier New" panose="02070309020205020404" pitchFamily="49" charset="0"/>
              </a:rPr>
              <a:t>, "%d", &amp;</a:t>
            </a:r>
            <a:r>
              <a:rPr lang="en-US" altLang="en-US" sz="2000" dirty="0" err="1">
                <a:latin typeface="Courier New" panose="02070309020205020404" pitchFamily="49" charset="0"/>
              </a:rPr>
              <a:t>number_of_elements</a:t>
            </a:r>
            <a:r>
              <a:rPr lang="en-US" altLang="en-US" sz="2000" dirty="0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Reading from a File</a:t>
            </a:r>
            <a:endParaRPr lang="en-US" altLang="en-US" b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86D514-25DB-4D4C-BB46-3D08213E56E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In C, we can write to a file using the function </a:t>
            </a:r>
            <a:r>
              <a:rPr lang="en-US" altLang="en-US" b="1" i="1" u="sng" dirty="0" err="1">
                <a:latin typeface="Courier New" panose="02070309020205020404" pitchFamily="49" charset="0"/>
              </a:rPr>
              <a:t>fprintf</a:t>
            </a:r>
            <a:r>
              <a:rPr lang="en-US" altLang="en-US" dirty="0"/>
              <a:t>, which is exactly like </a:t>
            </a:r>
            <a:r>
              <a:rPr lang="en-US" altLang="en-US" dirty="0" err="1">
                <a:latin typeface="Courier New" panose="02070309020205020404" pitchFamily="49" charset="0"/>
              </a:rPr>
              <a:t>printf</a:t>
            </a:r>
            <a:r>
              <a:rPr lang="en-US" altLang="en-US" dirty="0"/>
              <a:t>                                      except that its first argument is a file pointer,       specifically the file pointer for the file to read from 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fprintf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fileptr</a:t>
            </a:r>
            <a:r>
              <a:rPr lang="en-US" altLang="en-US" sz="2000" dirty="0">
                <a:latin typeface="Courier New" panose="02070309020205020404" pitchFamily="49" charset="0"/>
              </a:rPr>
              <a:t>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"The number of elements is %d.\n",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number_of_elements</a:t>
            </a:r>
            <a:r>
              <a:rPr lang="en-US" altLang="en-US" sz="2000" dirty="0">
                <a:latin typeface="Courier New" panose="02070309020205020404" pitchFamily="49" charset="0"/>
              </a:rPr>
              <a:t>);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113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Writing to a File</a:t>
            </a:r>
            <a:endParaRPr lang="en-US" altLang="en-US" b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DAD120-127C-4358-BED9-AE92E8A6398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What’s the difference between </a:t>
            </a:r>
            <a:r>
              <a:rPr lang="en-US" altLang="en-US" dirty="0" err="1">
                <a:latin typeface="Courier New" panose="02070309020205020404" pitchFamily="49" charset="0"/>
              </a:rPr>
              <a:t>scanf</a:t>
            </a:r>
            <a:r>
              <a:rPr lang="en-US" altLang="en-US" dirty="0"/>
              <a:t> and </a:t>
            </a:r>
            <a:r>
              <a:rPr lang="en-US" altLang="en-US" dirty="0" err="1">
                <a:latin typeface="Courier New" panose="02070309020205020404" pitchFamily="49" charset="0"/>
              </a:rPr>
              <a:t>fscanf</a:t>
            </a:r>
            <a:r>
              <a:rPr lang="en-US" altLang="en-US" dirty="0"/>
              <a:t>, or between </a:t>
            </a:r>
            <a:r>
              <a:rPr lang="en-US" altLang="en-US" dirty="0" err="1">
                <a:latin typeface="Courier New" panose="02070309020205020404" pitchFamily="49" charset="0"/>
              </a:rPr>
              <a:t>printf</a:t>
            </a:r>
            <a:r>
              <a:rPr lang="en-US" altLang="en-US" dirty="0"/>
              <a:t> and </a:t>
            </a:r>
            <a:r>
              <a:rPr lang="en-US" altLang="en-US" dirty="0" err="1">
                <a:latin typeface="Courier New" panose="02070309020205020404" pitchFamily="49" charset="0"/>
              </a:rPr>
              <a:t>fprintf</a:t>
            </a:r>
            <a:r>
              <a:rPr lang="en-US" altLang="en-US" dirty="0"/>
              <a:t>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Well, </a:t>
            </a:r>
            <a:r>
              <a:rPr lang="en-US" altLang="en-US" dirty="0" err="1">
                <a:latin typeface="Courier New" panose="02070309020205020404" pitchFamily="49" charset="0"/>
              </a:rPr>
              <a:t>scanf</a:t>
            </a:r>
            <a:r>
              <a:rPr lang="en-US" altLang="en-US" dirty="0"/>
              <a:t> reads from </a:t>
            </a:r>
            <a:r>
              <a:rPr lang="en-US" altLang="en-US" dirty="0">
                <a:latin typeface="Courier New" panose="02070309020205020404" pitchFamily="49" charset="0"/>
              </a:rPr>
              <a:t>stdin</a:t>
            </a:r>
            <a:r>
              <a:rPr lang="en-US" altLang="en-US" dirty="0"/>
              <a:t> only,                           whereas </a:t>
            </a:r>
            <a:r>
              <a:rPr lang="en-US" altLang="en-US" dirty="0" err="1">
                <a:latin typeface="Courier New" panose="02070309020205020404" pitchFamily="49" charset="0"/>
              </a:rPr>
              <a:t>fscanf</a:t>
            </a:r>
            <a:r>
              <a:rPr lang="en-US" altLang="en-US" dirty="0"/>
              <a:t> can read from any file.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Likewise, </a:t>
            </a:r>
            <a:r>
              <a:rPr lang="en-US" altLang="en-US" dirty="0" err="1">
                <a:latin typeface="Courier New" panose="02070309020205020404" pitchFamily="49" charset="0"/>
              </a:rPr>
              <a:t>printf</a:t>
            </a:r>
            <a:r>
              <a:rPr lang="en-US" altLang="en-US" dirty="0"/>
              <a:t> writes to </a:t>
            </a:r>
            <a:r>
              <a:rPr lang="en-US" altLang="en-US" dirty="0" err="1">
                <a:latin typeface="Courier New" panose="02070309020205020404" pitchFamily="49" charset="0"/>
              </a:rPr>
              <a:t>stdout</a:t>
            </a:r>
            <a:r>
              <a:rPr lang="en-US" altLang="en-US" dirty="0"/>
              <a:t> only,                  whereas </a:t>
            </a:r>
            <a:r>
              <a:rPr lang="en-US" altLang="en-US" dirty="0" err="1">
                <a:latin typeface="Courier New" panose="02070309020205020404" pitchFamily="49" charset="0"/>
              </a:rPr>
              <a:t>fprintf</a:t>
            </a:r>
            <a:r>
              <a:rPr lang="en-US" altLang="en-US" dirty="0"/>
              <a:t> can write to any file.</a:t>
            </a:r>
          </a:p>
          <a:p>
            <a:pPr>
              <a:buNone/>
            </a:pPr>
            <a:r>
              <a:rPr lang="en-US" altLang="en-US" dirty="0"/>
              <a:t>In fact, some implementations of C                                   define </a:t>
            </a:r>
            <a:r>
              <a:rPr lang="en-US" altLang="en-US" dirty="0" err="1">
                <a:latin typeface="Courier New" panose="02070309020205020404" pitchFamily="49" charset="0"/>
              </a:rPr>
              <a:t>scanf</a:t>
            </a:r>
            <a:r>
              <a:rPr lang="en-US" altLang="en-US" dirty="0">
                <a:latin typeface="Courier New" panose="02070309020205020404" pitchFamily="49" charset="0"/>
              </a:rPr>
              <a:t>(...)</a:t>
            </a:r>
            <a:r>
              <a:rPr lang="en-US" altLang="en-US" dirty="0"/>
              <a:t>   as </a:t>
            </a:r>
            <a:r>
              <a:rPr lang="en-US" altLang="en-US" dirty="0" err="1">
                <a:latin typeface="Courier New" panose="02070309020205020404" pitchFamily="49" charset="0"/>
              </a:rPr>
              <a:t>fscanf</a:t>
            </a:r>
            <a:r>
              <a:rPr lang="en-US" altLang="en-US" dirty="0">
                <a:latin typeface="Courier New" panose="02070309020205020404" pitchFamily="49" charset="0"/>
              </a:rPr>
              <a:t>(stdin, ...)</a:t>
            </a:r>
            <a:r>
              <a:rPr lang="en-US" altLang="en-US" dirty="0"/>
              <a:t>, and define </a:t>
            </a:r>
            <a:r>
              <a:rPr lang="en-US" altLang="en-US" dirty="0" err="1">
                <a:latin typeface="Courier New" panose="02070309020205020404" pitchFamily="49" charset="0"/>
              </a:rPr>
              <a:t>printf</a:t>
            </a:r>
            <a:r>
              <a:rPr lang="en-US" altLang="en-US" dirty="0">
                <a:latin typeface="Courier New" panose="02070309020205020404" pitchFamily="49" charset="0"/>
              </a:rPr>
              <a:t>(...)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/>
              <a:t>as </a:t>
            </a:r>
            <a:r>
              <a:rPr lang="en-US" altLang="en-US" dirty="0" err="1">
                <a:latin typeface="Courier New" panose="02070309020205020404" pitchFamily="49" charset="0"/>
              </a:rPr>
              <a:t>fprintf</a:t>
            </a:r>
            <a:r>
              <a:rPr lang="en-US" altLang="en-US" dirty="0">
                <a:latin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</a:rPr>
              <a:t>stdout</a:t>
            </a:r>
            <a:r>
              <a:rPr lang="en-US" altLang="en-US" dirty="0">
                <a:latin typeface="Courier New" panose="02070309020205020404" pitchFamily="49" charset="0"/>
              </a:rPr>
              <a:t>, ...)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  <p:sp>
        <p:nvSpPr>
          <p:cNvPr id="113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urier New" panose="02070309020205020404" pitchFamily="49" charset="0"/>
              </a:rPr>
              <a:t>scanf</a:t>
            </a:r>
            <a:r>
              <a:rPr lang="en-US" altLang="en-US"/>
              <a:t> vs </a:t>
            </a:r>
            <a:r>
              <a:rPr lang="en-US" altLang="en-US">
                <a:latin typeface="Courier New" panose="02070309020205020404" pitchFamily="49" charset="0"/>
              </a:rPr>
              <a:t>fscanf</a:t>
            </a:r>
            <a:r>
              <a:rPr lang="en-US" altLang="en-US"/>
              <a:t>/</a:t>
            </a:r>
            <a:r>
              <a:rPr lang="en-US" altLang="en-US">
                <a:latin typeface="Courier New" panose="02070309020205020404" pitchFamily="49" charset="0"/>
              </a:rPr>
              <a:t>printf</a:t>
            </a:r>
            <a:r>
              <a:rPr lang="en-US" altLang="en-US"/>
              <a:t> vs </a:t>
            </a:r>
            <a:r>
              <a:rPr lang="en-US" altLang="en-US">
                <a:latin typeface="Courier New" panose="02070309020205020404" pitchFamily="49" charset="0"/>
              </a:rPr>
              <a:t>fprintf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184208-0B55-4309-826C-12349192000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113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106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The C standard library also has a function named </a:t>
            </a:r>
            <a:r>
              <a:rPr lang="en-US" altLang="en-US" dirty="0" err="1">
                <a:latin typeface="Courier New" panose="02070309020205020404" pitchFamily="49" charset="0"/>
              </a:rPr>
              <a:t>fclose</a:t>
            </a:r>
            <a:r>
              <a:rPr lang="en-US" altLang="en-US" dirty="0"/>
              <a:t>           that takes a file pointer argument.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It closes the appropriate file and returns 0 if the file closed properly, or an error code otherwise: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000" dirty="0">
              <a:latin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const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file_close_success</a:t>
            </a:r>
            <a:r>
              <a:rPr lang="en-US" altLang="en-US" sz="1800" dirty="0">
                <a:latin typeface="Courier New" panose="02070309020205020404" pitchFamily="49" charset="0"/>
              </a:rPr>
              <a:t> = 0;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file_close_status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...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file_close_status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</a:rPr>
              <a:t>fclose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fileptr</a:t>
            </a:r>
            <a:r>
              <a:rPr lang="en-US" altLang="en-US" sz="1800" dirty="0">
                <a:latin typeface="Courier New" panose="02070309020205020404" pitchFamily="49" charset="0"/>
              </a:rPr>
              <a:t>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if (</a:t>
            </a:r>
            <a:r>
              <a:rPr lang="en-US" altLang="en-US" sz="1800" dirty="0" err="1">
                <a:latin typeface="Courier New" panose="02070309020205020404" pitchFamily="49" charset="0"/>
              </a:rPr>
              <a:t>file_close_status</a:t>
            </a:r>
            <a:r>
              <a:rPr lang="en-US" altLang="en-US" sz="1800" dirty="0">
                <a:latin typeface="Courier New" panose="02070309020205020404" pitchFamily="49" charset="0"/>
              </a:rPr>
              <a:t> != </a:t>
            </a:r>
            <a:r>
              <a:rPr lang="en-US" altLang="en-US" sz="1800" dirty="0" err="1">
                <a:latin typeface="Courier New" panose="02070309020205020404" pitchFamily="49" charset="0"/>
              </a:rPr>
              <a:t>file_close_success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</a:rPr>
              <a:t>printf</a:t>
            </a:r>
            <a:r>
              <a:rPr lang="en-US" altLang="en-US" sz="1800" dirty="0">
                <a:latin typeface="Courier New" panose="02070309020205020404" pitchFamily="49" charset="0"/>
              </a:rPr>
              <a:t>("ERROR: couldn't close the file %s.\n",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filename);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exit(</a:t>
            </a:r>
            <a:r>
              <a:rPr lang="en-US" altLang="en-US" sz="1800" dirty="0" err="1">
                <a:latin typeface="Courier New" panose="02070309020205020404" pitchFamily="49" charset="0"/>
              </a:rPr>
              <a:t>program_failure_code</a:t>
            </a:r>
            <a:r>
              <a:rPr lang="en-US" altLang="en-US" sz="1800" dirty="0">
                <a:latin typeface="Courier New" panose="02070309020205020404" pitchFamily="49" charset="0"/>
              </a:rPr>
              <a:t>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 /* if (</a:t>
            </a:r>
            <a:r>
              <a:rPr lang="en-US" altLang="en-US" sz="1800" dirty="0" err="1">
                <a:latin typeface="Courier New" panose="02070309020205020404" pitchFamily="49" charset="0"/>
              </a:rPr>
              <a:t>file_close_status</a:t>
            </a:r>
            <a:r>
              <a:rPr lang="en-US" altLang="en-US" sz="1800" dirty="0">
                <a:latin typeface="Courier New" panose="02070309020205020404" pitchFamily="49" charset="0"/>
              </a:rPr>
              <a:t> != </a:t>
            </a:r>
            <a:r>
              <a:rPr lang="en-US" altLang="en-US" sz="1800" dirty="0" err="1">
                <a:latin typeface="Courier New" panose="02070309020205020404" pitchFamily="49" charset="0"/>
              </a:rPr>
              <a:t>file_close_success</a:t>
            </a:r>
            <a:r>
              <a:rPr lang="en-US" altLang="en-US" sz="1800" dirty="0">
                <a:latin typeface="Courier New" panose="02070309020205020404" pitchFamily="49" charset="0"/>
              </a:rPr>
              <a:t>) */</a:t>
            </a:r>
          </a:p>
        </p:txBody>
      </p:sp>
      <p:sp>
        <p:nvSpPr>
          <p:cNvPr id="113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urier New" panose="02070309020205020404" pitchFamily="49" charset="0"/>
              </a:rPr>
              <a:t>fclose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CCD8E0-F3AB-42DA-B5A0-6A26CA9FD4C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113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FILE* </a:t>
            </a:r>
            <a:r>
              <a:rPr lang="en-US" altLang="en-US" sz="1600" dirty="0" err="1">
                <a:latin typeface="Courier New" panose="02070309020205020404" pitchFamily="49" charset="0"/>
              </a:rPr>
              <a:t>fileptr</a:t>
            </a:r>
            <a:r>
              <a:rPr lang="en-US" altLang="en-US" sz="1600" dirty="0">
                <a:latin typeface="Courier New" panose="02070309020205020404" pitchFamily="49" charset="0"/>
              </a:rPr>
              <a:t> = (FILE*)NULL;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 dirty="0" err="1">
                <a:latin typeface="Courier New" panose="02070309020205020404" pitchFamily="49" charset="0"/>
              </a:rPr>
              <a:t>fileptr</a:t>
            </a:r>
            <a:r>
              <a:rPr lang="en-US" altLang="en-US" sz="1600" dirty="0">
                <a:latin typeface="Courier New" panose="02070309020205020404" pitchFamily="49" charset="0"/>
              </a:rPr>
              <a:t> = </a:t>
            </a:r>
            <a:r>
              <a:rPr lang="en-US" altLang="en-US" sz="1600" dirty="0" err="1">
                <a:latin typeface="Courier New" panose="02070309020205020404" pitchFamily="49" charset="0"/>
              </a:rPr>
              <a:t>fopen</a:t>
            </a:r>
            <a:r>
              <a:rPr lang="en-US" altLang="en-US" sz="1600" dirty="0">
                <a:latin typeface="Courier New" panose="02070309020205020404" pitchFamily="49" charset="0"/>
              </a:rPr>
              <a:t>(filename, "r");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if (</a:t>
            </a:r>
            <a:r>
              <a:rPr lang="en-US" altLang="en-US" sz="1600" dirty="0" err="1">
                <a:latin typeface="Courier New" panose="02070309020205020404" pitchFamily="49" charset="0"/>
              </a:rPr>
              <a:t>fileptr</a:t>
            </a:r>
            <a:r>
              <a:rPr lang="en-US" altLang="en-US" sz="1600" dirty="0">
                <a:latin typeface="Courier New" panose="02070309020205020404" pitchFamily="49" charset="0"/>
              </a:rPr>
              <a:t> == (FILE*)NULL) {</a:t>
            </a:r>
          </a:p>
          <a:p>
            <a:pPr>
              <a:lnSpc>
                <a:spcPct val="7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printf</a:t>
            </a:r>
            <a:r>
              <a:rPr lang="en-US" altLang="en-US" sz="1600" dirty="0">
                <a:latin typeface="Courier New" panose="02070309020205020404" pitchFamily="49" charset="0"/>
              </a:rPr>
              <a:t>("ERROR: Can't open file %s to read.\n", filename);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exit(</a:t>
            </a:r>
            <a:r>
              <a:rPr lang="en-US" altLang="en-US" sz="1600" dirty="0" err="1">
                <a:latin typeface="Courier New" panose="02070309020205020404" pitchFamily="49" charset="0"/>
              </a:rPr>
              <a:t>program_failure_code</a:t>
            </a:r>
            <a:r>
              <a:rPr lang="en-US" altLang="en-US" sz="1600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 /* if </a:t>
            </a:r>
            <a:r>
              <a:rPr lang="en-US" altLang="en-US" sz="1600" dirty="0" err="1">
                <a:latin typeface="Courier New" panose="02070309020205020404" pitchFamily="49" charset="0"/>
              </a:rPr>
              <a:t>fileptr</a:t>
            </a:r>
            <a:r>
              <a:rPr lang="en-US" altLang="en-US" sz="1600" dirty="0">
                <a:latin typeface="Courier New" panose="02070309020205020404" pitchFamily="49" charset="0"/>
              </a:rPr>
              <a:t> == (FILE*)NULL) */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 dirty="0" err="1">
                <a:latin typeface="Courier New" panose="02070309020205020404" pitchFamily="49" charset="0"/>
              </a:rPr>
              <a:t>fscanf</a:t>
            </a:r>
            <a:r>
              <a:rPr lang="en-US" altLang="en-US" sz="1600" dirty="0"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latin typeface="Courier New" panose="02070309020205020404" pitchFamily="49" charset="0"/>
              </a:rPr>
              <a:t>fileptr</a:t>
            </a:r>
            <a:r>
              <a:rPr lang="en-US" altLang="en-US" sz="1600" dirty="0">
                <a:latin typeface="Courier New" panose="02070309020205020404" pitchFamily="49" charset="0"/>
              </a:rPr>
              <a:t>, "%d", &amp;</a:t>
            </a:r>
            <a:r>
              <a:rPr lang="en-US" altLang="en-US" sz="1600" dirty="0" err="1">
                <a:latin typeface="Courier New" panose="02070309020205020404" pitchFamily="49" charset="0"/>
              </a:rPr>
              <a:t>number_of_elements</a:t>
            </a:r>
            <a:r>
              <a:rPr lang="en-US" altLang="en-US" sz="1600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for (element = </a:t>
            </a:r>
            <a:r>
              <a:rPr lang="en-US" altLang="en-US" sz="1600" dirty="0" err="1">
                <a:latin typeface="Courier New" panose="02070309020205020404" pitchFamily="49" charset="0"/>
              </a:rPr>
              <a:t>first_element</a:t>
            </a:r>
            <a:r>
              <a:rPr lang="en-US" altLang="en-US" sz="1600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element &lt; </a:t>
            </a:r>
            <a:r>
              <a:rPr lang="en-US" altLang="en-US" sz="1600" dirty="0" err="1">
                <a:latin typeface="Courier New" panose="02070309020205020404" pitchFamily="49" charset="0"/>
              </a:rPr>
              <a:t>number_of_elements</a:t>
            </a:r>
            <a:r>
              <a:rPr lang="en-US" altLang="en-US" sz="1600" dirty="0">
                <a:latin typeface="Courier New" panose="02070309020205020404" pitchFamily="49" charset="0"/>
              </a:rPr>
              <a:t>; element++) {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fscanf</a:t>
            </a:r>
            <a:r>
              <a:rPr lang="en-US" altLang="en-US" sz="1600" dirty="0"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latin typeface="Courier New" panose="02070309020205020404" pitchFamily="49" charset="0"/>
              </a:rPr>
              <a:t>fileptr</a:t>
            </a:r>
            <a:r>
              <a:rPr lang="en-US" altLang="en-US" sz="1600" dirty="0">
                <a:latin typeface="Courier New" panose="02070309020205020404" pitchFamily="49" charset="0"/>
              </a:rPr>
              <a:t>, "%f %f",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&amp;input_variable1[element],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&amp;input_variable2[element]);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 /* for element */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if (</a:t>
            </a:r>
            <a:r>
              <a:rPr lang="en-US" altLang="en-US" sz="1600" dirty="0" err="1">
                <a:latin typeface="Courier New" panose="02070309020205020404" pitchFamily="49" charset="0"/>
              </a:rPr>
              <a:t>fclose</a:t>
            </a:r>
            <a:r>
              <a:rPr lang="en-US" altLang="en-US" sz="1600" dirty="0"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latin typeface="Courier New" panose="02070309020205020404" pitchFamily="49" charset="0"/>
              </a:rPr>
              <a:t>fileptr</a:t>
            </a:r>
            <a:r>
              <a:rPr lang="en-US" altLang="en-US" sz="1600" dirty="0">
                <a:latin typeface="Courier New" panose="02070309020205020404" pitchFamily="49" charset="0"/>
              </a:rPr>
              <a:t>) != </a:t>
            </a:r>
            <a:r>
              <a:rPr lang="en-US" altLang="en-US" sz="1600" dirty="0" err="1">
                <a:latin typeface="Courier New" panose="02070309020205020404" pitchFamily="49" charset="0"/>
              </a:rPr>
              <a:t>file_close_success</a:t>
            </a:r>
            <a:r>
              <a:rPr lang="en-US" altLang="en-US" sz="1600" dirty="0">
                <a:latin typeface="Courier New" panose="02070309020205020404" pitchFamily="49" charset="0"/>
              </a:rPr>
              <a:t>) {</a:t>
            </a:r>
          </a:p>
          <a:p>
            <a:pPr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printf</a:t>
            </a:r>
            <a:r>
              <a:rPr lang="en-US" altLang="en-US" sz="1600" dirty="0">
                <a:latin typeface="Courier New" panose="02070309020205020404" pitchFamily="49" charset="0"/>
              </a:rPr>
              <a:t>("ERROR: can't close file %s after reading.\n",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filename);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exit(</a:t>
            </a:r>
            <a:r>
              <a:rPr lang="en-US" altLang="en-US" sz="1600" dirty="0" err="1">
                <a:latin typeface="Courier New" panose="02070309020205020404" pitchFamily="49" charset="0"/>
              </a:rPr>
              <a:t>program_failure_code</a:t>
            </a:r>
            <a:r>
              <a:rPr lang="en-US" altLang="en-US" sz="1600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 /* if (</a:t>
            </a:r>
            <a:r>
              <a:rPr lang="en-US" altLang="en-US" sz="1600" dirty="0" err="1">
                <a:latin typeface="Courier New" panose="02070309020205020404" pitchFamily="49" charset="0"/>
              </a:rPr>
              <a:t>fclose</a:t>
            </a:r>
            <a:r>
              <a:rPr lang="en-US" altLang="en-US" sz="1600" dirty="0">
                <a:latin typeface="Courier New" panose="02070309020205020404" pitchFamily="49" charset="0"/>
              </a:rPr>
              <a:t>(</a:t>
            </a:r>
            <a:r>
              <a:rPr lang="en-US" altLang="en-US" sz="1600" dirty="0" err="1">
                <a:latin typeface="Courier New" panose="02070309020205020404" pitchFamily="49" charset="0"/>
              </a:rPr>
              <a:t>fileptr</a:t>
            </a:r>
            <a:r>
              <a:rPr lang="en-US" altLang="en-US" sz="1600" dirty="0">
                <a:latin typeface="Courier New" panose="02070309020205020404" pitchFamily="49" charset="0"/>
              </a:rPr>
              <a:t>) != </a:t>
            </a:r>
            <a:r>
              <a:rPr lang="en-US" altLang="en-US" sz="1600" dirty="0" err="1">
                <a:latin typeface="Courier New" panose="02070309020205020404" pitchFamily="49" charset="0"/>
              </a:rPr>
              <a:t>file_close_success</a:t>
            </a:r>
            <a:r>
              <a:rPr lang="en-US" altLang="en-US" sz="1600" dirty="0">
                <a:latin typeface="Courier New" panose="02070309020205020404" pitchFamily="49" charset="0"/>
              </a:rPr>
              <a:t>) */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...</a:t>
            </a:r>
          </a:p>
        </p:txBody>
      </p:sp>
      <p:sp>
        <p:nvSpPr>
          <p:cNvPr id="113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to Use File I/O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File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C, there are three special file pointers that exist all the time, two of which are already old friends:         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and a new one,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stderr</a:t>
            </a:r>
            <a:r>
              <a:rPr lang="en-US" dirty="0"/>
              <a:t>.</a:t>
            </a:r>
          </a:p>
          <a:p>
            <a:r>
              <a:rPr lang="en-US" dirty="0"/>
              <a:t>We already know this: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/>
              <a:t>…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dirty="0"/>
              <a:t>means exactly the same 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/>
              <a:t>…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/>
              <a:t>…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dirty="0"/>
              <a:t>means exactly the same as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/>
              <a:t>…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/>
              <a:t>But what about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E1F7C4-B56D-442C-8D03-950C96614806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742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turns out that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used exactly like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except that you have to use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to use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/>
              <a:t>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/>
              <a:t>…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There’s no equivalent 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/>
              <a:t>Where does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stderr </a:t>
            </a:r>
            <a:r>
              <a:rPr lang="en-US" dirty="0"/>
              <a:t>go?                                                 To the terminal screen, just like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.</a:t>
            </a:r>
          </a:p>
          <a:p>
            <a:r>
              <a:rPr lang="en-US" dirty="0"/>
              <a:t>Okay, but then why do we need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stderr </a:t>
            </a:r>
            <a:r>
              <a:rPr lang="en-US" dirty="0"/>
              <a:t>at all,                if it behaves exactly like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                            except less convenient to use???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E1F7C4-B56D-442C-8D03-950C96614806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914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When you output to a file, there are two options:</a:t>
            </a:r>
          </a:p>
          <a:p>
            <a:pPr marL="914400" lvl="1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u="sng" dirty="0"/>
              <a:t>Unbuffered output</a:t>
            </a:r>
            <a:r>
              <a:rPr lang="en-US" dirty="0"/>
              <a:t>: The bytes that you output                       go directly into the file you’re outputting to,                         as soon as you write them.</a:t>
            </a:r>
          </a:p>
          <a:p>
            <a:pPr marL="914400" lvl="1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u="sng" dirty="0"/>
              <a:t>Buffered output</a:t>
            </a:r>
            <a:r>
              <a:rPr lang="en-US" dirty="0"/>
              <a:t>: The bytes that you output                        wait in a special array in RAM                                           until there are enough bytes to justify spinning the disk drive.</a:t>
            </a:r>
          </a:p>
          <a:p>
            <a:pPr marL="57150" indent="0">
              <a:spcBef>
                <a:spcPts val="0"/>
              </a:spcBef>
              <a:buSzPct val="100000"/>
              <a:buNone/>
            </a:pPr>
            <a:r>
              <a:rPr lang="en-US" dirty="0"/>
              <a:t>Buffer: An array where data is temporarily held,           typically until a specific event occurs.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E1F7C4-B56D-442C-8D03-950C96614806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345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is Good! (Usually)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When you have just a little bit of output,                              it doesn’t matter whether you do buffered or unbuffered.</a:t>
            </a:r>
          </a:p>
          <a:p>
            <a:pPr>
              <a:spcBef>
                <a:spcPts val="0"/>
              </a:spcBef>
            </a:pPr>
            <a:r>
              <a:rPr lang="en-US" dirty="0"/>
              <a:t>When you have a lot of output,                                  buffered is much faster than unbuffered,                    because you spin the disk drive less often.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Unbuffered: Spin the disk every 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called.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Buffered:     Spin the disk only when the buffer is full.</a:t>
            </a:r>
          </a:p>
          <a:p>
            <a:pPr>
              <a:spcBef>
                <a:spcPts val="0"/>
              </a:spcBef>
            </a:pPr>
            <a:r>
              <a:rPr lang="en-US" dirty="0"/>
              <a:t>So, we should always buffer, right?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E1F7C4-B56D-442C-8D03-950C96614806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695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is Bad! (Sometimes)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648200"/>
          </a:xfrm>
        </p:spPr>
        <p:txBody>
          <a:bodyPr/>
          <a:lstStyle/>
          <a:p>
            <a:r>
              <a:rPr lang="en-US" dirty="0"/>
              <a:t>What if your program crashes while there’s data in the output buffer that hasn’t gotten to disk yet?</a:t>
            </a:r>
          </a:p>
          <a:p>
            <a:pPr lvl="1"/>
            <a:r>
              <a:rPr lang="en-US" dirty="0"/>
              <a:t>Lost forever and never recoverable!</a:t>
            </a:r>
          </a:p>
          <a:p>
            <a:pPr lvl="1"/>
            <a:r>
              <a:rPr lang="en-US" dirty="0"/>
              <a:t>If you don’t know what your output should look like,                    then you might not even notice that you’ve lost data                 (which might be important data).</a:t>
            </a:r>
          </a:p>
          <a:p>
            <a:r>
              <a:rPr lang="en-US" dirty="0"/>
              <a:t>So what’s the most important data that you </a:t>
            </a:r>
            <a:r>
              <a:rPr lang="en-US" b="1" u="sng" dirty="0"/>
              <a:t>shouldn’t</a:t>
            </a:r>
            <a:r>
              <a:rPr lang="en-US" dirty="0"/>
              <a:t> buffer?</a:t>
            </a:r>
          </a:p>
          <a:p>
            <a:pPr marL="0" indent="0">
              <a:buNone/>
            </a:pPr>
            <a:r>
              <a:rPr lang="en-US" b="1" dirty="0"/>
              <a:t>ERROR MESSAGES!</a:t>
            </a:r>
          </a:p>
          <a:p>
            <a:pPr marL="0" indent="0">
              <a:buNone/>
            </a:pPr>
            <a:r>
              <a:rPr lang="en-US" dirty="0"/>
              <a:t>Therefore, error messages should be output unbuffered, so that they go out before the program crashes.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E1F7C4-B56D-442C-8D03-950C96614806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42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68D6A1-2E38-4E7C-9F1E-5347C910FE2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010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So far in C, we’ve been using only                                  standard input (keyboard) and standard output (monitor).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We know that we can input from a file by redirecting the file into standard input: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900" dirty="0">
                <a:latin typeface="Courier New" panose="02070309020205020404" pitchFamily="49" charset="0"/>
              </a:rPr>
              <a:t>% </a:t>
            </a:r>
            <a:r>
              <a:rPr lang="en-US" altLang="en-US" sz="1900" b="1" dirty="0" err="1">
                <a:latin typeface="Courier New" panose="02070309020205020404" pitchFamily="49" charset="0"/>
              </a:rPr>
              <a:t>big_statistics</a:t>
            </a:r>
            <a:r>
              <a:rPr lang="en-US" altLang="en-US" sz="1900" b="1" dirty="0">
                <a:latin typeface="Courier New" panose="02070309020205020404" pitchFamily="49" charset="0"/>
              </a:rPr>
              <a:t> &lt; actual_1.txt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b="1" dirty="0">
              <a:latin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Likewise, we can output to a file by redirecting standard output into a file: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900" dirty="0">
                <a:latin typeface="Courier New" panose="02070309020205020404" pitchFamily="49" charset="0"/>
              </a:rPr>
              <a:t>% </a:t>
            </a:r>
            <a:r>
              <a:rPr lang="en-US" altLang="en-US" sz="1900" b="1" dirty="0" err="1">
                <a:latin typeface="Courier New" panose="02070309020205020404" pitchFamily="49" charset="0"/>
              </a:rPr>
              <a:t>big_statistics</a:t>
            </a:r>
            <a:r>
              <a:rPr lang="en-US" altLang="en-US" sz="1900" b="1" dirty="0">
                <a:latin typeface="Courier New" panose="02070309020205020404" pitchFamily="49" charset="0"/>
              </a:rPr>
              <a:t> &gt; actual_1_output.txt</a:t>
            </a:r>
            <a:endParaRPr lang="en-US" altLang="en-US" sz="1900" dirty="0"/>
          </a:p>
        </p:txBody>
      </p:sp>
      <p:sp>
        <p:nvSpPr>
          <p:cNvPr id="112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File I/O Using Redirection #1</a:t>
            </a:r>
            <a:endParaRPr lang="en-US" altLang="en-US" b="0"/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174038" cy="4648200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: buffered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/>
              <a:t>: unbuffered</a:t>
            </a:r>
          </a:p>
          <a:p>
            <a:r>
              <a:rPr lang="en-US" dirty="0"/>
              <a:t>All other files: buffered by default,                                   unless you explicitly set them to be unbuffered.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E1F7C4-B56D-442C-8D03-950C96614806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219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50000"/>
              </a:lnSpc>
              <a:spcBef>
                <a:spcPts val="400"/>
              </a:spcBef>
              <a:buNone/>
            </a:pPr>
            <a:r>
              <a:rPr lang="en-US" sz="1800" dirty="0">
                <a:latin typeface="Courier New" pitchFamily="49" charset="0"/>
              </a:rPr>
              <a:t>if (</a:t>
            </a:r>
            <a:r>
              <a:rPr lang="en-US" sz="1800" dirty="0" err="1">
                <a:latin typeface="Courier New" pitchFamily="49" charset="0"/>
              </a:rPr>
              <a:t>number_of_elements</a:t>
            </a:r>
            <a:r>
              <a:rPr lang="en-US" sz="1800" dirty="0">
                <a:latin typeface="Courier New" pitchFamily="49" charset="0"/>
              </a:rPr>
              <a:t> &lt; </a:t>
            </a:r>
          </a:p>
          <a:p>
            <a:pPr>
              <a:lnSpc>
                <a:spcPct val="50000"/>
              </a:lnSpc>
              <a:spcBef>
                <a:spcPts val="400"/>
              </a:spcBef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minimum_number_of_elements</a:t>
            </a:r>
            <a:r>
              <a:rPr lang="en-US" sz="1800" dirty="0">
                <a:latin typeface="Courier New" pitchFamily="49" charset="0"/>
              </a:rPr>
              <a:t>) {</a:t>
            </a:r>
          </a:p>
          <a:p>
            <a:pPr>
              <a:lnSpc>
                <a:spcPct val="60000"/>
              </a:lnSpc>
              <a:spcBef>
                <a:spcPts val="400"/>
              </a:spcBef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fprintf</a:t>
            </a:r>
            <a:r>
              <a:rPr lang="en-US" sz="1800" b="1" dirty="0">
                <a:latin typeface="Courier New" pitchFamily="49" charset="0"/>
              </a:rPr>
              <a:t>(stderr,</a:t>
            </a:r>
            <a:r>
              <a:rPr lang="en-US" sz="1800" dirty="0">
                <a:latin typeface="Courier New" pitchFamily="49" charset="0"/>
              </a:rPr>
              <a:t> "ERROR: you can't have a negative");</a:t>
            </a:r>
          </a:p>
          <a:p>
            <a:pPr>
              <a:lnSpc>
                <a:spcPct val="60000"/>
              </a:lnSpc>
              <a:spcBef>
                <a:spcPts val="400"/>
              </a:spcBef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fprintf</a:t>
            </a:r>
            <a:r>
              <a:rPr lang="en-US" sz="1800" b="1" dirty="0">
                <a:latin typeface="Courier New" pitchFamily="49" charset="0"/>
              </a:rPr>
              <a:t>(stderr,</a:t>
            </a:r>
            <a:r>
              <a:rPr lang="en-US" sz="1800" dirty="0">
                <a:latin typeface="Courier New" pitchFamily="49" charset="0"/>
              </a:rPr>
              <a:t> " number of elements!\n");</a:t>
            </a:r>
          </a:p>
          <a:p>
            <a:pPr>
              <a:lnSpc>
                <a:spcPct val="60000"/>
              </a:lnSpc>
              <a:spcBef>
                <a:spcPts val="400"/>
              </a:spcBef>
              <a:buNone/>
            </a:pPr>
            <a:r>
              <a:rPr lang="en-US" sz="1800" dirty="0">
                <a:latin typeface="Courier New" pitchFamily="49" charset="0"/>
              </a:rPr>
              <a:t>    exit(</a:t>
            </a:r>
            <a:r>
              <a:rPr lang="en-US" sz="1800" dirty="0" err="1">
                <a:latin typeface="Courier New" pitchFamily="49" charset="0"/>
              </a:rPr>
              <a:t>program_failure_code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spcBef>
                <a:spcPts val="400"/>
              </a:spcBef>
              <a:buNone/>
            </a:pPr>
            <a:r>
              <a:rPr lang="en-US" sz="1800" dirty="0">
                <a:latin typeface="Courier New" pitchFamily="49" charset="0"/>
              </a:rPr>
              <a:t>} /* if (</a:t>
            </a:r>
            <a:r>
              <a:rPr lang="en-US" sz="1800" dirty="0" err="1">
                <a:latin typeface="Courier New" pitchFamily="49" charset="0"/>
              </a:rPr>
              <a:t>number_of_elements</a:t>
            </a:r>
            <a:r>
              <a:rPr lang="en-US" sz="1800" dirty="0">
                <a:latin typeface="Courier New" pitchFamily="49" charset="0"/>
              </a:rPr>
              <a:t> &lt; ...) */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E1F7C4-B56D-442C-8D03-950C96614806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1385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D330A-2658-463F-8C0E-D1B295C9F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43256-08C9-419B-BC5A-A4F0FD5DF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38991"/>
            <a:ext cx="8686800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700" dirty="0"/>
              <a:t>Opening a file or closing a file takes a long time,               so don’t open or close a file more often than necessary.</a:t>
            </a:r>
          </a:p>
          <a:p>
            <a:pPr>
              <a:spcBef>
                <a:spcPts val="0"/>
              </a:spcBef>
            </a:pPr>
            <a:r>
              <a:rPr lang="en-US" sz="2700" dirty="0"/>
              <a:t>But, having too many files open can crash your code,               so don’t keep a file open longer than necessary:           don’t open the file until you need it, and                       close it as soon as you no longer need it.</a:t>
            </a:r>
          </a:p>
          <a:p>
            <a:pPr>
              <a:spcBef>
                <a:spcPts val="0"/>
              </a:spcBef>
            </a:pPr>
            <a:r>
              <a:rPr lang="en-US" sz="2700" dirty="0"/>
              <a:t>File I/O is </a:t>
            </a:r>
            <a:r>
              <a:rPr lang="en-US" sz="2700" b="1" u="sng" dirty="0"/>
              <a:t>VERY </a:t>
            </a:r>
            <a:r>
              <a:rPr lang="en-US" sz="2700" b="1" u="sng" dirty="0" err="1"/>
              <a:t>VERY</a:t>
            </a:r>
            <a:r>
              <a:rPr lang="en-US" sz="2700" b="1" u="sng" dirty="0"/>
              <a:t> SLOW</a:t>
            </a:r>
            <a:r>
              <a:rPr lang="en-US" sz="2700" dirty="0"/>
              <a:t> compared to calculations, so do as little file I/O as possible.</a:t>
            </a:r>
          </a:p>
          <a:p>
            <a:pPr>
              <a:spcBef>
                <a:spcPts val="0"/>
              </a:spcBef>
            </a:pPr>
            <a:r>
              <a:rPr lang="en-US" sz="2700" b="1" u="sng" dirty="0"/>
              <a:t>DON’T RE-READ</a:t>
            </a:r>
            <a:r>
              <a:rPr lang="en-US" sz="2700" dirty="0"/>
              <a:t> the same file multiple times.</a:t>
            </a:r>
          </a:p>
          <a:p>
            <a:pPr>
              <a:spcBef>
                <a:spcPts val="0"/>
              </a:spcBef>
            </a:pPr>
            <a:r>
              <a:rPr lang="en-US" sz="2700" b="1" u="sng" dirty="0"/>
              <a:t>DON’T MIX</a:t>
            </a:r>
            <a:r>
              <a:rPr lang="en-US" sz="2700" dirty="0"/>
              <a:t> file I/O and calculations together, because then the calculations will also be </a:t>
            </a:r>
            <a:r>
              <a:rPr lang="en-US" sz="2700" b="1" u="sng" dirty="0"/>
              <a:t>VERY SLOW</a:t>
            </a:r>
            <a:r>
              <a:rPr lang="en-US" sz="2700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84A9B-1BD5-4C87-B172-0FE471BEFB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19B4D-DE6B-4A06-A69B-32784D20D2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E1F7C4-B56D-442C-8D03-950C96614806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3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A5D2E1-81D8-4079-B712-3C165D40D79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6438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In fact, we can combine redirected input with redirected output: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%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big_statistics</a:t>
            </a:r>
            <a:r>
              <a:rPr lang="en-US" altLang="en-US" sz="2000" b="1" dirty="0">
                <a:latin typeface="Courier New" panose="02070309020205020404" pitchFamily="49" charset="0"/>
              </a:rPr>
              <a:t> &lt; actual_1.txt \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&gt; actual_1_output.txt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But what if we wanted to use multiple files at the same time?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For example, suppose we wanted to run a weather forecast,       and we had a file containing our initial conditions                 (for example, the observed weather at midnight) and                 a different file containing data describing                                the terrain of the continental US.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We want to input from both of these files. But how?</a:t>
            </a:r>
          </a:p>
        </p:txBody>
      </p:sp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File I/O Using Redirection 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B054B1-1D29-4001-9A9B-398C4F7E854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Most programming languages support reading and writing files directly from within the program,                                without having to use redirecting.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In C, we can </a:t>
            </a:r>
            <a:r>
              <a:rPr lang="en-US" altLang="en-US" b="1" i="1" u="sng" dirty="0"/>
              <a:t>open</a:t>
            </a:r>
            <a:r>
              <a:rPr lang="en-US" altLang="en-US" i="1" dirty="0"/>
              <a:t> </a:t>
            </a:r>
            <a:r>
              <a:rPr lang="en-US" altLang="en-US" dirty="0"/>
              <a:t>a file using the </a:t>
            </a:r>
            <a:r>
              <a:rPr lang="en-US" altLang="en-US" b="1" i="1" u="sng" dirty="0" err="1">
                <a:latin typeface="Courier New" panose="02070309020205020404" pitchFamily="49" charset="0"/>
              </a:rPr>
              <a:t>fopen</a:t>
            </a:r>
            <a:r>
              <a:rPr lang="en-US" altLang="en-US" dirty="0"/>
              <a:t> function: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char filename[filename_length+1];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FILE* </a:t>
            </a:r>
            <a:r>
              <a:rPr lang="en-US" altLang="en-US" sz="2050" dirty="0" err="1">
                <a:latin typeface="Courier New" panose="02070309020205020404" pitchFamily="49" charset="0"/>
              </a:rPr>
              <a:t>fileptr</a:t>
            </a:r>
            <a:r>
              <a:rPr lang="en-US" altLang="en-US" sz="2050" dirty="0">
                <a:latin typeface="Courier New" panose="02070309020205020404" pitchFamily="49" charset="0"/>
              </a:rPr>
              <a:t> = (FILE*)NULL;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50" dirty="0" err="1">
                <a:latin typeface="Courier New" panose="02070309020205020404" pitchFamily="49" charset="0"/>
              </a:rPr>
              <a:t>strcpy</a:t>
            </a:r>
            <a:r>
              <a:rPr lang="en-US" altLang="en-US" sz="2050" dirty="0">
                <a:latin typeface="Courier New" panose="02070309020205020404" pitchFamily="49" charset="0"/>
              </a:rPr>
              <a:t>(filename, "actual_1.txt");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50" dirty="0" err="1">
                <a:latin typeface="Courier New" panose="02070309020205020404" pitchFamily="49" charset="0"/>
              </a:rPr>
              <a:t>fileptr</a:t>
            </a:r>
            <a:r>
              <a:rPr lang="en-US" altLang="en-US" sz="2050" dirty="0">
                <a:latin typeface="Courier New" panose="02070309020205020404" pitchFamily="49" charset="0"/>
              </a:rPr>
              <a:t> = </a:t>
            </a:r>
            <a:r>
              <a:rPr lang="en-US" altLang="en-US" sz="2050" dirty="0" err="1">
                <a:latin typeface="Courier New" panose="02070309020205020404" pitchFamily="49" charset="0"/>
              </a:rPr>
              <a:t>fopen</a:t>
            </a:r>
            <a:r>
              <a:rPr lang="en-US" altLang="en-US" sz="2050" dirty="0">
                <a:latin typeface="Courier New" panose="02070309020205020404" pitchFamily="49" charset="0"/>
              </a:rPr>
              <a:t>(filename, "r");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What does this mean?</a:t>
            </a:r>
          </a:p>
        </p:txBody>
      </p:sp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 File I/O #1</a:t>
            </a:r>
            <a:endParaRPr lang="en-US" altLang="en-US" b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2C3C86-7213-488E-A958-2DDE95C9D83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112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char filename[filename_length+1];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FILE* </a:t>
            </a:r>
            <a:r>
              <a:rPr lang="en-US" altLang="en-US" sz="2050" dirty="0" err="1">
                <a:latin typeface="Courier New" panose="02070309020205020404" pitchFamily="49" charset="0"/>
              </a:rPr>
              <a:t>fileptr</a:t>
            </a:r>
            <a:r>
              <a:rPr lang="en-US" altLang="en-US" sz="2050" dirty="0">
                <a:latin typeface="Courier New" panose="02070309020205020404" pitchFamily="49" charset="0"/>
              </a:rPr>
              <a:t> = (FILE*)NULL;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 err="1">
                <a:latin typeface="Courier New" panose="02070309020205020404" pitchFamily="49" charset="0"/>
              </a:rPr>
              <a:t>strcpy</a:t>
            </a:r>
            <a:r>
              <a:rPr lang="en-US" altLang="en-US" sz="2050" dirty="0">
                <a:latin typeface="Courier New" panose="02070309020205020404" pitchFamily="49" charset="0"/>
              </a:rPr>
              <a:t>(filename, "actual_1.txt");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 err="1">
                <a:latin typeface="Courier New" panose="02070309020205020404" pitchFamily="49" charset="0"/>
              </a:rPr>
              <a:t>fileptr</a:t>
            </a:r>
            <a:r>
              <a:rPr lang="en-US" altLang="en-US" sz="2050" dirty="0">
                <a:latin typeface="Courier New" panose="02070309020205020404" pitchFamily="49" charset="0"/>
              </a:rPr>
              <a:t> = </a:t>
            </a:r>
            <a:r>
              <a:rPr lang="en-US" altLang="en-US" sz="2050" dirty="0" err="1">
                <a:latin typeface="Courier New" panose="02070309020205020404" pitchFamily="49" charset="0"/>
              </a:rPr>
              <a:t>fopen</a:t>
            </a:r>
            <a:r>
              <a:rPr lang="en-US" altLang="en-US" sz="2050" dirty="0">
                <a:latin typeface="Courier New" panose="02070309020205020404" pitchFamily="49" charset="0"/>
              </a:rPr>
              <a:t>(filename, "r");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The </a:t>
            </a:r>
            <a:r>
              <a:rPr lang="en-US" altLang="en-US" sz="2400" b="1" i="1" u="sng" dirty="0" err="1">
                <a:latin typeface="Courier New" panose="02070309020205020404" pitchFamily="49" charset="0"/>
              </a:rPr>
              <a:t>fopen</a:t>
            </a:r>
            <a:r>
              <a:rPr lang="en-US" altLang="en-US" sz="2400" dirty="0"/>
              <a:t> function opens a file in preparation for reading, writing or appending to a file.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The first argument is a string representing the filename.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The second argument is a string that encodes the </a:t>
            </a:r>
            <a:r>
              <a:rPr lang="en-US" altLang="en-US" sz="2400" b="1" i="1" u="sng" dirty="0"/>
              <a:t>I/O mode</a:t>
            </a:r>
            <a:r>
              <a:rPr lang="en-US" altLang="en-US" sz="2400" dirty="0"/>
              <a:t>.</a:t>
            </a:r>
            <a:endParaRPr lang="en-US" altLang="en-US" sz="2400" dirty="0">
              <a:latin typeface="Courier New" panose="02070309020205020404" pitchFamily="49" charset="0"/>
            </a:endParaRPr>
          </a:p>
        </p:txBody>
      </p:sp>
      <p:sp>
        <p:nvSpPr>
          <p:cNvPr id="112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 File I/O #2</a:t>
            </a:r>
            <a:endParaRPr lang="en-US" altLang="en-US" b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3A03DC-254A-46DE-A6DE-71529196776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112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char filename[filename_length+1];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FILE* </a:t>
            </a:r>
            <a:r>
              <a:rPr lang="en-US" altLang="en-US" sz="2400" dirty="0" err="1">
                <a:latin typeface="Courier New" panose="02070309020205020404" pitchFamily="49" charset="0"/>
              </a:rPr>
              <a:t>fileptr</a:t>
            </a:r>
            <a:r>
              <a:rPr lang="en-US" altLang="en-US" sz="2400" dirty="0">
                <a:latin typeface="Courier New" panose="02070309020205020404" pitchFamily="49" charset="0"/>
              </a:rPr>
              <a:t> = (FILE*)NULL;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>
                <a:latin typeface="Courier New" panose="02070309020205020404" pitchFamily="49" charset="0"/>
              </a:rPr>
              <a:t>strcpy</a:t>
            </a:r>
            <a:r>
              <a:rPr lang="en-US" altLang="en-US" sz="2400" dirty="0">
                <a:latin typeface="Courier New" panose="02070309020205020404" pitchFamily="49" charset="0"/>
              </a:rPr>
              <a:t>(filename, "actual_1.txt");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>
                <a:latin typeface="Courier New" panose="02070309020205020404" pitchFamily="49" charset="0"/>
              </a:rPr>
              <a:t>fileptr</a:t>
            </a:r>
            <a:r>
              <a:rPr lang="en-US" altLang="en-US" sz="2400" dirty="0">
                <a:latin typeface="Courier New" panose="02070309020205020404" pitchFamily="49" charset="0"/>
              </a:rPr>
              <a:t> = </a:t>
            </a:r>
            <a:r>
              <a:rPr lang="en-US" altLang="en-US" sz="2400" dirty="0" err="1">
                <a:latin typeface="Courier New" panose="02070309020205020404" pitchFamily="49" charset="0"/>
              </a:rPr>
              <a:t>fopen</a:t>
            </a:r>
            <a:r>
              <a:rPr lang="en-US" altLang="en-US" sz="2400" dirty="0">
                <a:latin typeface="Courier New" panose="02070309020205020404" pitchFamily="49" charset="0"/>
              </a:rPr>
              <a:t>(filename, "r");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The second argument is a string that encodes the I/O mode, which can be: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"r"</a:t>
            </a:r>
            <a:r>
              <a:rPr lang="en-US" altLang="en-US" sz="2400" dirty="0"/>
              <a:t> : Open the file for reading.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"w"</a:t>
            </a:r>
            <a:r>
              <a:rPr lang="en-US" altLang="en-US" sz="2400" dirty="0"/>
              <a:t> : Open the file for writing.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"a"</a:t>
            </a:r>
            <a:r>
              <a:rPr lang="en-US" altLang="en-US" sz="2400" dirty="0"/>
              <a:t> : Open the file for appending (writing at the end of   an existing file).</a:t>
            </a:r>
          </a:p>
        </p:txBody>
      </p:sp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File I/O Mode</a:t>
            </a:r>
            <a:endParaRPr lang="en-US" altLang="en-US" b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7E28C8-BB92-4B03-8EE8-DA77F303282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char filename[filename_length+1];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FILE* </a:t>
            </a:r>
            <a:r>
              <a:rPr lang="en-US" altLang="en-US" sz="2050" dirty="0" err="1">
                <a:latin typeface="Courier New" panose="02070309020205020404" pitchFamily="49" charset="0"/>
              </a:rPr>
              <a:t>fileptr</a:t>
            </a:r>
            <a:r>
              <a:rPr lang="en-US" altLang="en-US" sz="2050" dirty="0">
                <a:latin typeface="Courier New" panose="02070309020205020404" pitchFamily="49" charset="0"/>
              </a:rPr>
              <a:t> = (FILE*)NULL;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 err="1">
                <a:latin typeface="Courier New" panose="02070309020205020404" pitchFamily="49" charset="0"/>
              </a:rPr>
              <a:t>strcpy</a:t>
            </a:r>
            <a:r>
              <a:rPr lang="en-US" altLang="en-US" sz="2050" dirty="0">
                <a:latin typeface="Courier New" panose="02070309020205020404" pitchFamily="49" charset="0"/>
              </a:rPr>
              <a:t>(filename, "actual_1.txt");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 err="1">
                <a:latin typeface="Courier New" panose="02070309020205020404" pitchFamily="49" charset="0"/>
              </a:rPr>
              <a:t>fileptr</a:t>
            </a:r>
            <a:r>
              <a:rPr lang="en-US" altLang="en-US" sz="2050" dirty="0">
                <a:latin typeface="Courier New" panose="02070309020205020404" pitchFamily="49" charset="0"/>
              </a:rPr>
              <a:t> = </a:t>
            </a:r>
            <a:r>
              <a:rPr lang="en-US" altLang="en-US" sz="2050" dirty="0" err="1">
                <a:latin typeface="Courier New" panose="02070309020205020404" pitchFamily="49" charset="0"/>
              </a:rPr>
              <a:t>fopen</a:t>
            </a:r>
            <a:r>
              <a:rPr lang="en-US" altLang="en-US" sz="2050" dirty="0">
                <a:latin typeface="Courier New" panose="02070309020205020404" pitchFamily="49" charset="0"/>
              </a:rPr>
              <a:t>(filename, "r");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The function </a:t>
            </a:r>
            <a:r>
              <a:rPr lang="en-US" altLang="en-US" sz="2400" b="1" u="sng" dirty="0" err="1">
                <a:latin typeface="Courier New" panose="02070309020205020404" pitchFamily="49" charset="0"/>
              </a:rPr>
              <a:t>fopen</a:t>
            </a:r>
            <a:r>
              <a:rPr lang="en-US" altLang="en-US" sz="2400" dirty="0"/>
              <a:t> returns a </a:t>
            </a:r>
            <a:r>
              <a:rPr lang="en-US" altLang="en-US" sz="2400" b="1" i="1" u="sng" dirty="0"/>
              <a:t>file pointer</a:t>
            </a:r>
            <a:r>
              <a:rPr lang="en-US" altLang="en-US" sz="2400" dirty="0"/>
              <a:t>, which is a pointer to a special data type that’s used to identify and describe a file.</a:t>
            </a:r>
          </a:p>
        </p:txBody>
      </p:sp>
      <p:sp>
        <p:nvSpPr>
          <p:cNvPr id="112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 </a:t>
            </a:r>
            <a:r>
              <a:rPr lang="en-US" altLang="en-US" dirty="0"/>
              <a:t>Pointer</a:t>
            </a:r>
            <a:endParaRPr lang="en-US" altLang="en-US" b="0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7E28C8-BB92-4B03-8EE8-DA77F303282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char filename[filename_length+1];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FILE* </a:t>
            </a:r>
            <a:r>
              <a:rPr lang="en-US" altLang="en-US" sz="2050" dirty="0" err="1">
                <a:latin typeface="Courier New" panose="02070309020205020404" pitchFamily="49" charset="0"/>
              </a:rPr>
              <a:t>fileptr</a:t>
            </a:r>
            <a:r>
              <a:rPr lang="en-US" altLang="en-US" sz="2050" dirty="0">
                <a:latin typeface="Courier New" panose="02070309020205020404" pitchFamily="49" charset="0"/>
              </a:rPr>
              <a:t> = (FILE*)NULL;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 err="1">
                <a:latin typeface="Courier New" panose="02070309020205020404" pitchFamily="49" charset="0"/>
              </a:rPr>
              <a:t>strcpy</a:t>
            </a:r>
            <a:r>
              <a:rPr lang="en-US" altLang="en-US" sz="2050" dirty="0">
                <a:latin typeface="Courier New" panose="02070309020205020404" pitchFamily="49" charset="0"/>
              </a:rPr>
              <a:t>(filename, "actual_1.txt");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 err="1">
                <a:latin typeface="Courier New" panose="02070309020205020404" pitchFamily="49" charset="0"/>
              </a:rPr>
              <a:t>fileptr</a:t>
            </a:r>
            <a:r>
              <a:rPr lang="en-US" altLang="en-US" sz="2050" dirty="0">
                <a:latin typeface="Courier New" panose="02070309020205020404" pitchFamily="49" charset="0"/>
              </a:rPr>
              <a:t> = </a:t>
            </a:r>
            <a:r>
              <a:rPr lang="en-US" altLang="en-US" sz="2050" dirty="0" err="1">
                <a:latin typeface="Courier New" panose="02070309020205020404" pitchFamily="49" charset="0"/>
              </a:rPr>
              <a:t>fopen</a:t>
            </a:r>
            <a:r>
              <a:rPr lang="en-US" altLang="en-US" sz="2050" dirty="0">
                <a:latin typeface="Courier New" panose="02070309020205020404" pitchFamily="49" charset="0"/>
              </a:rPr>
              <a:t>(filename, "r");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The function </a:t>
            </a:r>
            <a:r>
              <a:rPr lang="en-US" altLang="en-US" sz="2400" b="1" u="sng" dirty="0" err="1">
                <a:latin typeface="Courier New" panose="02070309020205020404" pitchFamily="49" charset="0"/>
              </a:rPr>
              <a:t>fopen</a:t>
            </a:r>
            <a:r>
              <a:rPr lang="en-US" altLang="en-US" sz="2400" dirty="0"/>
              <a:t> returns a </a:t>
            </a:r>
            <a:r>
              <a:rPr lang="en-US" altLang="en-US" sz="2400" b="1" i="1" u="sng" dirty="0"/>
              <a:t>file pointer</a:t>
            </a:r>
            <a:r>
              <a:rPr lang="en-US" altLang="en-US" sz="2400" dirty="0"/>
              <a:t>, which is a pointer to a special data type that’s used to identify and describe a file.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If for some reason the file can’t be opened,                            then the return value of </a:t>
            </a:r>
            <a:r>
              <a:rPr lang="en-US" altLang="en-US" sz="2400" dirty="0" err="1">
                <a:latin typeface="Courier New" panose="02070309020205020404" pitchFamily="49" charset="0"/>
              </a:rPr>
              <a:t>fopen</a:t>
            </a:r>
            <a:r>
              <a:rPr lang="en-US" altLang="en-US" sz="2400" dirty="0"/>
              <a:t> is </a:t>
            </a:r>
            <a:r>
              <a:rPr lang="en-US" altLang="en-US" sz="2400" dirty="0">
                <a:latin typeface="Courier New" panose="02070309020205020404" pitchFamily="49" charset="0"/>
              </a:rPr>
              <a:t>NULL</a:t>
            </a:r>
            <a:r>
              <a:rPr lang="en-US" altLang="en-US" sz="2400" dirty="0"/>
              <a:t>.</a:t>
            </a:r>
            <a:endParaRPr lang="en-US" altLang="en-US" sz="24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  <p:sp>
        <p:nvSpPr>
          <p:cNvPr id="112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 </a:t>
            </a:r>
            <a:r>
              <a:rPr lang="en-US" altLang="en-US" dirty="0"/>
              <a:t>Pointer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NULL </a:t>
            </a:r>
            <a:r>
              <a:rPr lang="en-US" altLang="en-US" dirty="0">
                <a:cs typeface="Courier New" panose="02070309020205020404" pitchFamily="49" charset="0"/>
              </a:rPr>
              <a:t>#1</a:t>
            </a:r>
            <a:endParaRPr lang="en-US" altLang="en-US" b="0" dirty="0">
              <a:cs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1471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7E28C8-BB92-4B03-8EE8-DA77F303282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File I/O Lesson</a:t>
            </a:r>
          </a:p>
          <a:p>
            <a:r>
              <a:rPr lang="en-US" altLang="en-US" sz="1200" dirty="0"/>
              <a:t>CS1313 Spring 2024</a:t>
            </a:r>
          </a:p>
        </p:txBody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 err="1">
                <a:latin typeface="Courier New" panose="02070309020205020404" pitchFamily="49" charset="0"/>
              </a:rPr>
              <a:t>fileptr</a:t>
            </a:r>
            <a:r>
              <a:rPr lang="en-US" altLang="en-US" sz="2050" dirty="0">
                <a:latin typeface="Courier New" panose="02070309020205020404" pitchFamily="49" charset="0"/>
              </a:rPr>
              <a:t> = </a:t>
            </a:r>
            <a:r>
              <a:rPr lang="en-US" altLang="en-US" sz="2050" dirty="0" err="1">
                <a:latin typeface="Courier New" panose="02070309020205020404" pitchFamily="49" charset="0"/>
              </a:rPr>
              <a:t>fopen</a:t>
            </a:r>
            <a:r>
              <a:rPr lang="en-US" altLang="en-US" sz="2050" dirty="0">
                <a:latin typeface="Courier New" panose="02070309020205020404" pitchFamily="49" charset="0"/>
              </a:rPr>
              <a:t>(filename, "r");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If for some reason the file can’t be opened,                            then the return value of </a:t>
            </a:r>
            <a:r>
              <a:rPr lang="en-US" altLang="en-US" sz="2400" dirty="0" err="1">
                <a:latin typeface="Courier New" panose="02070309020205020404" pitchFamily="49" charset="0"/>
              </a:rPr>
              <a:t>fopen</a:t>
            </a:r>
            <a:r>
              <a:rPr lang="en-US" altLang="en-US" sz="2400" dirty="0"/>
              <a:t> is </a:t>
            </a:r>
            <a:r>
              <a:rPr lang="en-US" altLang="en-US" sz="2400" dirty="0">
                <a:latin typeface="Courier New" panose="02070309020205020404" pitchFamily="49" charset="0"/>
              </a:rPr>
              <a:t>NULL</a:t>
            </a:r>
            <a:r>
              <a:rPr lang="en-US" altLang="en-US" sz="2400" dirty="0"/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if (</a:t>
            </a:r>
            <a:r>
              <a:rPr lang="en-US" altLang="en-US" sz="2050" dirty="0" err="1">
                <a:latin typeface="Courier New" panose="02070309020205020404" pitchFamily="49" charset="0"/>
              </a:rPr>
              <a:t>fileptr</a:t>
            </a:r>
            <a:r>
              <a:rPr lang="en-US" altLang="en-US" sz="2050" dirty="0">
                <a:latin typeface="Courier New" panose="02070309020205020404" pitchFamily="49" charset="0"/>
              </a:rPr>
              <a:t> == NULL) {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    </a:t>
            </a:r>
            <a:r>
              <a:rPr lang="en-US" altLang="en-US" sz="2050" dirty="0" err="1">
                <a:latin typeface="Courier New" panose="02070309020205020404" pitchFamily="49" charset="0"/>
              </a:rPr>
              <a:t>printf</a:t>
            </a:r>
            <a:r>
              <a:rPr lang="en-US" altLang="en-US" sz="2050" dirty="0">
                <a:latin typeface="Courier New" panose="02070309020205020404" pitchFamily="49" charset="0"/>
              </a:rPr>
              <a:t>("ERROR: Can't open file %s to read.\n",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        filename);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    exit(</a:t>
            </a:r>
            <a:r>
              <a:rPr lang="en-US" altLang="en-US" sz="2050" dirty="0" err="1">
                <a:latin typeface="Courier New" panose="02070309020205020404" pitchFamily="49" charset="0"/>
              </a:rPr>
              <a:t>program_failure_code</a:t>
            </a:r>
            <a:r>
              <a:rPr lang="en-US" altLang="en-US" sz="2050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50" dirty="0">
                <a:latin typeface="Courier New" panose="02070309020205020404" pitchFamily="49" charset="0"/>
              </a:rPr>
              <a:t>} /* if (</a:t>
            </a:r>
            <a:r>
              <a:rPr lang="en-US" altLang="en-US" sz="2050" dirty="0" err="1">
                <a:latin typeface="Courier New" panose="02070309020205020404" pitchFamily="49" charset="0"/>
              </a:rPr>
              <a:t>fileptr</a:t>
            </a:r>
            <a:r>
              <a:rPr lang="en-US" altLang="en-US" sz="2050" dirty="0">
                <a:latin typeface="Courier New" panose="02070309020205020404" pitchFamily="49" charset="0"/>
              </a:rPr>
              <a:t> == NULL) */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  <p:sp>
        <p:nvSpPr>
          <p:cNvPr id="112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 </a:t>
            </a:r>
            <a:r>
              <a:rPr lang="en-US" altLang="en-US" dirty="0"/>
              <a:t>Pointer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NULL </a:t>
            </a:r>
            <a:r>
              <a:rPr lang="en-US" altLang="en-US" dirty="0">
                <a:cs typeface="Courier New" panose="02070309020205020404" pitchFamily="49" charset="0"/>
              </a:rPr>
              <a:t>#2</a:t>
            </a:r>
            <a:endParaRPr lang="en-US" altLang="en-US" b="0" dirty="0">
              <a:cs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54766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D" val="1940124"/>
  <p:tag name="WMSI" val="404"/>
  <p:tag name="WMIS" val="18615"/>
  <p:tag name="FILETITLE" val="CS1313 Hardware"/>
  <p:tag name="PREC" val="F"/>
  <p:tag name="NPWI" val="49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88"/>
  <p:tag name="BSN" val="488"/>
  <p:tag name="SVT" val="FALSE"/>
  <p:tag name="NBP" val="1"/>
  <p:tag name="CVB" val="488"/>
  <p:tag name="SPT" val="FALSE"/>
  <p:tag name="CII" val="48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89"/>
  <p:tag name="BSN" val="489"/>
  <p:tag name="SVT" val="FALSE"/>
  <p:tag name="NBP" val="1"/>
  <p:tag name="CVB" val="489"/>
  <p:tag name="SPT" val="FALSE"/>
  <p:tag name="CII" val="48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90"/>
  <p:tag name="BSN" val="490"/>
  <p:tag name="SVT" val="FALSE"/>
  <p:tag name="NBP" val="1"/>
  <p:tag name="CVB" val="490"/>
  <p:tag name="SPT" val="FALSE"/>
  <p:tag name="CII" val="49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91"/>
  <p:tag name="BSN" val="491"/>
  <p:tag name="SVT" val="FALSE"/>
  <p:tag name="NBP" val="1"/>
  <p:tag name="CVB" val="491"/>
  <p:tag name="SPT" val="FALSE"/>
  <p:tag name="CII" val="49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92"/>
  <p:tag name="NBP" val="1"/>
  <p:tag name="CVB" val="492"/>
  <p:tag name="SPT" val="FALSE"/>
  <p:tag name="BSN" val="492"/>
  <p:tag name="LFXCI" val="0"/>
  <p:tag name="SVT" val="TRUE"/>
  <p:tag name="CII" val="49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92"/>
  <p:tag name="NBP" val="1"/>
  <p:tag name="CVB" val="492"/>
  <p:tag name="SPT" val="FALSE"/>
  <p:tag name="BSN" val="492"/>
  <p:tag name="LFXCI" val="0"/>
  <p:tag name="SVT" val="TRUE"/>
  <p:tag name="CII" val="49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92"/>
  <p:tag name="NBP" val="1"/>
  <p:tag name="CVB" val="492"/>
  <p:tag name="SPT" val="FALSE"/>
  <p:tag name="BSN" val="492"/>
  <p:tag name="LFXCI" val="0"/>
  <p:tag name="SVT" val="TRUE"/>
  <p:tag name="CII" val="49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92"/>
  <p:tag name="NBP" val="1"/>
  <p:tag name="CVB" val="492"/>
  <p:tag name="SPT" val="FALSE"/>
  <p:tag name="BSN" val="492"/>
  <p:tag name="LFXCI" val="0"/>
  <p:tag name="SVT" val="TRUE"/>
  <p:tag name="CII" val="492"/>
</p:tagLst>
</file>

<file path=ppt/theme/theme1.xml><?xml version="1.0" encoding="utf-8"?>
<a:theme xmlns:a="http://schemas.openxmlformats.org/drawingml/2006/main" name="hardware_lesson">
  <a:themeElements>
    <a:clrScheme name="hardware_less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hardware_less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hardware_less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dware_less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dware_less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hardware_lesson</Template>
  <TotalTime>3503</TotalTime>
  <Words>2191</Words>
  <Application>Microsoft Office PowerPoint</Application>
  <PresentationFormat>On-screen Show (4:3)</PresentationFormat>
  <Paragraphs>277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Courier New</vt:lpstr>
      <vt:lpstr>Tahoma</vt:lpstr>
      <vt:lpstr>Times New Roman</vt:lpstr>
      <vt:lpstr>Wingdings</vt:lpstr>
      <vt:lpstr>hardware_lesson</vt:lpstr>
      <vt:lpstr>File I/O Lesson Outline</vt:lpstr>
      <vt:lpstr>File I/O Using Redirection #1</vt:lpstr>
      <vt:lpstr>File I/O Using Redirection #2</vt:lpstr>
      <vt:lpstr>Direct File I/O #1</vt:lpstr>
      <vt:lpstr>Direct File I/O #2</vt:lpstr>
      <vt:lpstr>File I/O Mode</vt:lpstr>
      <vt:lpstr>FILE Pointer</vt:lpstr>
      <vt:lpstr>FILE Pointer == NULL #1</vt:lpstr>
      <vt:lpstr>FILE Pointer == NULL #2</vt:lpstr>
      <vt:lpstr>Reading from a File</vt:lpstr>
      <vt:lpstr>Writing to a File</vt:lpstr>
      <vt:lpstr>scanf vs fscanf/printf vs fprintf</vt:lpstr>
      <vt:lpstr>fclose</vt:lpstr>
      <vt:lpstr>How to Use File I/O</vt:lpstr>
      <vt:lpstr>Special File Pointers</vt:lpstr>
      <vt:lpstr>stderr</vt:lpstr>
      <vt:lpstr>Buffering I/O</vt:lpstr>
      <vt:lpstr>Buffering is Good! (Usually)</vt:lpstr>
      <vt:lpstr>Buffering is Bad! (Sometimes)</vt:lpstr>
      <vt:lpstr>Why stderr Is Good</vt:lpstr>
      <vt:lpstr>Using stderr</vt:lpstr>
      <vt:lpstr>Practical Considerations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CS1313 Pointer Lesson 1</dc:title>
  <dc:creator>Henry Neeman</dc:creator>
  <dc:description/>
  <cp:lastModifiedBy>Neeman, Henry J.</cp:lastModifiedBy>
  <cp:revision>670</cp:revision>
  <cp:lastPrinted>1601-01-01T00:00:00Z</cp:lastPrinted>
  <dcterms:created xsi:type="dcterms:W3CDTF">2004-08-23T12:23:16Z</dcterms:created>
  <dcterms:modified xsi:type="dcterms:W3CDTF">2024-04-25T18:28:57Z</dcterms:modified>
</cp:coreProperties>
</file>