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1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20"/>
  </p:notesMasterIdLst>
  <p:handoutMasterIdLst>
    <p:handoutMasterId r:id="rId21"/>
  </p:handoutMasterIdLst>
  <p:sldIdLst>
    <p:sldId id="449" r:id="rId2"/>
    <p:sldId id="481" r:id="rId3"/>
    <p:sldId id="482" r:id="rId4"/>
    <p:sldId id="519" r:id="rId5"/>
    <p:sldId id="483" r:id="rId6"/>
    <p:sldId id="484" r:id="rId7"/>
    <p:sldId id="521" r:id="rId8"/>
    <p:sldId id="520" r:id="rId9"/>
    <p:sldId id="522" r:id="rId10"/>
    <p:sldId id="485" r:id="rId11"/>
    <p:sldId id="486" r:id="rId12"/>
    <p:sldId id="487" r:id="rId13"/>
    <p:sldId id="488" r:id="rId14"/>
    <p:sldId id="489" r:id="rId15"/>
    <p:sldId id="490" r:id="rId16"/>
    <p:sldId id="491" r:id="rId17"/>
    <p:sldId id="492" r:id="rId18"/>
    <p:sldId id="493" r:id="rId19"/>
  </p:sldIdLst>
  <p:sldSz cx="9144000" cy="6858000" type="screen4x3"/>
  <p:notesSz cx="6858000" cy="9144000"/>
  <p:custDataLst>
    <p:tags r:id="rId22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u="sng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u="sng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u="sng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u="sng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CCFF"/>
    <a:srgbClr val="CC99FF"/>
    <a:srgbClr val="336600"/>
    <a:srgbClr val="800080"/>
    <a:srgbClr val="A08200"/>
    <a:srgbClr val="008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83" autoAdjust="0"/>
  </p:normalViewPr>
  <p:slideViewPr>
    <p:cSldViewPr>
      <p:cViewPr varScale="1">
        <p:scale>
          <a:sx n="63" d="100"/>
          <a:sy n="63" d="100"/>
        </p:scale>
        <p:origin x="725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u="none"/>
            </a:lvl1pPr>
          </a:lstStyle>
          <a:p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u="none"/>
            </a:lvl1pPr>
          </a:lstStyle>
          <a:p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fld id="{C3536190-59CC-4881-ABC0-A58F3DC831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968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u="none"/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u="none"/>
            </a:lvl1pPr>
          </a:lstStyle>
          <a:p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fld id="{AE242EF1-1E09-4B56-84FD-757986D9E4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4077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242EF1-1E09-4B56-84FD-757986D9E4F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070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9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939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59396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397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9398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59399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00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9401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02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03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94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94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9406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 u="none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59407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r>
              <a:rPr lang="en-US"/>
              <a:t>OU Supercomputing Center for Education &amp; Research</a:t>
            </a:r>
          </a:p>
        </p:txBody>
      </p:sp>
      <p:sp>
        <p:nvSpPr>
          <p:cNvPr id="59408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fld id="{932F88C6-CADD-4425-BD13-97CEE4844A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en-US" dirty="0"/>
              <a:t>Constants Lesson</a:t>
            </a:r>
          </a:p>
          <a:p>
            <a:r>
              <a:rPr lang="en-US" dirty="0"/>
              <a:t>CS1313 Spring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DC1245-36D3-4107-9503-A4F703CA42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381000"/>
            <a:ext cx="200025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81000"/>
            <a:ext cx="584835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en-US" dirty="0"/>
              <a:t>Constants Lesson</a:t>
            </a:r>
          </a:p>
          <a:p>
            <a:r>
              <a:rPr lang="en-US" dirty="0"/>
              <a:t>CS1313 Spring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93340E3-375B-44C9-9C54-756DA0604C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en-US" dirty="0"/>
              <a:t>Constants Lesson</a:t>
            </a:r>
          </a:p>
          <a:p>
            <a:r>
              <a:rPr lang="en-US" dirty="0"/>
              <a:t>CS1313 Spring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2139BBCF-4117-4528-B265-E83B40A253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en-US" dirty="0"/>
              <a:t>Constants Lesson</a:t>
            </a:r>
          </a:p>
          <a:p>
            <a:r>
              <a:rPr lang="en-US" dirty="0"/>
              <a:t>CS1313 Spring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51E71C-9607-4664-A8A8-5A81053F46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990600"/>
            <a:ext cx="39243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990600"/>
            <a:ext cx="39243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en-US" dirty="0"/>
              <a:t>Constants Lesson</a:t>
            </a:r>
          </a:p>
          <a:p>
            <a:r>
              <a:rPr lang="en-US" dirty="0"/>
              <a:t>CS1313 Spring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1DAE79-328A-47E9-B833-D6F495776F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en-US" dirty="0"/>
              <a:t>Constants Lesson</a:t>
            </a:r>
          </a:p>
          <a:p>
            <a:r>
              <a:rPr lang="en-US" dirty="0"/>
              <a:t>CS1313 Spring 2024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D20178-87CB-4B05-AFB5-B4A4708FD3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en-US" dirty="0"/>
              <a:t>Constants Lesson</a:t>
            </a:r>
          </a:p>
          <a:p>
            <a:r>
              <a:rPr lang="en-US" dirty="0"/>
              <a:t>CS1313 Spring 2024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CE7B590-89E2-4ACA-BBD3-4B10D01EAC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en-US" dirty="0"/>
              <a:t>Constants Lesson</a:t>
            </a:r>
          </a:p>
          <a:p>
            <a:r>
              <a:rPr lang="en-US" dirty="0"/>
              <a:t>CS1313 Spring 2024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E5B030-B1F8-4877-97BD-8999EC13E7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en-US" dirty="0"/>
              <a:t>Constants Lesson</a:t>
            </a:r>
          </a:p>
          <a:p>
            <a:r>
              <a:rPr lang="en-US" dirty="0"/>
              <a:t>CS1313 Spring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2E30AA8-D22E-409C-8CEF-7A5B391A54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en-US" dirty="0"/>
              <a:t>Constants Lesson</a:t>
            </a:r>
          </a:p>
          <a:p>
            <a:r>
              <a:rPr lang="en-US" dirty="0"/>
              <a:t>CS1313 Spring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1D7E2D9-562C-4C75-8449-C1C5AB2576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6" name="Rectangle 8"/>
          <p:cNvSpPr>
            <a:spLocks noChangeArrowheads="1"/>
          </p:cNvSpPr>
          <p:nvPr/>
        </p:nvSpPr>
        <p:spPr bwMode="gray">
          <a:xfrm>
            <a:off x="304800" y="9144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en-US" sz="2400" u="none">
              <a:latin typeface="Tahoma" pitchFamily="34" charset="0"/>
            </a:endParaRPr>
          </a:p>
        </p:txBody>
      </p:sp>
      <p:sp>
        <p:nvSpPr>
          <p:cNvPr id="5837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81000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837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990600"/>
            <a:ext cx="8001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83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272213"/>
            <a:ext cx="441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u="none"/>
            </a:lvl1pPr>
          </a:lstStyle>
          <a:p>
            <a:r>
              <a:rPr lang="en-US" sz="1600" dirty="0"/>
              <a:t>Constants Lesson</a:t>
            </a:r>
          </a:p>
          <a:p>
            <a:r>
              <a:rPr lang="en-US" dirty="0"/>
              <a:t>CS1313 Spring 2024</a:t>
            </a:r>
          </a:p>
        </p:txBody>
      </p:sp>
      <p:sp>
        <p:nvSpPr>
          <p:cNvPr id="5838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262688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b="0" u="none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406933A-3C53-4EE0-8E95-F6E49416875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8383" name="Picture 15" descr="ou201_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990600" y="6215063"/>
            <a:ext cx="393700" cy="53816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Tx/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Tx/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Tx/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Tx/>
        <a:buSzPct val="7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Tx/>
        <a:buSzPct val="75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75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75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75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75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AC41FC-030A-494F-B274-87CD11F440B9}" type="slidenum">
              <a:rPr lang="en-US"/>
              <a:pPr/>
              <a:t>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Constants Lesson</a:t>
            </a:r>
          </a:p>
          <a:p>
            <a:r>
              <a:rPr lang="en-US" sz="1200" dirty="0"/>
              <a:t>CS1313 Spring 2024</a:t>
            </a:r>
          </a:p>
        </p:txBody>
      </p:sp>
      <p:sp>
        <p:nvSpPr>
          <p:cNvPr id="322564" name="Rectangle 4"/>
          <p:cNvSpPr>
            <a:spLocks noChangeArrowheads="1"/>
          </p:cNvSpPr>
          <p:nvPr/>
        </p:nvSpPr>
        <p:spPr bwMode="auto">
          <a:xfrm>
            <a:off x="4572000" y="939800"/>
            <a:ext cx="4038600" cy="530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33400" indent="-533400" algn="l">
              <a:spcBef>
                <a:spcPct val="20000"/>
              </a:spcBef>
              <a:buClr>
                <a:schemeClr val="tx1"/>
              </a:buClr>
              <a:buFont typeface="+mj-lt"/>
              <a:buAutoNum type="arabicPeriod" startAt="13"/>
            </a:pPr>
            <a:r>
              <a:rPr lang="en-US" u="none" dirty="0"/>
              <a:t>Why Numeric Literal Constants Are BAD </a:t>
            </a:r>
            <a:r>
              <a:rPr lang="en-US" u="none" dirty="0" err="1"/>
              <a:t>BAD</a:t>
            </a:r>
            <a:r>
              <a:rPr lang="en-US" u="none" dirty="0"/>
              <a:t> </a:t>
            </a:r>
            <a:r>
              <a:rPr lang="en-US" u="none" dirty="0" err="1"/>
              <a:t>BAD</a:t>
            </a:r>
            <a:endParaRPr lang="en-US" u="none" dirty="0"/>
          </a:p>
          <a:p>
            <a:pPr marL="533400" indent="-533400" algn="l"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 startAt="13"/>
            </a:pPr>
            <a:r>
              <a:rPr lang="en-US" u="none" dirty="0"/>
              <a:t>1997 Tax Program with Numeric Literal Constants</a:t>
            </a:r>
          </a:p>
          <a:p>
            <a:pPr marL="533400" indent="-533400" algn="l"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 startAt="13"/>
            </a:pPr>
            <a:r>
              <a:rPr lang="en-US" u="none" dirty="0"/>
              <a:t>1999 Tax Program with Numeric Literal Constants</a:t>
            </a:r>
          </a:p>
          <a:p>
            <a:pPr marL="533400" indent="-533400" algn="l"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 startAt="13"/>
            </a:pPr>
            <a:r>
              <a:rPr lang="en-US" u="none" dirty="0"/>
              <a:t>Why Named Constants Are Good</a:t>
            </a:r>
          </a:p>
          <a:p>
            <a:pPr marL="533400" indent="-533400" algn="l"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 startAt="13"/>
            </a:pPr>
            <a:r>
              <a:rPr lang="en-US" u="none" dirty="0"/>
              <a:t>1997 Tax Program with Named Constants</a:t>
            </a:r>
          </a:p>
          <a:p>
            <a:pPr marL="533400" indent="-533400" algn="l"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 startAt="13"/>
            </a:pPr>
            <a:r>
              <a:rPr lang="en-US" u="none" dirty="0"/>
              <a:t>1999 Tax Program with Named Constants</a:t>
            </a:r>
          </a:p>
        </p:txBody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39800"/>
            <a:ext cx="3886200" cy="5257800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800" dirty="0"/>
              <a:t>Constants Lesson Outline</a:t>
            </a:r>
          </a:p>
          <a:p>
            <a:pPr marL="533400" indent="-5334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800" dirty="0"/>
              <a:t>What is a Constant?</a:t>
            </a:r>
          </a:p>
          <a:p>
            <a:pPr marL="533400" indent="-5334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800" dirty="0"/>
              <a:t>The Difference Between a Variable and a Constant</a:t>
            </a:r>
          </a:p>
          <a:p>
            <a:pPr marL="533400" indent="-5334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800" dirty="0"/>
              <a:t>Categories of Constants: Literal &amp; Named</a:t>
            </a:r>
          </a:p>
          <a:p>
            <a:pPr marL="533400" indent="-5334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800" dirty="0"/>
              <a:t>Literal Constants</a:t>
            </a:r>
          </a:p>
          <a:p>
            <a:pPr marL="533400" indent="-5334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800" dirty="0"/>
              <a:t>Literal Constant Example Program #1</a:t>
            </a:r>
          </a:p>
          <a:p>
            <a:pPr marL="533400" indent="-5334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800" dirty="0"/>
              <a:t>Literal Constant Example Program #2</a:t>
            </a:r>
          </a:p>
          <a:p>
            <a:pPr marL="533400" indent="-5334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800" dirty="0"/>
              <a:t>Literal Constant Example Program #3</a:t>
            </a:r>
          </a:p>
          <a:p>
            <a:pPr marL="533400" indent="-5334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800" dirty="0"/>
              <a:t>Literal Constant Example Program #4</a:t>
            </a:r>
          </a:p>
          <a:p>
            <a:pPr marL="533400" indent="-5334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800" dirty="0"/>
              <a:t>Named Constants</a:t>
            </a:r>
          </a:p>
          <a:p>
            <a:pPr marL="533400" indent="-5334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800" dirty="0"/>
              <a:t>Name Constant Example Program</a:t>
            </a:r>
          </a:p>
          <a:p>
            <a:pPr marL="533400" indent="-5334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800" dirty="0"/>
              <a:t>The Value of a Named Constant Can’t Be Changed</a:t>
            </a:r>
          </a:p>
        </p:txBody>
      </p:sp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Constants Lesson Outline</a:t>
            </a: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B4F048-C375-46B3-B980-7EEA4B0AC34F}" type="slidenum">
              <a:rPr lang="en-US"/>
              <a:pPr/>
              <a:t>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Constants Lesson</a:t>
            </a:r>
          </a:p>
          <a:p>
            <a:r>
              <a:rPr lang="en-US" sz="1200" dirty="0"/>
              <a:t>CS1313 Spring 2024</a:t>
            </a:r>
          </a:p>
        </p:txBody>
      </p:sp>
      <p:sp>
        <p:nvSpPr>
          <p:cNvPr id="448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A </a:t>
            </a:r>
            <a:r>
              <a:rPr lang="en-US" b="1" i="1" u="sng" dirty="0"/>
              <a:t>named constant</a:t>
            </a:r>
            <a:r>
              <a:rPr lang="en-US" i="1" dirty="0"/>
              <a:t> </a:t>
            </a:r>
            <a:r>
              <a:rPr lang="en-US" dirty="0"/>
              <a:t>is a constant that has a name:</a:t>
            </a:r>
          </a:p>
          <a:p>
            <a:pPr algn="ctr">
              <a:buNone/>
            </a:pPr>
            <a:r>
              <a:rPr lang="en-US" dirty="0">
                <a:latin typeface="Courier New" pitchFamily="49" charset="0"/>
              </a:rPr>
              <a:t>const float pi = 3.1415926;</a:t>
            </a:r>
          </a:p>
          <a:p>
            <a:r>
              <a:rPr lang="en-US" dirty="0"/>
              <a:t>A named constant is </a:t>
            </a:r>
            <a:r>
              <a:rPr lang="en-US" b="1" u="sng" dirty="0"/>
              <a:t>exactly like a variable, except</a:t>
            </a:r>
            <a:r>
              <a:rPr lang="en-US" dirty="0"/>
              <a:t>                its value is set at compile time (by initializing it) and </a:t>
            </a:r>
            <a:r>
              <a:rPr lang="en-US" b="1" u="sng" dirty="0"/>
              <a:t>CANNOT</a:t>
            </a:r>
            <a:r>
              <a:rPr lang="en-US" b="1" dirty="0"/>
              <a:t> </a:t>
            </a:r>
            <a:r>
              <a:rPr lang="en-US" dirty="0"/>
              <a:t>change at runtime.</a:t>
            </a:r>
          </a:p>
          <a:p>
            <a:r>
              <a:rPr lang="en-US" dirty="0"/>
              <a:t>A named constant is </a:t>
            </a:r>
            <a:r>
              <a:rPr lang="en-US" b="1" u="sng" dirty="0"/>
              <a:t>exactly like a literal constant, except</a:t>
            </a:r>
            <a:r>
              <a:rPr lang="en-US" dirty="0"/>
              <a:t>      it </a:t>
            </a:r>
            <a:r>
              <a:rPr lang="en-US" b="1" u="sng" dirty="0"/>
              <a:t>HAS A NAME</a:t>
            </a:r>
            <a:r>
              <a:rPr lang="en-US" dirty="0"/>
              <a:t>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In a named constant declaration,</a:t>
            </a:r>
          </a:p>
          <a:p>
            <a:r>
              <a:rPr lang="en-US" dirty="0"/>
              <a:t>we indicate that it’s a constant via the </a:t>
            </a:r>
            <a:r>
              <a:rPr lang="en-US" dirty="0">
                <a:latin typeface="Courier New" pitchFamily="49" charset="0"/>
              </a:rPr>
              <a:t>const</a:t>
            </a:r>
            <a:r>
              <a:rPr lang="en-US" dirty="0"/>
              <a:t> </a:t>
            </a:r>
            <a:r>
              <a:rPr lang="en-US" b="1" i="1" u="sng" dirty="0"/>
              <a:t>attribute</a:t>
            </a:r>
            <a:r>
              <a:rPr lang="en-US" dirty="0"/>
              <a:t>, and</a:t>
            </a:r>
          </a:p>
          <a:p>
            <a:r>
              <a:rPr lang="en-US" dirty="0"/>
              <a:t>we </a:t>
            </a:r>
            <a:r>
              <a:rPr lang="en-US" b="1" u="sng" dirty="0"/>
              <a:t>MUST</a:t>
            </a:r>
            <a:r>
              <a:rPr lang="en-US" dirty="0"/>
              <a:t> initialize the named constant.</a:t>
            </a:r>
          </a:p>
        </p:txBody>
      </p:sp>
      <p:sp>
        <p:nvSpPr>
          <p:cNvPr id="448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Named Constants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DFA05595-7FCF-4475-BC3C-A9E0DD314D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4163007" y="1447800"/>
            <a:ext cx="533400" cy="4572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sng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E3262F-0B4D-427B-BEA2-4D312EC234DF}" type="slidenum">
              <a:rPr lang="en-US"/>
              <a:pPr/>
              <a:t>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Constants Lesson</a:t>
            </a:r>
          </a:p>
          <a:p>
            <a:r>
              <a:rPr lang="en-US" sz="1200" dirty="0"/>
              <a:t>CS1313 Spring 2024</a:t>
            </a:r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8001000" cy="5410200"/>
          </a:xfrm>
        </p:spPr>
        <p:txBody>
          <a:bodyPr/>
          <a:lstStyle/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% </a:t>
            </a:r>
            <a:r>
              <a:rPr lang="en-US" sz="1600" b="1" dirty="0">
                <a:latin typeface="Courier New" pitchFamily="49" charset="0"/>
              </a:rPr>
              <a:t>cat </a:t>
            </a:r>
            <a:r>
              <a:rPr lang="en-US" sz="1600" b="1" dirty="0" err="1">
                <a:latin typeface="Courier New" pitchFamily="49" charset="0"/>
              </a:rPr>
              <a:t>circlecalc.c</a:t>
            </a:r>
            <a:endParaRPr lang="en-US" sz="1600" b="1" dirty="0"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#include &lt;</a:t>
            </a:r>
            <a:r>
              <a:rPr lang="en-US" sz="1600" dirty="0" err="1">
                <a:latin typeface="Courier New" pitchFamily="49" charset="0"/>
              </a:rPr>
              <a:t>stdio.h</a:t>
            </a:r>
            <a:r>
              <a:rPr lang="en-US" sz="1600" dirty="0">
                <a:latin typeface="Courier New" pitchFamily="49" charset="0"/>
              </a:rPr>
              <a:t>&gt;</a:t>
            </a:r>
          </a:p>
          <a:p>
            <a:pPr>
              <a:lnSpc>
                <a:spcPct val="40000"/>
              </a:lnSpc>
              <a:buFont typeface="Wingdings" pitchFamily="2" charset="2"/>
              <a:buNone/>
            </a:pPr>
            <a:endParaRPr lang="en-US" sz="1600" dirty="0"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main ()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{ /* main */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const float pi              = 3.1415926;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const float </a:t>
            </a:r>
            <a:r>
              <a:rPr lang="en-US" sz="1600" dirty="0" err="1">
                <a:latin typeface="Courier New" pitchFamily="49" charset="0"/>
              </a:rPr>
              <a:t>diameter_factor</a:t>
            </a:r>
            <a:r>
              <a:rPr lang="en-US" sz="1600" dirty="0">
                <a:latin typeface="Courier New" pitchFamily="49" charset="0"/>
              </a:rPr>
              <a:t> = 2.0;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float radius, circumference, area;</a:t>
            </a:r>
          </a:p>
          <a:p>
            <a:pPr>
              <a:lnSpc>
                <a:spcPct val="40000"/>
              </a:lnSpc>
              <a:buFont typeface="Wingdings" pitchFamily="2" charset="2"/>
              <a:buNone/>
            </a:pPr>
            <a:endParaRPr lang="en-US" sz="1600" dirty="0">
              <a:latin typeface="Courier New" pitchFamily="49" charset="0"/>
            </a:endParaRPr>
          </a:p>
          <a:p>
            <a:pPr>
              <a:lnSpc>
                <a:spcPct val="60000"/>
              </a:lnSpc>
              <a:buNone/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("I'm going to calculate a circle's\n");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 circumference and area.\n");</a:t>
            </a:r>
          </a:p>
          <a:p>
            <a:pPr>
              <a:lnSpc>
                <a:spcPct val="60000"/>
              </a:lnSpc>
              <a:buNone/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("What's the radius of the circle?\n");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scanf</a:t>
            </a:r>
            <a:r>
              <a:rPr lang="en-US" sz="1600" dirty="0">
                <a:latin typeface="Courier New" pitchFamily="49" charset="0"/>
              </a:rPr>
              <a:t>("%f", &amp;radius);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circumference = pi * radius * </a:t>
            </a:r>
            <a:r>
              <a:rPr lang="en-US" sz="1600" dirty="0" err="1">
                <a:latin typeface="Courier New" pitchFamily="49" charset="0"/>
              </a:rPr>
              <a:t>diameter_factor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area = pi * radius * radius;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("The circumference is %f\n", circumference);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 and the area is %f.\n", area);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} /* main */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% </a:t>
            </a:r>
            <a:r>
              <a:rPr lang="en-US" sz="1600" b="1" dirty="0" err="1">
                <a:latin typeface="Courier New" pitchFamily="49" charset="0"/>
              </a:rPr>
              <a:t>gcc</a:t>
            </a:r>
            <a:r>
              <a:rPr lang="en-US" sz="1600" b="1" dirty="0">
                <a:latin typeface="Courier New" pitchFamily="49" charset="0"/>
              </a:rPr>
              <a:t> -o </a:t>
            </a:r>
            <a:r>
              <a:rPr lang="en-US" sz="1600" b="1" dirty="0" err="1">
                <a:latin typeface="Courier New" pitchFamily="49" charset="0"/>
              </a:rPr>
              <a:t>circlecalc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</a:rPr>
              <a:t>circlecalc.c</a:t>
            </a:r>
            <a:endParaRPr lang="en-US" sz="1600" b="1" dirty="0"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% </a:t>
            </a:r>
            <a:r>
              <a:rPr lang="en-US" sz="1600" b="1" dirty="0" err="1">
                <a:latin typeface="Courier New" pitchFamily="49" charset="0"/>
              </a:rPr>
              <a:t>circlecalc</a:t>
            </a:r>
            <a:endParaRPr lang="en-US" sz="1600" b="1" dirty="0">
              <a:latin typeface="Courier New" pitchFamily="49" charset="0"/>
            </a:endParaRPr>
          </a:p>
          <a:p>
            <a:pPr>
              <a:lnSpc>
                <a:spcPct val="60000"/>
              </a:lnSpc>
              <a:buNone/>
            </a:pPr>
            <a:r>
              <a:rPr lang="en-US" sz="1600" dirty="0">
                <a:latin typeface="Courier New" pitchFamily="49" charset="0"/>
              </a:rPr>
              <a:t>I'm going to calculate a circle's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circumference and area.</a:t>
            </a:r>
          </a:p>
          <a:p>
            <a:pPr>
              <a:lnSpc>
                <a:spcPct val="60000"/>
              </a:lnSpc>
              <a:buNone/>
            </a:pPr>
            <a:r>
              <a:rPr lang="en-US" sz="1600" dirty="0">
                <a:latin typeface="Courier New" pitchFamily="49" charset="0"/>
              </a:rPr>
              <a:t>What's the radius of the circle?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600" b="1" dirty="0">
                <a:latin typeface="Courier New" pitchFamily="49" charset="0"/>
              </a:rPr>
              <a:t>5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The circumference is 31.415924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and the area is 78.539810.</a:t>
            </a:r>
          </a:p>
        </p:txBody>
      </p:sp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Name Constant Example Program</a:t>
            </a:r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257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% </a:t>
            </a:r>
            <a:r>
              <a:rPr lang="en-US" sz="2000" b="1" dirty="0">
                <a:latin typeface="Courier New" pitchFamily="49" charset="0"/>
              </a:rPr>
              <a:t>cat </a:t>
            </a:r>
            <a:r>
              <a:rPr lang="en-US" sz="2000" b="1" dirty="0" err="1">
                <a:latin typeface="Courier New" pitchFamily="49" charset="0"/>
              </a:rPr>
              <a:t>constassign.c</a:t>
            </a:r>
            <a:endParaRPr lang="en-US" sz="20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#include &lt;</a:t>
            </a:r>
            <a:r>
              <a:rPr lang="en-US" sz="2000" dirty="0" err="1">
                <a:latin typeface="Courier New" pitchFamily="49" charset="0"/>
              </a:rPr>
              <a:t>stdio.h</a:t>
            </a:r>
            <a:r>
              <a:rPr lang="en-US" sz="2000" dirty="0">
                <a:latin typeface="Courier New" pitchFamily="49" charset="0"/>
              </a:rPr>
              <a:t>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dirty="0"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 dirty="0" err="1">
                <a:latin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</a:rPr>
              <a:t> main ()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{ /* main */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  const float pi = 3.1415926;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  pi = 3.0;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} /* main */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% </a:t>
            </a:r>
            <a:r>
              <a:rPr lang="en-US" sz="2000" b="1" dirty="0" err="1">
                <a:latin typeface="Courier New" pitchFamily="49" charset="0"/>
              </a:rPr>
              <a:t>gcc</a:t>
            </a:r>
            <a:r>
              <a:rPr lang="en-US" sz="2000" b="1" dirty="0">
                <a:latin typeface="Courier New" pitchFamily="49" charset="0"/>
              </a:rPr>
              <a:t> -o </a:t>
            </a:r>
            <a:r>
              <a:rPr lang="en-US" sz="2000" b="1" dirty="0" err="1">
                <a:latin typeface="Courier New" pitchFamily="49" charset="0"/>
              </a:rPr>
              <a:t>constassign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constassign.c</a:t>
            </a:r>
            <a:endParaRPr lang="en-US" sz="20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1700" dirty="0" err="1">
                <a:latin typeface="Courier New" pitchFamily="49" charset="0"/>
              </a:rPr>
              <a:t>constassign.c</a:t>
            </a:r>
            <a:r>
              <a:rPr lang="en-US" sz="1700" dirty="0">
                <a:latin typeface="Courier New" pitchFamily="49" charset="0"/>
              </a:rPr>
              <a:t>: In function ‘main’:</a:t>
            </a:r>
          </a:p>
          <a:p>
            <a:pPr>
              <a:lnSpc>
                <a:spcPct val="80000"/>
              </a:lnSpc>
              <a:buNone/>
            </a:pPr>
            <a:r>
              <a:rPr lang="en-US" sz="1700" dirty="0">
                <a:latin typeface="Courier New" pitchFamily="49" charset="0"/>
              </a:rPr>
              <a:t>constassign.c:7: error: assignment of read-only variable ‘pi’</a:t>
            </a:r>
          </a:p>
          <a:p>
            <a:pPr>
              <a:lnSpc>
                <a:spcPct val="80000"/>
              </a:lnSpc>
              <a:buNone/>
            </a:pPr>
            <a:endParaRPr lang="en-US" sz="600" dirty="0">
              <a:latin typeface="Courier New" pitchFamily="49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can’t change the value of a named constant at runtime!</a:t>
            </a:r>
          </a:p>
          <a:p>
            <a:pPr>
              <a:lnSpc>
                <a:spcPct val="8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shows why you have to initialize every named constant:                if you didn’t initialize it, then its value would be garbage, forever.</a:t>
            </a:r>
          </a:p>
          <a:p>
            <a:pPr>
              <a:lnSpc>
                <a:spcPct val="8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(By contrast, you 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DON’T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have to initialize every variable.)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08FBF8-062A-4655-A6A7-D12760F1D6C7}" type="slidenum">
              <a:rPr lang="en-US"/>
              <a:pPr/>
              <a:t>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Constants Lesson</a:t>
            </a:r>
          </a:p>
          <a:p>
            <a:r>
              <a:rPr lang="en-US" sz="1200" dirty="0"/>
              <a:t>CS1313 Spring 2024</a:t>
            </a:r>
          </a:p>
        </p:txBody>
      </p:sp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The Value of a Named </a:t>
            </a:r>
            <a:r>
              <a:rPr lang="en-US" sz="2800"/>
              <a:t>Constant Can’t </a:t>
            </a:r>
            <a:r>
              <a:rPr lang="en-US" sz="2800" dirty="0"/>
              <a:t>Be Changed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1D6C8CC6-BEF9-9366-F6E8-4CEC5681465B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592888" y="3200400"/>
            <a:ext cx="1979112" cy="27253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 w="lg" len="lg"/>
          </a:ln>
          <a:effectLst/>
        </p:spPr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8ACF3857-0008-C477-D777-D2A9D05DB1E5}"/>
              </a:ext>
            </a:extLst>
          </p:cNvPr>
          <p:cNvSpPr txBox="1"/>
          <p:nvPr/>
        </p:nvSpPr>
        <p:spPr>
          <a:xfrm>
            <a:off x="4503420" y="3288269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none" dirty="0"/>
              <a:t>This WON’T WORK!</a:t>
            </a:r>
          </a:p>
        </p:txBody>
      </p:sp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A7AA54-0373-49C3-9286-C23C5956E123}" type="slidenum">
              <a:rPr lang="en-US"/>
              <a:pPr/>
              <a:t>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Constants Lesson</a:t>
            </a:r>
          </a:p>
          <a:p>
            <a:r>
              <a:rPr lang="en-US" sz="1200" dirty="0"/>
              <a:t>CS1313 Spring 2024</a:t>
            </a:r>
          </a:p>
        </p:txBody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8153400" cy="5257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When you embed numeric literal constants in the </a:t>
            </a:r>
            <a:r>
              <a:rPr lang="en-US" b="1" u="sng" dirty="0"/>
              <a:t>body</a:t>
            </a:r>
            <a:r>
              <a:rPr lang="en-US" dirty="0"/>
              <a:t> of your program, you make it </a:t>
            </a:r>
            <a:r>
              <a:rPr lang="en-US" b="1" u="sng" dirty="0"/>
              <a:t>much harder</a:t>
            </a:r>
            <a:r>
              <a:rPr lang="en-US" dirty="0"/>
              <a:t> to </a:t>
            </a:r>
            <a:r>
              <a:rPr lang="en-US" b="1" i="1" u="sng" dirty="0"/>
              <a:t>maintain</a:t>
            </a:r>
            <a:r>
              <a:rPr lang="en-US" i="1" dirty="0"/>
              <a:t> </a:t>
            </a:r>
            <a:r>
              <a:rPr lang="en-US" dirty="0"/>
              <a:t>and </a:t>
            </a:r>
            <a:r>
              <a:rPr lang="en-US" b="1" i="1" u="sng" dirty="0"/>
              <a:t>upgrade</a:t>
            </a:r>
            <a:r>
              <a:rPr lang="en-US" i="1" dirty="0"/>
              <a:t> </a:t>
            </a:r>
            <a:r>
              <a:rPr lang="en-US" dirty="0"/>
              <a:t>your program.</a:t>
            </a:r>
          </a:p>
        </p:txBody>
      </p:sp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700" dirty="0"/>
              <a:t>Why Numeric Literal Constants Are BAD </a:t>
            </a:r>
            <a:r>
              <a:rPr lang="en-US" sz="2700" dirty="0" err="1"/>
              <a:t>BAD</a:t>
            </a:r>
            <a:r>
              <a:rPr lang="en-US" sz="2700" dirty="0"/>
              <a:t> </a:t>
            </a:r>
            <a:r>
              <a:rPr lang="en-US" sz="2700" dirty="0" err="1"/>
              <a:t>BAD</a:t>
            </a:r>
            <a:endParaRPr lang="en-US" sz="2700" b="0" dirty="0"/>
          </a:p>
        </p:txBody>
      </p:sp>
    </p:spTree>
    <p:custDataLst>
      <p:tags r:id="rId1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28F2B1-C836-4BEC-95AD-EB74A4A29C10}" type="slidenum">
              <a:rPr lang="en-US"/>
              <a:pPr/>
              <a:t>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Constants Lesson</a:t>
            </a:r>
          </a:p>
          <a:p>
            <a:r>
              <a:rPr lang="en-US" sz="1200" dirty="0"/>
              <a:t>CS1313 Spring 2024</a:t>
            </a:r>
          </a:p>
        </p:txBody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% </a:t>
            </a:r>
            <a:r>
              <a:rPr lang="en-US" sz="1600" b="1" dirty="0">
                <a:latin typeface="Courier New" pitchFamily="49" charset="0"/>
              </a:rPr>
              <a:t>cat tax1997_literal.c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#include &lt;</a:t>
            </a:r>
            <a:r>
              <a:rPr lang="en-US" sz="1600" dirty="0" err="1">
                <a:latin typeface="Courier New" pitchFamily="49" charset="0"/>
              </a:rPr>
              <a:t>stdio.h</a:t>
            </a:r>
            <a:r>
              <a:rPr lang="en-US" sz="1600" dirty="0">
                <a:latin typeface="Courier New" pitchFamily="49" charset="0"/>
              </a:rPr>
              <a:t>&gt;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endParaRPr lang="en-US" sz="1600" dirty="0"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main ()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{ /* main */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float income, tax;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endParaRPr lang="en-US" sz="1600" dirty="0">
              <a:latin typeface="Courier New" pitchFamily="49" charset="0"/>
            </a:endParaRPr>
          </a:p>
          <a:p>
            <a:pPr>
              <a:lnSpc>
                <a:spcPct val="60000"/>
              </a:lnSpc>
              <a:buNone/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("I'm going to calculate the federal income\n");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  tax on your 1997 income.\n");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("What was your 1997 income in dollars?\n");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scanf</a:t>
            </a:r>
            <a:r>
              <a:rPr lang="en-US" sz="1600" dirty="0">
                <a:latin typeface="Courier New" pitchFamily="49" charset="0"/>
              </a:rPr>
              <a:t>("%f", &amp;income);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tax = (income - (4150.0 + 2650.0)) * 0.15;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("The 1997 federal income tax on $%2.2f\n", income);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  was $%2.2f.\n", tax);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} /* main */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% </a:t>
            </a:r>
            <a:r>
              <a:rPr lang="en-US" sz="1600" b="1" dirty="0" err="1">
                <a:latin typeface="Courier New" pitchFamily="49" charset="0"/>
              </a:rPr>
              <a:t>gcc</a:t>
            </a:r>
            <a:r>
              <a:rPr lang="en-US" sz="1600" b="1" dirty="0">
                <a:latin typeface="Courier New" pitchFamily="49" charset="0"/>
              </a:rPr>
              <a:t> -o tax1997_literal tax1997_literal.c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% </a:t>
            </a:r>
            <a:r>
              <a:rPr lang="en-US" sz="1600" b="1" dirty="0">
                <a:latin typeface="Courier New" pitchFamily="49" charset="0"/>
              </a:rPr>
              <a:t>tax1997_literal</a:t>
            </a:r>
          </a:p>
          <a:p>
            <a:pPr>
              <a:lnSpc>
                <a:spcPct val="60000"/>
              </a:lnSpc>
              <a:buNone/>
            </a:pPr>
            <a:r>
              <a:rPr lang="en-US" sz="1600" dirty="0">
                <a:latin typeface="Courier New" pitchFamily="49" charset="0"/>
              </a:rPr>
              <a:t>I'm going to calculate the federal income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tax on your 1997 income.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What was your 1997 income in dollars?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600" b="1" dirty="0">
                <a:latin typeface="Courier New" pitchFamily="49" charset="0"/>
              </a:rPr>
              <a:t>20000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The 1997 federal income tax on $20000.00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was $1980.00.</a:t>
            </a:r>
          </a:p>
        </p:txBody>
      </p:sp>
      <p:sp>
        <p:nvSpPr>
          <p:cNvPr id="452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1997 Tax Program with Numeric Literal Constants</a:t>
            </a:r>
          </a:p>
        </p:txBody>
      </p:sp>
    </p:spTree>
    <p:custDataLst>
      <p:tags r:id="rId1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E690AA-1C92-40BA-B9F6-A90FB110F0A1}" type="slidenum">
              <a:rPr lang="en-US"/>
              <a:pPr/>
              <a:t>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Constants Lesson</a:t>
            </a:r>
          </a:p>
          <a:p>
            <a:r>
              <a:rPr lang="en-US" sz="1200" dirty="0"/>
              <a:t>CS1313 Spring 2024</a:t>
            </a:r>
          </a:p>
        </p:txBody>
      </p:sp>
      <p:sp>
        <p:nvSpPr>
          <p:cNvPr id="453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% </a:t>
            </a:r>
            <a:r>
              <a:rPr lang="en-US" sz="1600" b="1" dirty="0">
                <a:latin typeface="Courier New" pitchFamily="49" charset="0"/>
              </a:rPr>
              <a:t>cat tax1999_literal.c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#include &lt;</a:t>
            </a:r>
            <a:r>
              <a:rPr lang="en-US" sz="1600" dirty="0" err="1">
                <a:latin typeface="Courier New" pitchFamily="49" charset="0"/>
              </a:rPr>
              <a:t>stdio.h</a:t>
            </a:r>
            <a:r>
              <a:rPr lang="en-US" sz="1600" dirty="0">
                <a:latin typeface="Courier New" pitchFamily="49" charset="0"/>
              </a:rPr>
              <a:t>&gt;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endParaRPr lang="en-US" sz="1600" dirty="0"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main ()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{ /* main */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float income, tax;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endParaRPr lang="en-US" sz="1600" dirty="0">
              <a:latin typeface="Courier New" pitchFamily="49" charset="0"/>
            </a:endParaRPr>
          </a:p>
          <a:p>
            <a:pPr>
              <a:lnSpc>
                <a:spcPct val="60000"/>
              </a:lnSpc>
              <a:buNone/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("I'm going to calculate the federal income\n");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  tax on your </a:t>
            </a:r>
            <a:r>
              <a:rPr lang="en-US" sz="1600" i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1999</a:t>
            </a:r>
            <a:r>
              <a:rPr lang="en-US" sz="1600" dirty="0">
                <a:latin typeface="Courier New" pitchFamily="49" charset="0"/>
              </a:rPr>
              <a:t> income.\n");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("What was your </a:t>
            </a:r>
            <a:r>
              <a:rPr lang="en-US" sz="1600" i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1999</a:t>
            </a:r>
            <a:r>
              <a:rPr lang="en-US" sz="1600" dirty="0">
                <a:latin typeface="Courier New" pitchFamily="49" charset="0"/>
              </a:rPr>
              <a:t> income in dollars?\n");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scanf</a:t>
            </a:r>
            <a:r>
              <a:rPr lang="en-US" sz="1600" dirty="0">
                <a:latin typeface="Courier New" pitchFamily="49" charset="0"/>
              </a:rPr>
              <a:t>("%f", &amp;income);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tax = (income - (</a:t>
            </a:r>
            <a:r>
              <a:rPr lang="en-US" sz="1600" i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4300.0</a:t>
            </a:r>
            <a:r>
              <a:rPr lang="en-US" sz="1600" dirty="0">
                <a:latin typeface="Courier New" pitchFamily="49" charset="0"/>
              </a:rPr>
              <a:t> + </a:t>
            </a:r>
            <a:r>
              <a:rPr lang="en-US" sz="1600" i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2750.0</a:t>
            </a:r>
            <a:r>
              <a:rPr lang="en-US" sz="1600" dirty="0">
                <a:latin typeface="Courier New" pitchFamily="49" charset="0"/>
              </a:rPr>
              <a:t>)) * 0.15;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("The </a:t>
            </a:r>
            <a:r>
              <a:rPr lang="en-US" sz="1600" i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1999</a:t>
            </a:r>
            <a:r>
              <a:rPr lang="en-US" sz="1600" dirty="0">
                <a:latin typeface="Courier New" pitchFamily="49" charset="0"/>
              </a:rPr>
              <a:t> federal income tax on $%2.2f\n", income);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  was $%2.2f.\n", tax);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} /* main */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% </a:t>
            </a:r>
            <a:r>
              <a:rPr lang="en-US" sz="1600" b="1" dirty="0" err="1">
                <a:latin typeface="Courier New" pitchFamily="49" charset="0"/>
              </a:rPr>
              <a:t>gcc</a:t>
            </a:r>
            <a:r>
              <a:rPr lang="en-US" sz="1600" b="1" dirty="0">
                <a:latin typeface="Courier New" pitchFamily="49" charset="0"/>
              </a:rPr>
              <a:t> -o tax1999_literal tax1999_literal.c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% </a:t>
            </a:r>
            <a:r>
              <a:rPr lang="en-US" sz="1600" b="1" dirty="0">
                <a:latin typeface="Courier New" pitchFamily="49" charset="0"/>
              </a:rPr>
              <a:t>tax1999_literal</a:t>
            </a:r>
          </a:p>
          <a:p>
            <a:pPr>
              <a:lnSpc>
                <a:spcPct val="60000"/>
              </a:lnSpc>
              <a:buNone/>
            </a:pPr>
            <a:r>
              <a:rPr lang="en-US" sz="1600" dirty="0">
                <a:latin typeface="Courier New" pitchFamily="49" charset="0"/>
              </a:rPr>
              <a:t>I'm going to calculate the federal income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tax on your 1999 income.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What was your 1999 income in dollars?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600" b="1" dirty="0">
                <a:latin typeface="Courier New" pitchFamily="49" charset="0"/>
              </a:rPr>
              <a:t>20000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The 1999 federal income tax on $20000.00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was $1942.50.</a:t>
            </a:r>
          </a:p>
        </p:txBody>
      </p:sp>
      <p:sp>
        <p:nvSpPr>
          <p:cNvPr id="453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1999 Tax Program with Numeric Literal Constants</a:t>
            </a:r>
          </a:p>
        </p:txBody>
      </p:sp>
    </p:spTree>
    <p:custDataLst>
      <p:tags r:id="rId1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37FC6D-A4FB-4437-BE2D-DEA20DFA5816}" type="slidenum">
              <a:rPr lang="en-US"/>
              <a:pPr/>
              <a:t>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Constants Lesson</a:t>
            </a:r>
          </a:p>
          <a:p>
            <a:r>
              <a:rPr lang="en-US" sz="1200" dirty="0"/>
              <a:t>CS1313 Spring 2024</a:t>
            </a:r>
          </a:p>
        </p:txBody>
      </p:sp>
      <p:sp>
        <p:nvSpPr>
          <p:cNvPr id="454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When you use named constants in the body of your program instead of literal constants,                                                  you </a:t>
            </a:r>
            <a:r>
              <a:rPr lang="en-US" b="1" u="sng" dirty="0"/>
              <a:t>isolate</a:t>
            </a:r>
            <a:r>
              <a:rPr lang="en-US" dirty="0"/>
              <a:t> the constant values in the declaration section, making them </a:t>
            </a:r>
            <a:r>
              <a:rPr lang="en-US" b="1" u="sng" dirty="0"/>
              <a:t>trivial</a:t>
            </a:r>
            <a:r>
              <a:rPr lang="en-US" dirty="0"/>
              <a:t> to find and to change.</a:t>
            </a:r>
          </a:p>
        </p:txBody>
      </p:sp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Why Named Constants Are Good</a:t>
            </a:r>
            <a:endParaRPr lang="en-US" sz="2800" b="0"/>
          </a:p>
        </p:txBody>
      </p:sp>
    </p:spTree>
    <p:custDataLst>
      <p:tags r:id="rId1"/>
    </p:custData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7896E0-A3ED-4543-9A4C-FDEC04E39450}" type="slidenum">
              <a:rPr lang="en-US"/>
              <a:pPr/>
              <a:t>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Constants Lesson</a:t>
            </a:r>
          </a:p>
          <a:p>
            <a:r>
              <a:rPr lang="en-US" sz="1200" dirty="0"/>
              <a:t>CS1313 Spring 2024</a:t>
            </a:r>
          </a:p>
        </p:txBody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458200" cy="5257800"/>
          </a:xfrm>
        </p:spPr>
        <p:txBody>
          <a:bodyPr/>
          <a:lstStyle/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500" dirty="0">
                <a:latin typeface="Courier New" pitchFamily="49" charset="0"/>
              </a:rPr>
              <a:t>% </a:t>
            </a:r>
            <a:r>
              <a:rPr lang="en-US" sz="1500" b="1" dirty="0">
                <a:latin typeface="Courier New" pitchFamily="49" charset="0"/>
              </a:rPr>
              <a:t>cat tax1997_named.c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500" dirty="0">
                <a:latin typeface="Courier New" pitchFamily="49" charset="0"/>
              </a:rPr>
              <a:t>#include &lt;</a:t>
            </a:r>
            <a:r>
              <a:rPr lang="en-US" sz="1500" dirty="0" err="1">
                <a:latin typeface="Courier New" pitchFamily="49" charset="0"/>
              </a:rPr>
              <a:t>stdio.h</a:t>
            </a:r>
            <a:r>
              <a:rPr lang="en-US" sz="1500" dirty="0">
                <a:latin typeface="Courier New" pitchFamily="49" charset="0"/>
              </a:rPr>
              <a:t>&gt;</a:t>
            </a:r>
          </a:p>
          <a:p>
            <a:pPr>
              <a:lnSpc>
                <a:spcPct val="10000"/>
              </a:lnSpc>
              <a:buFont typeface="Wingdings" pitchFamily="2" charset="2"/>
              <a:buNone/>
            </a:pPr>
            <a:endParaRPr lang="en-US" sz="1500" dirty="0"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500" dirty="0" err="1">
                <a:latin typeface="Courier New" pitchFamily="49" charset="0"/>
              </a:rPr>
              <a:t>int</a:t>
            </a:r>
            <a:r>
              <a:rPr lang="en-US" sz="1500" dirty="0">
                <a:latin typeface="Courier New" pitchFamily="49" charset="0"/>
              </a:rPr>
              <a:t> main ()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500" dirty="0">
                <a:latin typeface="Courier New" pitchFamily="49" charset="0"/>
              </a:rPr>
              <a:t>{ /* main */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500" dirty="0">
                <a:latin typeface="Courier New" pitchFamily="49" charset="0"/>
              </a:rPr>
              <a:t>    const float </a:t>
            </a:r>
            <a:r>
              <a:rPr lang="en-US" sz="1500" dirty="0" err="1">
                <a:latin typeface="Courier New" pitchFamily="49" charset="0"/>
              </a:rPr>
              <a:t>standard_deduction</a:t>
            </a:r>
            <a:r>
              <a:rPr lang="en-US" sz="1500" dirty="0">
                <a:latin typeface="Courier New" pitchFamily="49" charset="0"/>
              </a:rPr>
              <a:t> = 4150.0;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500" dirty="0">
                <a:latin typeface="Courier New" pitchFamily="49" charset="0"/>
              </a:rPr>
              <a:t>    const float </a:t>
            </a:r>
            <a:r>
              <a:rPr lang="en-US" sz="1500" dirty="0" err="1">
                <a:latin typeface="Courier New" pitchFamily="49" charset="0"/>
              </a:rPr>
              <a:t>single_exemption</a:t>
            </a:r>
            <a:r>
              <a:rPr lang="en-US" sz="1500" dirty="0">
                <a:latin typeface="Courier New" pitchFamily="49" charset="0"/>
              </a:rPr>
              <a:t> = 2650.0;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500" dirty="0">
                <a:latin typeface="Courier New" pitchFamily="49" charset="0"/>
              </a:rPr>
              <a:t>    const float </a:t>
            </a:r>
            <a:r>
              <a:rPr lang="en-US" sz="1500" dirty="0" err="1">
                <a:latin typeface="Courier New" pitchFamily="49" charset="0"/>
              </a:rPr>
              <a:t>tax_rate</a:t>
            </a:r>
            <a:r>
              <a:rPr lang="en-US" sz="1500" dirty="0">
                <a:latin typeface="Courier New" pitchFamily="49" charset="0"/>
              </a:rPr>
              <a:t> = 0.15;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500" dirty="0">
                <a:latin typeface="Courier New" pitchFamily="49" charset="0"/>
              </a:rPr>
              <a:t>    const </a:t>
            </a:r>
            <a:r>
              <a:rPr lang="en-US" sz="1500" dirty="0" err="1">
                <a:latin typeface="Courier New" pitchFamily="49" charset="0"/>
              </a:rPr>
              <a:t>int</a:t>
            </a:r>
            <a:r>
              <a:rPr lang="en-US" sz="1500" dirty="0">
                <a:latin typeface="Courier New" pitchFamily="49" charset="0"/>
              </a:rPr>
              <a:t> </a:t>
            </a:r>
            <a:r>
              <a:rPr lang="en-US" sz="1500" dirty="0" err="1">
                <a:latin typeface="Courier New" pitchFamily="49" charset="0"/>
              </a:rPr>
              <a:t>tax_year</a:t>
            </a:r>
            <a:r>
              <a:rPr lang="en-US" sz="1500" dirty="0">
                <a:latin typeface="Courier New" pitchFamily="49" charset="0"/>
              </a:rPr>
              <a:t> = 1997;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500" dirty="0">
                <a:latin typeface="Courier New" pitchFamily="49" charset="0"/>
              </a:rPr>
              <a:t>    float income, tax;</a:t>
            </a:r>
          </a:p>
          <a:p>
            <a:pPr>
              <a:lnSpc>
                <a:spcPct val="10000"/>
              </a:lnSpc>
              <a:buFont typeface="Wingdings" pitchFamily="2" charset="2"/>
              <a:buNone/>
            </a:pPr>
            <a:endParaRPr lang="en-US" sz="1500" dirty="0">
              <a:latin typeface="Courier New" pitchFamily="49" charset="0"/>
            </a:endParaRPr>
          </a:p>
          <a:p>
            <a:pPr>
              <a:lnSpc>
                <a:spcPct val="60000"/>
              </a:lnSpc>
              <a:buNone/>
            </a:pPr>
            <a:r>
              <a:rPr lang="en-US" sz="1500" dirty="0">
                <a:latin typeface="Courier New" pitchFamily="49" charset="0"/>
              </a:rPr>
              <a:t>    </a:t>
            </a:r>
            <a:r>
              <a:rPr lang="en-US" sz="1500" dirty="0" err="1">
                <a:latin typeface="Courier New" pitchFamily="49" charset="0"/>
              </a:rPr>
              <a:t>printf</a:t>
            </a:r>
            <a:r>
              <a:rPr lang="en-US" sz="1500" dirty="0">
                <a:latin typeface="Courier New" pitchFamily="49" charset="0"/>
              </a:rPr>
              <a:t>("I'm going to calculate the federal income tax\n");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500" dirty="0">
                <a:latin typeface="Courier New" pitchFamily="49" charset="0"/>
              </a:rPr>
              <a:t>    </a:t>
            </a:r>
            <a:r>
              <a:rPr lang="en-US" sz="1500" dirty="0" err="1">
                <a:latin typeface="Courier New" pitchFamily="49" charset="0"/>
              </a:rPr>
              <a:t>printf</a:t>
            </a:r>
            <a:r>
              <a:rPr lang="en-US" sz="1500" dirty="0">
                <a:latin typeface="Courier New" pitchFamily="49" charset="0"/>
              </a:rPr>
              <a:t>("  on your %d income.\n", </a:t>
            </a:r>
            <a:r>
              <a:rPr lang="en-US" sz="1500" dirty="0" err="1">
                <a:latin typeface="Courier New" pitchFamily="49" charset="0"/>
              </a:rPr>
              <a:t>tax_year</a:t>
            </a:r>
            <a:r>
              <a:rPr lang="en-US" sz="1500" dirty="0">
                <a:latin typeface="Courier New" pitchFamily="49" charset="0"/>
              </a:rPr>
              <a:t>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500" dirty="0">
                <a:latin typeface="Courier New" pitchFamily="49" charset="0"/>
              </a:rPr>
              <a:t>    </a:t>
            </a:r>
            <a:r>
              <a:rPr lang="en-US" sz="1500" dirty="0" err="1">
                <a:latin typeface="Courier New" pitchFamily="49" charset="0"/>
              </a:rPr>
              <a:t>printf</a:t>
            </a:r>
            <a:r>
              <a:rPr lang="en-US" sz="1500" dirty="0">
                <a:latin typeface="Courier New" pitchFamily="49" charset="0"/>
              </a:rPr>
              <a:t>("What was your %d income in dollars?\n", </a:t>
            </a:r>
            <a:r>
              <a:rPr lang="en-US" sz="1500" dirty="0" err="1">
                <a:latin typeface="Courier New" pitchFamily="49" charset="0"/>
              </a:rPr>
              <a:t>tax_year</a:t>
            </a:r>
            <a:r>
              <a:rPr lang="en-US" sz="1500" dirty="0">
                <a:latin typeface="Courier New" pitchFamily="49" charset="0"/>
              </a:rPr>
              <a:t>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500" dirty="0">
                <a:latin typeface="Courier New" pitchFamily="49" charset="0"/>
              </a:rPr>
              <a:t>    </a:t>
            </a:r>
            <a:r>
              <a:rPr lang="en-US" sz="1500" dirty="0" err="1">
                <a:latin typeface="Courier New" pitchFamily="49" charset="0"/>
              </a:rPr>
              <a:t>scanf</a:t>
            </a:r>
            <a:r>
              <a:rPr lang="en-US" sz="1500" dirty="0">
                <a:latin typeface="Courier New" pitchFamily="49" charset="0"/>
              </a:rPr>
              <a:t>("%f", &amp;income);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500" dirty="0">
                <a:latin typeface="Courier New" pitchFamily="49" charset="0"/>
              </a:rPr>
              <a:t>    tax = (income - (</a:t>
            </a:r>
            <a:r>
              <a:rPr lang="en-US" sz="1500" dirty="0" err="1">
                <a:latin typeface="Courier New" pitchFamily="49" charset="0"/>
              </a:rPr>
              <a:t>standard_deduction</a:t>
            </a:r>
            <a:r>
              <a:rPr lang="en-US" sz="1500" dirty="0">
                <a:latin typeface="Courier New" pitchFamily="49" charset="0"/>
              </a:rPr>
              <a:t> + </a:t>
            </a:r>
            <a:r>
              <a:rPr lang="en-US" sz="1500" dirty="0" err="1">
                <a:latin typeface="Courier New" pitchFamily="49" charset="0"/>
              </a:rPr>
              <a:t>single_exemption</a:t>
            </a:r>
            <a:r>
              <a:rPr lang="en-US" sz="1500" dirty="0">
                <a:latin typeface="Courier New" pitchFamily="49" charset="0"/>
              </a:rPr>
              <a:t>)) * </a:t>
            </a:r>
            <a:r>
              <a:rPr lang="en-US" sz="1500" dirty="0" err="1">
                <a:latin typeface="Courier New" pitchFamily="49" charset="0"/>
              </a:rPr>
              <a:t>tax_rate</a:t>
            </a:r>
            <a:r>
              <a:rPr lang="en-US" sz="1500" dirty="0">
                <a:latin typeface="Courier New" pitchFamily="49" charset="0"/>
              </a:rPr>
              <a:t>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500" dirty="0">
                <a:latin typeface="Courier New" pitchFamily="49" charset="0"/>
              </a:rPr>
              <a:t>    </a:t>
            </a:r>
            <a:r>
              <a:rPr lang="en-US" sz="1500" dirty="0" err="1">
                <a:latin typeface="Courier New" pitchFamily="49" charset="0"/>
              </a:rPr>
              <a:t>printf</a:t>
            </a:r>
            <a:r>
              <a:rPr lang="en-US" sz="1500" dirty="0">
                <a:latin typeface="Courier New" pitchFamily="49" charset="0"/>
              </a:rPr>
              <a:t>("The %d federal income tax on $%2.2f\n", </a:t>
            </a:r>
            <a:r>
              <a:rPr lang="en-US" sz="1500" dirty="0" err="1">
                <a:latin typeface="Courier New" pitchFamily="49" charset="0"/>
              </a:rPr>
              <a:t>tax_year</a:t>
            </a:r>
            <a:r>
              <a:rPr lang="en-US" sz="1500" dirty="0">
                <a:latin typeface="Courier New" pitchFamily="49" charset="0"/>
              </a:rPr>
              <a:t>, income);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500" dirty="0">
                <a:latin typeface="Courier New" pitchFamily="49" charset="0"/>
              </a:rPr>
              <a:t>    </a:t>
            </a:r>
            <a:r>
              <a:rPr lang="en-US" sz="1500" dirty="0" err="1">
                <a:latin typeface="Courier New" pitchFamily="49" charset="0"/>
              </a:rPr>
              <a:t>printf</a:t>
            </a:r>
            <a:r>
              <a:rPr lang="en-US" sz="1500" dirty="0">
                <a:latin typeface="Courier New" pitchFamily="49" charset="0"/>
              </a:rPr>
              <a:t>("  was $%2.2f.\n", tax);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500" dirty="0">
                <a:latin typeface="Courier New" pitchFamily="49" charset="0"/>
              </a:rPr>
              <a:t>} /* main */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500" dirty="0">
                <a:latin typeface="Courier New" pitchFamily="49" charset="0"/>
              </a:rPr>
              <a:t>% </a:t>
            </a:r>
            <a:r>
              <a:rPr lang="en-US" sz="1500" b="1" dirty="0" err="1">
                <a:latin typeface="Courier New" pitchFamily="49" charset="0"/>
              </a:rPr>
              <a:t>gcc</a:t>
            </a:r>
            <a:r>
              <a:rPr lang="en-US" sz="1500" b="1" dirty="0">
                <a:latin typeface="Courier New" pitchFamily="49" charset="0"/>
              </a:rPr>
              <a:t> -o tax1997_named tax1997_named.c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500" dirty="0">
                <a:latin typeface="Courier New" pitchFamily="49" charset="0"/>
              </a:rPr>
              <a:t>% </a:t>
            </a:r>
            <a:r>
              <a:rPr lang="en-US" sz="1500" b="1" dirty="0">
                <a:latin typeface="Courier New" pitchFamily="49" charset="0"/>
              </a:rPr>
              <a:t>tax1997_named</a:t>
            </a:r>
          </a:p>
          <a:p>
            <a:pPr>
              <a:lnSpc>
                <a:spcPct val="60000"/>
              </a:lnSpc>
              <a:buNone/>
            </a:pPr>
            <a:r>
              <a:rPr lang="en-US" sz="1500" dirty="0">
                <a:latin typeface="Courier New" pitchFamily="49" charset="0"/>
              </a:rPr>
              <a:t>I'm going to calculate the federal income tax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500" dirty="0">
                <a:latin typeface="Courier New" pitchFamily="49" charset="0"/>
              </a:rPr>
              <a:t>  on your 1997 income.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500" dirty="0">
                <a:latin typeface="Courier New" pitchFamily="49" charset="0"/>
              </a:rPr>
              <a:t>What was your 1997 income in dollars?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500" b="1" dirty="0">
                <a:latin typeface="Courier New" pitchFamily="49" charset="0"/>
              </a:rPr>
              <a:t>20000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500" dirty="0">
                <a:latin typeface="Courier New" pitchFamily="49" charset="0"/>
              </a:rPr>
              <a:t>The 1997 federal income tax on $20000.00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500" dirty="0">
                <a:latin typeface="Courier New" pitchFamily="49" charset="0"/>
              </a:rPr>
              <a:t>  was $1980.00.</a:t>
            </a:r>
          </a:p>
        </p:txBody>
      </p:sp>
      <p:sp>
        <p:nvSpPr>
          <p:cNvPr id="455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1997 Tax Program with Named Constants</a:t>
            </a:r>
          </a:p>
        </p:txBody>
      </p:sp>
    </p:spTree>
    <p:custDataLst>
      <p:tags r:id="rId1"/>
    </p:custData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A1875B-59FB-41BB-B54D-27E31EA7EDF5}" type="slidenum">
              <a:rPr lang="en-US"/>
              <a:pPr/>
              <a:t>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Constants Lesson</a:t>
            </a:r>
          </a:p>
          <a:p>
            <a:r>
              <a:rPr lang="en-US" sz="1200" dirty="0"/>
              <a:t>CS1313 Spring 2024</a:t>
            </a:r>
          </a:p>
        </p:txBody>
      </p:sp>
      <p:sp>
        <p:nvSpPr>
          <p:cNvPr id="456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9465" y="990600"/>
            <a:ext cx="8458200" cy="5257800"/>
          </a:xfrm>
        </p:spPr>
        <p:txBody>
          <a:bodyPr/>
          <a:lstStyle/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500" dirty="0">
                <a:latin typeface="Courier New" pitchFamily="49" charset="0"/>
              </a:rPr>
              <a:t>% </a:t>
            </a:r>
            <a:r>
              <a:rPr lang="en-US" sz="1500" b="1" dirty="0">
                <a:latin typeface="Courier New" pitchFamily="49" charset="0"/>
              </a:rPr>
              <a:t>cat tax1999_named.c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500" dirty="0">
                <a:latin typeface="Courier New" pitchFamily="49" charset="0"/>
              </a:rPr>
              <a:t>#include &lt;</a:t>
            </a:r>
            <a:r>
              <a:rPr lang="en-US" sz="1500" dirty="0" err="1">
                <a:latin typeface="Courier New" pitchFamily="49" charset="0"/>
              </a:rPr>
              <a:t>stdio.h</a:t>
            </a:r>
            <a:r>
              <a:rPr lang="en-US" sz="1500" dirty="0">
                <a:latin typeface="Courier New" pitchFamily="49" charset="0"/>
              </a:rPr>
              <a:t>&gt;</a:t>
            </a:r>
          </a:p>
          <a:p>
            <a:pPr>
              <a:lnSpc>
                <a:spcPct val="10000"/>
              </a:lnSpc>
              <a:buFont typeface="Wingdings" pitchFamily="2" charset="2"/>
              <a:buNone/>
            </a:pPr>
            <a:endParaRPr lang="en-US" sz="1500" dirty="0"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500" dirty="0" err="1">
                <a:latin typeface="Courier New" pitchFamily="49" charset="0"/>
              </a:rPr>
              <a:t>int</a:t>
            </a:r>
            <a:r>
              <a:rPr lang="en-US" sz="1500" dirty="0">
                <a:latin typeface="Courier New" pitchFamily="49" charset="0"/>
              </a:rPr>
              <a:t> main ()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500" dirty="0">
                <a:latin typeface="Courier New" pitchFamily="49" charset="0"/>
              </a:rPr>
              <a:t>{ /* main */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500" dirty="0">
                <a:latin typeface="Courier New" pitchFamily="49" charset="0"/>
              </a:rPr>
              <a:t>    const float </a:t>
            </a:r>
            <a:r>
              <a:rPr lang="en-US" sz="1500" dirty="0" err="1">
                <a:latin typeface="Courier New" pitchFamily="49" charset="0"/>
              </a:rPr>
              <a:t>standard_deduction</a:t>
            </a:r>
            <a:r>
              <a:rPr lang="en-US" sz="1500" dirty="0">
                <a:latin typeface="Courier New" pitchFamily="49" charset="0"/>
              </a:rPr>
              <a:t> = </a:t>
            </a:r>
            <a:r>
              <a:rPr lang="en-US" sz="1500" i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4300.0</a:t>
            </a:r>
            <a:r>
              <a:rPr lang="en-US" sz="1500" dirty="0">
                <a:latin typeface="Courier New" pitchFamily="49" charset="0"/>
              </a:rPr>
              <a:t>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500" dirty="0">
                <a:latin typeface="Courier New" pitchFamily="49" charset="0"/>
              </a:rPr>
              <a:t>    const float </a:t>
            </a:r>
            <a:r>
              <a:rPr lang="en-US" sz="1500" dirty="0" err="1">
                <a:latin typeface="Courier New" pitchFamily="49" charset="0"/>
              </a:rPr>
              <a:t>single_exemption</a:t>
            </a:r>
            <a:r>
              <a:rPr lang="en-US" sz="1500" dirty="0">
                <a:latin typeface="Courier New" pitchFamily="49" charset="0"/>
              </a:rPr>
              <a:t> = </a:t>
            </a:r>
            <a:r>
              <a:rPr lang="en-US" sz="1500" i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2750.0</a:t>
            </a:r>
            <a:r>
              <a:rPr lang="en-US" sz="1500" dirty="0">
                <a:latin typeface="Courier New" pitchFamily="49" charset="0"/>
              </a:rPr>
              <a:t>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500" dirty="0">
                <a:latin typeface="Courier New" pitchFamily="49" charset="0"/>
              </a:rPr>
              <a:t>    const float </a:t>
            </a:r>
            <a:r>
              <a:rPr lang="en-US" sz="1500" dirty="0" err="1">
                <a:latin typeface="Courier New" pitchFamily="49" charset="0"/>
              </a:rPr>
              <a:t>tax_rate</a:t>
            </a:r>
            <a:r>
              <a:rPr lang="en-US" sz="1500" dirty="0">
                <a:latin typeface="Courier New" pitchFamily="49" charset="0"/>
              </a:rPr>
              <a:t> = 0.15;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500" dirty="0">
                <a:latin typeface="Courier New" pitchFamily="49" charset="0"/>
              </a:rPr>
              <a:t>    const </a:t>
            </a:r>
            <a:r>
              <a:rPr lang="en-US" sz="1500" dirty="0" err="1">
                <a:latin typeface="Courier New" pitchFamily="49" charset="0"/>
              </a:rPr>
              <a:t>int</a:t>
            </a:r>
            <a:r>
              <a:rPr lang="en-US" sz="1500" dirty="0">
                <a:latin typeface="Courier New" pitchFamily="49" charset="0"/>
              </a:rPr>
              <a:t> </a:t>
            </a:r>
            <a:r>
              <a:rPr lang="en-US" sz="1500" dirty="0" err="1">
                <a:latin typeface="Courier New" pitchFamily="49" charset="0"/>
              </a:rPr>
              <a:t>tax_year</a:t>
            </a:r>
            <a:r>
              <a:rPr lang="en-US" sz="1500" dirty="0">
                <a:latin typeface="Courier New" pitchFamily="49" charset="0"/>
              </a:rPr>
              <a:t> = </a:t>
            </a:r>
            <a:r>
              <a:rPr lang="en-US" sz="1500" i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1999</a:t>
            </a:r>
            <a:r>
              <a:rPr lang="en-US" sz="1500" dirty="0">
                <a:latin typeface="Courier New" pitchFamily="49" charset="0"/>
              </a:rPr>
              <a:t>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500" dirty="0">
                <a:latin typeface="Courier New" pitchFamily="49" charset="0"/>
              </a:rPr>
              <a:t>    float income, tax;</a:t>
            </a:r>
          </a:p>
          <a:p>
            <a:pPr>
              <a:lnSpc>
                <a:spcPct val="10000"/>
              </a:lnSpc>
              <a:buFont typeface="Wingdings" pitchFamily="2" charset="2"/>
              <a:buNone/>
            </a:pPr>
            <a:endParaRPr lang="en-US" sz="1500" dirty="0">
              <a:latin typeface="Courier New" pitchFamily="49" charset="0"/>
            </a:endParaRPr>
          </a:p>
          <a:p>
            <a:pPr>
              <a:lnSpc>
                <a:spcPct val="60000"/>
              </a:lnSpc>
              <a:buNone/>
            </a:pPr>
            <a:r>
              <a:rPr lang="en-US" sz="1500" dirty="0">
                <a:latin typeface="Courier New" pitchFamily="49" charset="0"/>
              </a:rPr>
              <a:t>    </a:t>
            </a:r>
            <a:r>
              <a:rPr lang="en-US" sz="1500" dirty="0" err="1">
                <a:latin typeface="Courier New" pitchFamily="49" charset="0"/>
              </a:rPr>
              <a:t>printf</a:t>
            </a:r>
            <a:r>
              <a:rPr lang="en-US" sz="1500" dirty="0">
                <a:latin typeface="Courier New" pitchFamily="49" charset="0"/>
              </a:rPr>
              <a:t>("I'm going to calculate the federal income tax\n");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500" dirty="0">
                <a:latin typeface="Courier New" pitchFamily="49" charset="0"/>
              </a:rPr>
              <a:t>    </a:t>
            </a:r>
            <a:r>
              <a:rPr lang="en-US" sz="1500" dirty="0" err="1">
                <a:latin typeface="Courier New" pitchFamily="49" charset="0"/>
              </a:rPr>
              <a:t>printf</a:t>
            </a:r>
            <a:r>
              <a:rPr lang="en-US" sz="1500" dirty="0">
                <a:latin typeface="Courier New" pitchFamily="49" charset="0"/>
              </a:rPr>
              <a:t>("  on your %d income.\n", </a:t>
            </a:r>
            <a:r>
              <a:rPr lang="en-US" sz="1500" dirty="0" err="1">
                <a:latin typeface="Courier New" pitchFamily="49" charset="0"/>
              </a:rPr>
              <a:t>tax_year</a:t>
            </a:r>
            <a:r>
              <a:rPr lang="en-US" sz="1500" dirty="0">
                <a:latin typeface="Courier New" pitchFamily="49" charset="0"/>
              </a:rPr>
              <a:t>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500" dirty="0">
                <a:latin typeface="Courier New" pitchFamily="49" charset="0"/>
              </a:rPr>
              <a:t>    </a:t>
            </a:r>
            <a:r>
              <a:rPr lang="en-US" sz="1500" dirty="0" err="1">
                <a:latin typeface="Courier New" pitchFamily="49" charset="0"/>
              </a:rPr>
              <a:t>printf</a:t>
            </a:r>
            <a:r>
              <a:rPr lang="en-US" sz="1500" dirty="0">
                <a:latin typeface="Courier New" pitchFamily="49" charset="0"/>
              </a:rPr>
              <a:t>("What was your %d income in dollars?\n", </a:t>
            </a:r>
            <a:r>
              <a:rPr lang="en-US" sz="1500" dirty="0" err="1">
                <a:latin typeface="Courier New" pitchFamily="49" charset="0"/>
              </a:rPr>
              <a:t>tax_year</a:t>
            </a:r>
            <a:r>
              <a:rPr lang="en-US" sz="1500" dirty="0">
                <a:latin typeface="Courier New" pitchFamily="49" charset="0"/>
              </a:rPr>
              <a:t>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500" dirty="0">
                <a:latin typeface="Courier New" pitchFamily="49" charset="0"/>
              </a:rPr>
              <a:t>    </a:t>
            </a:r>
            <a:r>
              <a:rPr lang="en-US" sz="1500" dirty="0" err="1">
                <a:latin typeface="Courier New" pitchFamily="49" charset="0"/>
              </a:rPr>
              <a:t>scanf</a:t>
            </a:r>
            <a:r>
              <a:rPr lang="en-US" sz="1500" dirty="0">
                <a:latin typeface="Courier New" pitchFamily="49" charset="0"/>
              </a:rPr>
              <a:t>("%f", &amp;income);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500" dirty="0">
                <a:latin typeface="Courier New" pitchFamily="49" charset="0"/>
              </a:rPr>
              <a:t>    tax = (income - (</a:t>
            </a:r>
            <a:r>
              <a:rPr lang="en-US" sz="1500" dirty="0" err="1">
                <a:latin typeface="Courier New" pitchFamily="49" charset="0"/>
              </a:rPr>
              <a:t>standard_deduction</a:t>
            </a:r>
            <a:r>
              <a:rPr lang="en-US" sz="1500" dirty="0">
                <a:latin typeface="Courier New" pitchFamily="49" charset="0"/>
              </a:rPr>
              <a:t> + </a:t>
            </a:r>
            <a:r>
              <a:rPr lang="en-US" sz="1500" dirty="0" err="1">
                <a:latin typeface="Courier New" pitchFamily="49" charset="0"/>
              </a:rPr>
              <a:t>single_exemption</a:t>
            </a:r>
            <a:r>
              <a:rPr lang="en-US" sz="1500" dirty="0">
                <a:latin typeface="Courier New" pitchFamily="49" charset="0"/>
              </a:rPr>
              <a:t>)) * </a:t>
            </a:r>
            <a:r>
              <a:rPr lang="en-US" sz="1500" dirty="0" err="1">
                <a:latin typeface="Courier New" pitchFamily="49" charset="0"/>
              </a:rPr>
              <a:t>tax_rate</a:t>
            </a:r>
            <a:r>
              <a:rPr lang="en-US" sz="1500" dirty="0">
                <a:latin typeface="Courier New" pitchFamily="49" charset="0"/>
              </a:rPr>
              <a:t>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500" dirty="0">
                <a:latin typeface="Courier New" pitchFamily="49" charset="0"/>
              </a:rPr>
              <a:t>    </a:t>
            </a:r>
            <a:r>
              <a:rPr lang="en-US" sz="1500" dirty="0" err="1">
                <a:latin typeface="Courier New" pitchFamily="49" charset="0"/>
              </a:rPr>
              <a:t>printf</a:t>
            </a:r>
            <a:r>
              <a:rPr lang="en-US" sz="1500" dirty="0">
                <a:latin typeface="Courier New" pitchFamily="49" charset="0"/>
              </a:rPr>
              <a:t>("The %d federal income tax on $%2.2f\n", </a:t>
            </a:r>
            <a:r>
              <a:rPr lang="en-US" sz="1500" dirty="0" err="1">
                <a:latin typeface="Courier New" pitchFamily="49" charset="0"/>
              </a:rPr>
              <a:t>tax_year</a:t>
            </a:r>
            <a:r>
              <a:rPr lang="en-US" sz="1500" dirty="0">
                <a:latin typeface="Courier New" pitchFamily="49" charset="0"/>
              </a:rPr>
              <a:t>, income);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500" dirty="0">
                <a:latin typeface="Courier New" pitchFamily="49" charset="0"/>
              </a:rPr>
              <a:t>    </a:t>
            </a:r>
            <a:r>
              <a:rPr lang="en-US" sz="1500" dirty="0" err="1">
                <a:latin typeface="Courier New" pitchFamily="49" charset="0"/>
              </a:rPr>
              <a:t>printf</a:t>
            </a:r>
            <a:r>
              <a:rPr lang="en-US" sz="1500" dirty="0">
                <a:latin typeface="Courier New" pitchFamily="49" charset="0"/>
              </a:rPr>
              <a:t>("  was $%2.2f.\n", tax);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500" dirty="0">
                <a:latin typeface="Courier New" pitchFamily="49" charset="0"/>
              </a:rPr>
              <a:t>} /* main */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500" dirty="0">
                <a:latin typeface="Courier New" pitchFamily="49" charset="0"/>
              </a:rPr>
              <a:t>% </a:t>
            </a:r>
            <a:r>
              <a:rPr lang="en-US" sz="1500" b="1" dirty="0" err="1">
                <a:latin typeface="Courier New" pitchFamily="49" charset="0"/>
              </a:rPr>
              <a:t>gcc</a:t>
            </a:r>
            <a:r>
              <a:rPr lang="en-US" sz="1500" b="1" dirty="0">
                <a:latin typeface="Courier New" pitchFamily="49" charset="0"/>
              </a:rPr>
              <a:t> -o tax1999_named tax1999_named.c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500" dirty="0">
                <a:latin typeface="Courier New" pitchFamily="49" charset="0"/>
              </a:rPr>
              <a:t>% </a:t>
            </a:r>
            <a:r>
              <a:rPr lang="en-US" sz="1500" b="1" dirty="0">
                <a:latin typeface="Courier New" pitchFamily="49" charset="0"/>
              </a:rPr>
              <a:t>tax1999_named</a:t>
            </a:r>
          </a:p>
          <a:p>
            <a:pPr>
              <a:lnSpc>
                <a:spcPct val="60000"/>
              </a:lnSpc>
              <a:buNone/>
            </a:pPr>
            <a:r>
              <a:rPr lang="en-US" sz="1500" dirty="0">
                <a:latin typeface="Courier New" pitchFamily="49" charset="0"/>
              </a:rPr>
              <a:t>I'm going to calculate the federal income tax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500" dirty="0">
                <a:latin typeface="Courier New" pitchFamily="49" charset="0"/>
              </a:rPr>
              <a:t>  on your 1999 income.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500" dirty="0">
                <a:latin typeface="Courier New" pitchFamily="49" charset="0"/>
              </a:rPr>
              <a:t>What was your 1999 income in dollars?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500" b="1" dirty="0">
                <a:latin typeface="Courier New" pitchFamily="49" charset="0"/>
              </a:rPr>
              <a:t>20000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500" dirty="0">
                <a:latin typeface="Courier New" pitchFamily="49" charset="0"/>
              </a:rPr>
              <a:t>The 1999 federal income tax on $20000.00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500" dirty="0">
                <a:latin typeface="Courier New" pitchFamily="49" charset="0"/>
              </a:rPr>
              <a:t>  was $1942.50.</a:t>
            </a:r>
          </a:p>
        </p:txBody>
      </p:sp>
      <p:sp>
        <p:nvSpPr>
          <p:cNvPr id="456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1999 Tax Program with Named Constants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8799F5-E72E-4D29-BA9A-AB71CDC14533}" type="slidenum">
              <a:rPr lang="en-US"/>
              <a:pPr/>
              <a:t>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Constants Lesson</a:t>
            </a:r>
          </a:p>
          <a:p>
            <a:r>
              <a:rPr lang="en-US" sz="1200" dirty="0"/>
              <a:t>CS1313 Spring 2024</a:t>
            </a:r>
          </a:p>
        </p:txBody>
      </p:sp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u="sng" dirty="0"/>
              <a:t>In mathematics</a:t>
            </a:r>
            <a:r>
              <a:rPr lang="en-US" dirty="0"/>
              <a:t>,   a </a:t>
            </a:r>
            <a:r>
              <a:rPr lang="en-US" b="1" i="1" u="sng" dirty="0"/>
              <a:t>constant</a:t>
            </a:r>
            <a:r>
              <a:rPr lang="en-US" i="1" dirty="0"/>
              <a:t> </a:t>
            </a:r>
            <a:r>
              <a:rPr lang="en-US" dirty="0"/>
              <a:t>is a </a:t>
            </a:r>
            <a:r>
              <a:rPr lang="en-US" u="sng" dirty="0"/>
              <a:t>value that cannot change</a:t>
            </a:r>
            <a:r>
              <a:rPr lang="en-US" dirty="0"/>
              <a:t>.</a:t>
            </a:r>
          </a:p>
          <a:p>
            <a:pPr>
              <a:buFont typeface="Wingdings" pitchFamily="2" charset="2"/>
              <a:buNone/>
            </a:pPr>
            <a:r>
              <a:rPr lang="en-US" b="1" u="sng" dirty="0"/>
              <a:t>In programming</a:t>
            </a:r>
            <a:r>
              <a:rPr lang="en-US" dirty="0"/>
              <a:t>, a </a:t>
            </a:r>
            <a:r>
              <a:rPr lang="en-US" b="1" i="1" u="sng" dirty="0"/>
              <a:t>constant</a:t>
            </a:r>
            <a:r>
              <a:rPr lang="en-US" dirty="0"/>
              <a:t> is like a variable,           </a:t>
            </a:r>
            <a:r>
              <a:rPr lang="en-US" b="1" dirty="0"/>
              <a:t>EXCEPT</a:t>
            </a:r>
            <a:r>
              <a:rPr lang="en-US" dirty="0"/>
              <a:t> its </a:t>
            </a:r>
            <a:r>
              <a:rPr lang="en-US" u="sng" dirty="0"/>
              <a:t>value cannot change</a:t>
            </a:r>
            <a:r>
              <a:rPr lang="en-US" dirty="0"/>
              <a:t>.</a:t>
            </a:r>
          </a:p>
        </p:txBody>
      </p:sp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What is a Constant?</a:t>
            </a: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FE87DA-00EB-4AAD-9243-3A5301A01D51}" type="slidenum">
              <a:rPr lang="en-US"/>
              <a:pPr/>
              <a:t>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Constants Lesson</a:t>
            </a:r>
          </a:p>
          <a:p>
            <a:r>
              <a:rPr lang="en-US" sz="1200" dirty="0"/>
              <a:t>CS1313 Spring 2024</a:t>
            </a:r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534400" cy="5257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The </a:t>
            </a:r>
            <a:r>
              <a:rPr lang="en-US" b="1" u="sng" dirty="0"/>
              <a:t>difference</a:t>
            </a:r>
            <a:r>
              <a:rPr lang="en-US" dirty="0"/>
              <a:t> between a variable and a constant is:</a:t>
            </a:r>
          </a:p>
          <a:p>
            <a:r>
              <a:rPr lang="en-US" dirty="0"/>
              <a:t>a </a:t>
            </a:r>
            <a:r>
              <a:rPr lang="en-US" b="1" u="sng" dirty="0"/>
              <a:t>variable</a:t>
            </a:r>
            <a:r>
              <a:rPr lang="en-US" dirty="0"/>
              <a:t>’s </a:t>
            </a:r>
            <a:r>
              <a:rPr lang="en-US" sz="600" dirty="0"/>
              <a:t> </a:t>
            </a:r>
            <a:r>
              <a:rPr lang="en-US" dirty="0"/>
              <a:t>value can </a:t>
            </a:r>
            <a:r>
              <a:rPr lang="en-US" b="1" u="sng" dirty="0"/>
              <a:t>vary</a:t>
            </a:r>
            <a:r>
              <a:rPr lang="en-US" dirty="0"/>
              <a:t>, but</a:t>
            </a:r>
          </a:p>
          <a:p>
            <a:r>
              <a:rPr lang="en-US" dirty="0"/>
              <a:t>a </a:t>
            </a:r>
            <a:r>
              <a:rPr lang="en-US" b="1" u="sng" dirty="0"/>
              <a:t>constant</a:t>
            </a:r>
            <a:r>
              <a:rPr lang="en-US" dirty="0"/>
              <a:t>’s value is </a:t>
            </a:r>
            <a:r>
              <a:rPr lang="en-US" b="1" u="sng" dirty="0"/>
              <a:t>constant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Note that the variable can vary, and the constant’s value is constant, at </a:t>
            </a:r>
            <a:r>
              <a:rPr lang="en-US" b="1" u="sng" dirty="0"/>
              <a:t>runtime</a:t>
            </a:r>
            <a:r>
              <a:rPr lang="en-US" dirty="0"/>
              <a:t>.</a:t>
            </a:r>
          </a:p>
        </p:txBody>
      </p:sp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The Difference Between a Variable and a Constant</a:t>
            </a: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4428A3-FBFE-4A8A-9C61-EA1560A27BF0}" type="slidenum">
              <a:rPr lang="en-US"/>
              <a:pPr/>
              <a:t>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Constants Lesson</a:t>
            </a:r>
          </a:p>
          <a:p>
            <a:r>
              <a:rPr lang="en-US" sz="1200" dirty="0"/>
              <a:t>CS1313 Spring 2024</a:t>
            </a:r>
          </a:p>
        </p:txBody>
      </p:sp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There are two categories of constants:</a:t>
            </a:r>
          </a:p>
          <a:p>
            <a:r>
              <a:rPr lang="en-US" b="1" i="1" u="sng" dirty="0"/>
              <a:t>literal  constants</a:t>
            </a:r>
            <a:r>
              <a:rPr lang="en-US" dirty="0"/>
              <a:t>, whose values are expressed </a:t>
            </a:r>
            <a:r>
              <a:rPr lang="en-US" b="1" u="sng" dirty="0"/>
              <a:t>literally</a:t>
            </a:r>
            <a:r>
              <a:rPr lang="en-US" dirty="0"/>
              <a:t>;</a:t>
            </a:r>
          </a:p>
          <a:p>
            <a:r>
              <a:rPr lang="en-US" b="1" i="1" u="sng" dirty="0"/>
              <a:t>named constants</a:t>
            </a:r>
            <a:r>
              <a:rPr lang="en-US" dirty="0"/>
              <a:t>, which have </a:t>
            </a:r>
            <a:r>
              <a:rPr lang="en-US" b="1" u="sng" dirty="0"/>
              <a:t>names</a:t>
            </a:r>
            <a:r>
              <a:rPr lang="en-US" dirty="0"/>
              <a:t>.</a:t>
            </a:r>
          </a:p>
        </p:txBody>
      </p:sp>
      <p:sp>
        <p:nvSpPr>
          <p:cNvPr id="484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Categories of Constants: Literal &amp; Named</a:t>
            </a: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28A6E1-F254-4C80-8486-30D9028E039A}" type="slidenum">
              <a:rPr lang="en-US"/>
              <a:pPr/>
              <a:t>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Constants Lesson</a:t>
            </a:r>
          </a:p>
          <a:p>
            <a:r>
              <a:rPr lang="en-US" sz="1200" dirty="0"/>
              <a:t>CS1313 Spring 2024</a:t>
            </a:r>
          </a:p>
        </p:txBody>
      </p:sp>
      <p:sp>
        <p:nvSpPr>
          <p:cNvPr id="446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8305800" cy="5257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A </a:t>
            </a:r>
            <a:r>
              <a:rPr lang="en-US" b="1" i="1" u="sng" dirty="0"/>
              <a:t>literal constant</a:t>
            </a:r>
            <a:r>
              <a:rPr lang="en-US" i="1" dirty="0"/>
              <a:t> </a:t>
            </a:r>
            <a:r>
              <a:rPr lang="en-US" dirty="0"/>
              <a:t>is a constant whose value is expressed </a:t>
            </a:r>
            <a:r>
              <a:rPr lang="en-US" b="1" u="sng" dirty="0"/>
              <a:t>literally</a:t>
            </a:r>
            <a:r>
              <a:rPr lang="en-US" dirty="0"/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literal constants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	</a:t>
            </a:r>
            <a:r>
              <a:rPr lang="en-US" b="1" dirty="0"/>
              <a:t>EXAMPLES</a:t>
            </a:r>
            <a:r>
              <a:rPr lang="en-US" dirty="0"/>
              <a:t>: </a:t>
            </a:r>
            <a:r>
              <a:rPr lang="en-US" dirty="0">
                <a:latin typeface="Courier New" pitchFamily="49" charset="0"/>
              </a:rPr>
              <a:t>5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</a:rPr>
              <a:t>0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</a:rPr>
              <a:t>-127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</a:rPr>
              <a:t>+403298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</a:rPr>
              <a:t>-385092809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>
                <a:latin typeface="Courier New" pitchFamily="49" charset="0"/>
              </a:rPr>
              <a:t>float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literal constants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	</a:t>
            </a:r>
            <a:r>
              <a:rPr lang="en-US" b="1" dirty="0"/>
              <a:t>EXAMPLES</a:t>
            </a:r>
            <a:r>
              <a:rPr lang="en-US" dirty="0"/>
              <a:t>: </a:t>
            </a:r>
            <a:r>
              <a:rPr lang="en-US" dirty="0">
                <a:latin typeface="Courier New" pitchFamily="49" charset="0"/>
              </a:rPr>
              <a:t>5.2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</a:rPr>
              <a:t>0.0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</a:rPr>
              <a:t>-127.5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</a:rPr>
              <a:t>+403298.2348</a:t>
            </a:r>
            <a:r>
              <a:rPr lang="en-US" dirty="0"/>
              <a:t>,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	-3.85092809e+08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>
                <a:latin typeface="Courier New" pitchFamily="49" charset="0"/>
              </a:rPr>
              <a:t>char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literal constants</a:t>
            </a:r>
          </a:p>
          <a:p>
            <a:pPr>
              <a:lnSpc>
                <a:spcPct val="90000"/>
              </a:lnSpc>
              <a:buNone/>
            </a:pPr>
            <a:r>
              <a:rPr lang="en-US" dirty="0"/>
              <a:t>	</a:t>
            </a:r>
            <a:r>
              <a:rPr lang="en-US" b="1" dirty="0"/>
              <a:t>EXAMPLES</a:t>
            </a:r>
            <a:r>
              <a:rPr lang="en-US" dirty="0"/>
              <a:t>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'A', '7', '?'</a:t>
            </a:r>
          </a:p>
          <a:p>
            <a:pPr>
              <a:lnSpc>
                <a:spcPct val="90000"/>
              </a:lnSpc>
            </a:pPr>
            <a:r>
              <a:rPr lang="en-US" dirty="0"/>
              <a:t>character string</a:t>
            </a:r>
            <a:r>
              <a:rPr lang="en-US" i="1" dirty="0"/>
              <a:t> </a:t>
            </a:r>
            <a:r>
              <a:rPr lang="en-US" dirty="0"/>
              <a:t>literal constants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	</a:t>
            </a:r>
            <a:r>
              <a:rPr lang="en-US" b="1" dirty="0"/>
              <a:t>EXAMPLES</a:t>
            </a:r>
            <a:r>
              <a:rPr lang="en-US" dirty="0"/>
              <a:t>: </a:t>
            </a:r>
            <a:r>
              <a:rPr lang="en-US" dirty="0">
                <a:latin typeface="Courier New" pitchFamily="49" charset="0"/>
              </a:rPr>
              <a:t>"A"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</a:rPr>
              <a:t>"Henry"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</a:rPr>
              <a:t>"What's it to </a:t>
            </a:r>
            <a:r>
              <a:rPr lang="en-US" dirty="0" err="1">
                <a:latin typeface="Courier New" pitchFamily="49" charset="0"/>
              </a:rPr>
              <a:t>ya</a:t>
            </a:r>
            <a:r>
              <a:rPr lang="en-US" dirty="0">
                <a:latin typeface="Courier New" pitchFamily="49" charset="0"/>
              </a:rPr>
              <a:t>?"</a:t>
            </a:r>
            <a:endParaRPr lang="en-US" dirty="0"/>
          </a:p>
        </p:txBody>
      </p:sp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Literal Constants</a:t>
            </a: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EBC810-D424-4067-A318-BCE8FBAF2438}" type="slidenum">
              <a:rPr lang="en-US"/>
              <a:pPr/>
              <a:t>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Constants Lesson</a:t>
            </a:r>
          </a:p>
          <a:p>
            <a:r>
              <a:rPr lang="en-US" sz="1200" dirty="0"/>
              <a:t>CS1313 Spring 2024</a:t>
            </a:r>
          </a:p>
        </p:txBody>
      </p:sp>
      <p:sp>
        <p:nvSpPr>
          <p:cNvPr id="447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% </a:t>
            </a:r>
            <a:r>
              <a:rPr lang="en-US" sz="1600" b="1" dirty="0">
                <a:latin typeface="Courier New" pitchFamily="49" charset="0"/>
              </a:rPr>
              <a:t>cat tax1997_literal.c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#include &lt;</a:t>
            </a:r>
            <a:r>
              <a:rPr lang="en-US" sz="1600" dirty="0" err="1">
                <a:latin typeface="Courier New" pitchFamily="49" charset="0"/>
              </a:rPr>
              <a:t>stdio.h</a:t>
            </a:r>
            <a:r>
              <a:rPr lang="en-US" sz="1600" dirty="0">
                <a:latin typeface="Courier New" pitchFamily="49" charset="0"/>
              </a:rPr>
              <a:t>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main ()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{ /* main */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float income, tax;</a:t>
            </a:r>
          </a:p>
          <a:p>
            <a:pPr>
              <a:lnSpc>
                <a:spcPct val="10000"/>
              </a:lnSpc>
              <a:buFont typeface="Wingdings" pitchFamily="2" charset="2"/>
              <a:buNone/>
            </a:pPr>
            <a:endParaRPr lang="en-US" sz="1600" dirty="0">
              <a:latin typeface="Courier New" pitchFamily="49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("I'm going to calculate the federal income\n");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  tax on your 1997 income.\n");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("What was your 1997 income in dollars?\n");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scanf</a:t>
            </a:r>
            <a:r>
              <a:rPr lang="en-US" sz="1600" dirty="0">
                <a:latin typeface="Courier New" pitchFamily="49" charset="0"/>
              </a:rPr>
              <a:t>("%f", &amp;income);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tax = (income - (4150.0 + 2650.0)) * 0.15;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("The 1997 federal income tax on $%2.2f\n", income);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  was $%2.2f.\n", tax);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} /* main */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% </a:t>
            </a:r>
            <a:r>
              <a:rPr lang="en-US" sz="1600" b="1" dirty="0" err="1">
                <a:latin typeface="Courier New" pitchFamily="49" charset="0"/>
              </a:rPr>
              <a:t>gcc</a:t>
            </a:r>
            <a:r>
              <a:rPr lang="en-US" sz="1600" b="1" dirty="0">
                <a:latin typeface="Courier New" pitchFamily="49" charset="0"/>
              </a:rPr>
              <a:t> -o tax1997_literal tax1997_literal.c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% </a:t>
            </a:r>
            <a:r>
              <a:rPr lang="en-US" sz="1600" b="1" dirty="0">
                <a:latin typeface="Courier New" pitchFamily="49" charset="0"/>
              </a:rPr>
              <a:t>tax1997_literal</a:t>
            </a:r>
          </a:p>
          <a:p>
            <a:pPr>
              <a:lnSpc>
                <a:spcPct val="80000"/>
              </a:lnSpc>
              <a:buNone/>
            </a:pPr>
            <a:r>
              <a:rPr lang="en-US" sz="1600" dirty="0">
                <a:latin typeface="Courier New" pitchFamily="49" charset="0"/>
              </a:rPr>
              <a:t>I'm going to calculate the federal income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tax on your 1997 income.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What was your 1997 income in dollars?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>
                <a:latin typeface="Courier New" pitchFamily="49" charset="0"/>
              </a:rPr>
              <a:t>20000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The 1997 federal income tax on $20000.00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was $1980.00.</a:t>
            </a:r>
          </a:p>
        </p:txBody>
      </p:sp>
      <p:sp>
        <p:nvSpPr>
          <p:cNvPr id="447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Literal Constant Example Program #1</a:t>
            </a: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EBC810-D424-4067-A318-BCE8FBAF2438}" type="slidenum">
              <a:rPr lang="en-US"/>
              <a:pPr/>
              <a:t>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Constants Lesson</a:t>
            </a:r>
          </a:p>
          <a:p>
            <a:r>
              <a:rPr lang="en-US" sz="1200" dirty="0"/>
              <a:t>CS1313 Spring 2024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142D32D-FA27-49F2-B6B7-B8222E8AB4A4}"/>
              </a:ext>
            </a:extLst>
          </p:cNvPr>
          <p:cNvSpPr txBox="1"/>
          <p:nvPr/>
        </p:nvSpPr>
        <p:spPr>
          <a:xfrm>
            <a:off x="6239847" y="3114407"/>
            <a:ext cx="2739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none" dirty="0"/>
              <a:t>Numeric literal constants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A74C9C5-8F0E-4F18-94C7-41255D1E16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550159" y="3201324"/>
            <a:ext cx="622041" cy="30480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sng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D1328D1B-7035-45E7-943B-AB914FFA3E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4267200" y="3200400"/>
            <a:ext cx="838200" cy="30480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sng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ED29FA4F-56F2-4879-8434-EC8817737C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3124200" y="3200400"/>
            <a:ext cx="838200" cy="30480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sng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7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% </a:t>
            </a:r>
            <a:r>
              <a:rPr lang="en-US" sz="1600" b="1" dirty="0">
                <a:latin typeface="Courier New" pitchFamily="49" charset="0"/>
              </a:rPr>
              <a:t>cat tax1997_literal.c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#include &lt;</a:t>
            </a:r>
            <a:r>
              <a:rPr lang="en-US" sz="1600" dirty="0" err="1">
                <a:latin typeface="Courier New" pitchFamily="49" charset="0"/>
              </a:rPr>
              <a:t>stdio.h</a:t>
            </a:r>
            <a:r>
              <a:rPr lang="en-US" sz="1600" dirty="0">
                <a:latin typeface="Courier New" pitchFamily="49" charset="0"/>
              </a:rPr>
              <a:t>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main ()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{ /* main */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float income, tax;</a:t>
            </a:r>
          </a:p>
          <a:p>
            <a:pPr>
              <a:lnSpc>
                <a:spcPct val="10000"/>
              </a:lnSpc>
              <a:buFont typeface="Wingdings" pitchFamily="2" charset="2"/>
              <a:buNone/>
            </a:pPr>
            <a:endParaRPr lang="en-US" sz="1600" dirty="0">
              <a:latin typeface="Courier New" pitchFamily="49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("I'm going to calculate the federal income\n");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  tax on your 1997 income.\n");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("What was your 1997 income in dollars?\n");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scanf</a:t>
            </a:r>
            <a:r>
              <a:rPr lang="en-US" sz="1600" dirty="0">
                <a:latin typeface="Courier New" pitchFamily="49" charset="0"/>
              </a:rPr>
              <a:t>("%f", &amp;income);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tax = (income - (4150.0 + 2650.0)) * 0.15;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("The 1997 federal income tax on $%2.2f\n", income);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  was $%2.2f.\n", tax);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} /* main */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% </a:t>
            </a:r>
            <a:r>
              <a:rPr lang="en-US" sz="1600" b="1" dirty="0" err="1">
                <a:latin typeface="Courier New" pitchFamily="49" charset="0"/>
              </a:rPr>
              <a:t>gcc</a:t>
            </a:r>
            <a:r>
              <a:rPr lang="en-US" sz="1600" b="1" dirty="0">
                <a:latin typeface="Courier New" pitchFamily="49" charset="0"/>
              </a:rPr>
              <a:t> -o tax1997_literal tax1997_literal.c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% </a:t>
            </a:r>
            <a:r>
              <a:rPr lang="en-US" sz="1600" b="1" dirty="0">
                <a:latin typeface="Courier New" pitchFamily="49" charset="0"/>
              </a:rPr>
              <a:t>tax1997_literal</a:t>
            </a:r>
          </a:p>
          <a:p>
            <a:pPr>
              <a:lnSpc>
                <a:spcPct val="80000"/>
              </a:lnSpc>
              <a:buNone/>
            </a:pPr>
            <a:r>
              <a:rPr lang="en-US" sz="1600" dirty="0">
                <a:latin typeface="Courier New" pitchFamily="49" charset="0"/>
              </a:rPr>
              <a:t>I'm going to calculate the federal income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tax on your 1997 income.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What was your 1997 income in dollars?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>
                <a:latin typeface="Courier New" pitchFamily="49" charset="0"/>
              </a:rPr>
              <a:t>20000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The 1997 federal income tax on $20000.00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was $1980.00.</a:t>
            </a:r>
          </a:p>
        </p:txBody>
      </p:sp>
      <p:sp>
        <p:nvSpPr>
          <p:cNvPr id="447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Literal Constant Example Program #2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09676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EBC810-D424-4067-A318-BCE8FBAF2438}" type="slidenum">
              <a:rPr lang="en-US"/>
              <a:pPr/>
              <a:t>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Constants Lesson</a:t>
            </a:r>
          </a:p>
          <a:p>
            <a:r>
              <a:rPr lang="en-US" sz="1200" dirty="0"/>
              <a:t>CS1313 Spring 2024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09C18BA-090C-4C16-B242-A097C2F16B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1905000" y="2267338"/>
            <a:ext cx="5638800" cy="3048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sng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0C8939C-F84B-441A-B5B9-49A9EC609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1905000" y="2495938"/>
            <a:ext cx="3733800" cy="3048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sng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915713D-C6F3-4787-AC4C-B2E5381440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1905000" y="2733407"/>
            <a:ext cx="5105400" cy="3048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sng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E6C81BD-6263-4780-99E8-B7C749D328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1901890" y="3429000"/>
            <a:ext cx="5105400" cy="3048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sng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B41A70B-0073-4CB6-B74F-742F42544C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1901890" y="3696476"/>
            <a:ext cx="2212910" cy="3048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sng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F507643-54EF-432B-8076-0B630B8E7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 bwMode="auto">
          <a:xfrm flipH="1">
            <a:off x="4454590" y="1863407"/>
            <a:ext cx="1406589" cy="32773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E015338E-2205-437C-B1C5-81A44B947F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 bwMode="auto">
          <a:xfrm flipH="1">
            <a:off x="6019801" y="2648338"/>
            <a:ext cx="1981199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20BC8E1-E60D-4FD4-8D40-7CE9F5C1EB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 bwMode="auto">
          <a:xfrm flipV="1">
            <a:off x="8001000" y="1882535"/>
            <a:ext cx="0" cy="76580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1AD83C97-5CFC-4D8D-A3EF-E80F0B6A4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 bwMode="auto">
          <a:xfrm flipV="1">
            <a:off x="8229600" y="1882535"/>
            <a:ext cx="0" cy="100327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60444362-9E7C-44D0-9AD1-4C562677E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 bwMode="auto">
          <a:xfrm flipH="1">
            <a:off x="7239001" y="2885807"/>
            <a:ext cx="990599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8554D18B-9A65-4D8E-BF5A-3B5CB4CE18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21" idx="1"/>
          </p:cNvCxnSpPr>
          <p:nvPr/>
        </p:nvCxnSpPr>
        <p:spPr bwMode="auto">
          <a:xfrm flipH="1" flipV="1">
            <a:off x="3784344" y="4010354"/>
            <a:ext cx="1663958" cy="1727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62976B50-17AE-4401-AADD-561E9B1067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257800" y="3816610"/>
            <a:ext cx="685800" cy="27102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55EB62A0-FF6D-43F6-9300-90B4B5ECD3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endCxn id="20" idx="1"/>
          </p:cNvCxnSpPr>
          <p:nvPr/>
        </p:nvCxnSpPr>
        <p:spPr bwMode="auto">
          <a:xfrm flipV="1">
            <a:off x="3429000" y="1697869"/>
            <a:ext cx="1828800" cy="49327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D138B9D5-BD8A-4286-8643-6F4B361AC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 bwMode="auto">
          <a:xfrm flipV="1">
            <a:off x="914399" y="2191139"/>
            <a:ext cx="2514601" cy="4080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8E39821E-6368-4649-9DFC-53F6517522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 bwMode="auto">
          <a:xfrm>
            <a:off x="914399" y="2251371"/>
            <a:ext cx="0" cy="7868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309CE51F-CFE7-4799-A537-0D8E1BEE14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 bwMode="auto">
          <a:xfrm>
            <a:off x="908762" y="3038207"/>
            <a:ext cx="767638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58" name="Oval 57">
            <a:extLst>
              <a:ext uri="{FF2B5EF4-FFF2-40B4-BE49-F238E27FC236}">
                <a16:creationId xmlns:a16="http://schemas.microsoft.com/office/drawing/2014/main" id="{47BF0E13-7143-4277-8CA9-14EE106CA6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1763874" y="3000046"/>
            <a:ext cx="622041" cy="3048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sng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27F3B7A-BE20-4F08-8770-8284E3186A1C}"/>
              </a:ext>
            </a:extLst>
          </p:cNvPr>
          <p:cNvSpPr txBox="1"/>
          <p:nvPr/>
        </p:nvSpPr>
        <p:spPr>
          <a:xfrm>
            <a:off x="5448302" y="3998402"/>
            <a:ext cx="3428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none" dirty="0"/>
              <a:t>Character string literal constants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B1F2416-1E0D-4229-AFE1-519305E543DD}"/>
              </a:ext>
            </a:extLst>
          </p:cNvPr>
          <p:cNvSpPr txBox="1"/>
          <p:nvPr/>
        </p:nvSpPr>
        <p:spPr>
          <a:xfrm>
            <a:off x="5257800" y="1513203"/>
            <a:ext cx="3572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none" dirty="0"/>
              <a:t>Character string literal constants</a:t>
            </a:r>
          </a:p>
        </p:txBody>
      </p:sp>
      <p:sp>
        <p:nvSpPr>
          <p:cNvPr id="447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% </a:t>
            </a:r>
            <a:r>
              <a:rPr lang="en-US" sz="1600" b="1" dirty="0">
                <a:latin typeface="Courier New" pitchFamily="49" charset="0"/>
              </a:rPr>
              <a:t>cat tax1997_literal.c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#include &lt;</a:t>
            </a:r>
            <a:r>
              <a:rPr lang="en-US" sz="1600" dirty="0" err="1">
                <a:latin typeface="Courier New" pitchFamily="49" charset="0"/>
              </a:rPr>
              <a:t>stdio.h</a:t>
            </a:r>
            <a:r>
              <a:rPr lang="en-US" sz="1600" dirty="0">
                <a:latin typeface="Courier New" pitchFamily="49" charset="0"/>
              </a:rPr>
              <a:t>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main ()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{ /* main */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float income, tax;</a:t>
            </a:r>
          </a:p>
          <a:p>
            <a:pPr>
              <a:lnSpc>
                <a:spcPct val="10000"/>
              </a:lnSpc>
              <a:buFont typeface="Wingdings" pitchFamily="2" charset="2"/>
              <a:buNone/>
            </a:pPr>
            <a:endParaRPr lang="en-US" sz="1600" dirty="0">
              <a:latin typeface="Courier New" pitchFamily="49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("I'm going to calculate the federal income\n");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  tax on your 1997 income.\n");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("What was your 1997 income in dollars?\n");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scanf</a:t>
            </a:r>
            <a:r>
              <a:rPr lang="en-US" sz="1600" dirty="0">
                <a:latin typeface="Courier New" pitchFamily="49" charset="0"/>
              </a:rPr>
              <a:t>("%f", &amp;income);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tax = (income - (4150.0 + 2650.0)) * 0.15;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("The 1997 federal income tax on $%2.2f\n", income);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  was $%2.2f.\n", tax);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} /* main */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% </a:t>
            </a:r>
            <a:r>
              <a:rPr lang="en-US" sz="1600" b="1" dirty="0" err="1">
                <a:latin typeface="Courier New" pitchFamily="49" charset="0"/>
              </a:rPr>
              <a:t>gcc</a:t>
            </a:r>
            <a:r>
              <a:rPr lang="en-US" sz="1600" b="1" dirty="0">
                <a:latin typeface="Courier New" pitchFamily="49" charset="0"/>
              </a:rPr>
              <a:t> -o tax1997_literal tax1997_literal.c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% </a:t>
            </a:r>
            <a:r>
              <a:rPr lang="en-US" sz="1600" b="1" dirty="0">
                <a:latin typeface="Courier New" pitchFamily="49" charset="0"/>
              </a:rPr>
              <a:t>tax1997_literal</a:t>
            </a:r>
          </a:p>
          <a:p>
            <a:pPr>
              <a:lnSpc>
                <a:spcPct val="80000"/>
              </a:lnSpc>
              <a:buNone/>
            </a:pPr>
            <a:r>
              <a:rPr lang="en-US" sz="1600" dirty="0">
                <a:latin typeface="Courier New" pitchFamily="49" charset="0"/>
              </a:rPr>
              <a:t>I'm going to calculate the federal income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tax on your 1997 income.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What was your 1997 income in dollars?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>
                <a:latin typeface="Courier New" pitchFamily="49" charset="0"/>
              </a:rPr>
              <a:t>20000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The 1997 federal income tax on $20000.00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was $1980.00.</a:t>
            </a:r>
          </a:p>
        </p:txBody>
      </p:sp>
      <p:sp>
        <p:nvSpPr>
          <p:cNvPr id="447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Literal Constant Example Program #3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12827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EBC810-D424-4067-A318-BCE8FBAF2438}" type="slidenum">
              <a:rPr lang="en-US"/>
              <a:pPr/>
              <a:t>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Constants Lesson</a:t>
            </a:r>
          </a:p>
          <a:p>
            <a:r>
              <a:rPr lang="en-US" sz="1200" dirty="0"/>
              <a:t>CS1313 Spring 2024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ED29FA4F-56F2-4879-8434-EC8817737C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3124200" y="3200400"/>
            <a:ext cx="838200" cy="30480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sng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D1328D1B-7035-45E7-943B-AB914FFA3E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4267200" y="3200400"/>
            <a:ext cx="838200" cy="30480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sng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A74C9C5-8F0E-4F18-94C7-41255D1E16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550159" y="3201324"/>
            <a:ext cx="622041" cy="30480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sng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09C18BA-090C-4C16-B242-A097C2F16B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1905000" y="2267338"/>
            <a:ext cx="5638800" cy="3048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sng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0C8939C-F84B-441A-B5B9-49A9EC609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1905000" y="2495938"/>
            <a:ext cx="3733800" cy="3048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sng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915713D-C6F3-4787-AC4C-B2E5381440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1905000" y="2733407"/>
            <a:ext cx="5105400" cy="3048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sng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E6C81BD-6263-4780-99E8-B7C749D328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1901890" y="3429000"/>
            <a:ext cx="5105400" cy="3048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sng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B41A70B-0073-4CB6-B74F-742F42544C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1901890" y="3696476"/>
            <a:ext cx="2212910" cy="3048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sng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F507643-54EF-432B-8076-0B630B8E7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 bwMode="auto">
          <a:xfrm flipH="1">
            <a:off x="4454590" y="1863407"/>
            <a:ext cx="1406589" cy="32773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E015338E-2205-437C-B1C5-81A44B947F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 bwMode="auto">
          <a:xfrm flipH="1">
            <a:off x="6019801" y="2648338"/>
            <a:ext cx="1981199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20BC8E1-E60D-4FD4-8D40-7CE9F5C1EB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 bwMode="auto">
          <a:xfrm flipV="1">
            <a:off x="8001000" y="1882535"/>
            <a:ext cx="0" cy="76580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1AD83C97-5CFC-4D8D-A3EF-E80F0B6A4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 bwMode="auto">
          <a:xfrm flipV="1">
            <a:off x="8229600" y="1882535"/>
            <a:ext cx="0" cy="100327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60444362-9E7C-44D0-9AD1-4C562677E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 bwMode="auto">
          <a:xfrm flipH="1">
            <a:off x="7239001" y="2885807"/>
            <a:ext cx="990599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8554D18B-9A65-4D8E-BF5A-3B5CB4CE18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21" idx="1"/>
          </p:cNvCxnSpPr>
          <p:nvPr/>
        </p:nvCxnSpPr>
        <p:spPr bwMode="auto">
          <a:xfrm flipH="1" flipV="1">
            <a:off x="3784344" y="4010354"/>
            <a:ext cx="1663958" cy="1727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62976B50-17AE-4401-AADD-561E9B1067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257800" y="3816610"/>
            <a:ext cx="685800" cy="27102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55EB62A0-FF6D-43F6-9300-90B4B5ECD3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endCxn id="20" idx="1"/>
          </p:cNvCxnSpPr>
          <p:nvPr/>
        </p:nvCxnSpPr>
        <p:spPr bwMode="auto">
          <a:xfrm flipV="1">
            <a:off x="3429000" y="1697869"/>
            <a:ext cx="1828800" cy="49327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D138B9D5-BD8A-4286-8643-6F4B361AC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 bwMode="auto">
          <a:xfrm flipV="1">
            <a:off x="914399" y="2191139"/>
            <a:ext cx="2514601" cy="4080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8E39821E-6368-4649-9DFC-53F6517522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 bwMode="auto">
          <a:xfrm>
            <a:off x="914399" y="2251371"/>
            <a:ext cx="0" cy="7868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309CE51F-CFE7-4799-A537-0D8E1BEE14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 bwMode="auto">
          <a:xfrm>
            <a:off x="908762" y="3038207"/>
            <a:ext cx="767638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58" name="Oval 57">
            <a:extLst>
              <a:ext uri="{FF2B5EF4-FFF2-40B4-BE49-F238E27FC236}">
                <a16:creationId xmlns:a16="http://schemas.microsoft.com/office/drawing/2014/main" id="{47BF0E13-7143-4277-8CA9-14EE106CA6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1763874" y="3000046"/>
            <a:ext cx="622041" cy="3048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sng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27F3B7A-BE20-4F08-8770-8284E3186A1C}"/>
              </a:ext>
            </a:extLst>
          </p:cNvPr>
          <p:cNvSpPr txBox="1"/>
          <p:nvPr/>
        </p:nvSpPr>
        <p:spPr>
          <a:xfrm>
            <a:off x="5448302" y="3998402"/>
            <a:ext cx="3428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none" dirty="0"/>
              <a:t>Character string literal constants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142D32D-FA27-49F2-B6B7-B8222E8AB4A4}"/>
              </a:ext>
            </a:extLst>
          </p:cNvPr>
          <p:cNvSpPr txBox="1"/>
          <p:nvPr/>
        </p:nvSpPr>
        <p:spPr>
          <a:xfrm>
            <a:off x="6239847" y="3114407"/>
            <a:ext cx="2739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none" dirty="0"/>
              <a:t>Numeric literal constants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B1F2416-1E0D-4229-AFE1-519305E543DD}"/>
              </a:ext>
            </a:extLst>
          </p:cNvPr>
          <p:cNvSpPr txBox="1"/>
          <p:nvPr/>
        </p:nvSpPr>
        <p:spPr>
          <a:xfrm>
            <a:off x="5257800" y="1513203"/>
            <a:ext cx="3572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none" dirty="0"/>
              <a:t>Character string literal constants</a:t>
            </a:r>
          </a:p>
        </p:txBody>
      </p:sp>
      <p:sp>
        <p:nvSpPr>
          <p:cNvPr id="447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% </a:t>
            </a:r>
            <a:r>
              <a:rPr lang="en-US" sz="1600" b="1" dirty="0">
                <a:latin typeface="Courier New" pitchFamily="49" charset="0"/>
              </a:rPr>
              <a:t>cat tax1997_literal.c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#include &lt;</a:t>
            </a:r>
            <a:r>
              <a:rPr lang="en-US" sz="1600" dirty="0" err="1">
                <a:latin typeface="Courier New" pitchFamily="49" charset="0"/>
              </a:rPr>
              <a:t>stdio.h</a:t>
            </a:r>
            <a:r>
              <a:rPr lang="en-US" sz="1600" dirty="0">
                <a:latin typeface="Courier New" pitchFamily="49" charset="0"/>
              </a:rPr>
              <a:t>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main ()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{ /* main */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float income, tax;</a:t>
            </a:r>
          </a:p>
          <a:p>
            <a:pPr>
              <a:lnSpc>
                <a:spcPct val="10000"/>
              </a:lnSpc>
              <a:buFont typeface="Wingdings" pitchFamily="2" charset="2"/>
              <a:buNone/>
            </a:pPr>
            <a:endParaRPr lang="en-US" sz="1600" dirty="0">
              <a:latin typeface="Courier New" pitchFamily="49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("I'm going to calculate the federal income\n");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  tax on your 1997 income.\n");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("What was your 1997 income in dollars?\n");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scanf</a:t>
            </a:r>
            <a:r>
              <a:rPr lang="en-US" sz="1600" dirty="0">
                <a:latin typeface="Courier New" pitchFamily="49" charset="0"/>
              </a:rPr>
              <a:t>("%f", &amp;income);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tax = (income - (4150.0 + 2650.0)) * 0.15;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("The 1997 federal income tax on $%2.2f\n", income);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  was $%2.2f.\n", tax);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} /* main */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% </a:t>
            </a:r>
            <a:r>
              <a:rPr lang="en-US" sz="1600" b="1" dirty="0" err="1">
                <a:latin typeface="Courier New" pitchFamily="49" charset="0"/>
              </a:rPr>
              <a:t>gcc</a:t>
            </a:r>
            <a:r>
              <a:rPr lang="en-US" sz="1600" b="1" dirty="0">
                <a:latin typeface="Courier New" pitchFamily="49" charset="0"/>
              </a:rPr>
              <a:t> -o tax1997_literal tax1997_literal.c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% </a:t>
            </a:r>
            <a:r>
              <a:rPr lang="en-US" sz="1600" b="1" dirty="0">
                <a:latin typeface="Courier New" pitchFamily="49" charset="0"/>
              </a:rPr>
              <a:t>tax1997_literal</a:t>
            </a:r>
          </a:p>
          <a:p>
            <a:pPr>
              <a:lnSpc>
                <a:spcPct val="80000"/>
              </a:lnSpc>
              <a:buNone/>
            </a:pPr>
            <a:r>
              <a:rPr lang="en-US" sz="1600" dirty="0">
                <a:latin typeface="Courier New" pitchFamily="49" charset="0"/>
              </a:rPr>
              <a:t>I'm going to calculate the federal income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tax on your 1997 income.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What was your 1997 income in dollars?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>
                <a:latin typeface="Courier New" pitchFamily="49" charset="0"/>
              </a:rPr>
              <a:t>20000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The 1997 federal income tax on $20000.00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was $1980.00.</a:t>
            </a:r>
          </a:p>
        </p:txBody>
      </p:sp>
      <p:sp>
        <p:nvSpPr>
          <p:cNvPr id="447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Literal Constant Example Program #4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3250903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D" val="1940124"/>
  <p:tag name="WMSI" val="404"/>
  <p:tag name="WMIS" val="18615"/>
  <p:tag name="FILETITLE" val="CS1313 Hardware"/>
  <p:tag name="PREC" val="F"/>
  <p:tag name="NPWI" val="16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30"/>
  <p:tag name="NBP" val="1"/>
  <p:tag name="CVB" val="130"/>
  <p:tag name="SPT" val="FALSE"/>
  <p:tag name="BSN" val="130"/>
  <p:tag name="LFXCI" val="0"/>
  <p:tag name="SVT" val="TRUE"/>
  <p:tag name="CII" val="13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31"/>
  <p:tag name="NBP" val="1"/>
  <p:tag name="CVB" val="131"/>
  <p:tag name="SPT" val="FALSE"/>
  <p:tag name="BSN" val="131"/>
  <p:tag name="LFXCI" val="0"/>
  <p:tag name="SVT" val="TRUE"/>
  <p:tag name="CII" val="13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32"/>
  <p:tag name="NBP" val="1"/>
  <p:tag name="CVB" val="132"/>
  <p:tag name="SPT" val="FALSE"/>
  <p:tag name="BSN" val="132"/>
  <p:tag name="LFXCI" val="0"/>
  <p:tag name="SVT" val="TRUE"/>
  <p:tag name="CII" val="13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33"/>
  <p:tag name="NBP" val="1"/>
  <p:tag name="CVB" val="133"/>
  <p:tag name="SPT" val="FALSE"/>
  <p:tag name="BSN" val="133"/>
  <p:tag name="LFXCI" val="0"/>
  <p:tag name="SVT" val="TRUE"/>
  <p:tag name="CII" val="13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34"/>
  <p:tag name="NBP" val="1"/>
  <p:tag name="CVB" val="134"/>
  <p:tag name="SPT" val="FALSE"/>
  <p:tag name="BSN" val="134"/>
  <p:tag name="LFXCI" val="0"/>
  <p:tag name="SVT" val="TRUE"/>
  <p:tag name="CII" val="13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35"/>
  <p:tag name="NBP" val="1"/>
  <p:tag name="CVB" val="135"/>
  <p:tag name="SPT" val="FALSE"/>
  <p:tag name="BSN" val="135"/>
  <p:tag name="LFXCI" val="0"/>
  <p:tag name="SVT" val="TRUE"/>
  <p:tag name="CII" val="13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36"/>
  <p:tag name="NBP" val="1"/>
  <p:tag name="CVB" val="136"/>
  <p:tag name="SPT" val="FALSE"/>
  <p:tag name="BSN" val="136"/>
  <p:tag name="LFXCI" val="0"/>
  <p:tag name="SVT" val="TRUE"/>
  <p:tag name="CII" val="13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37"/>
  <p:tag name="NBP" val="1"/>
  <p:tag name="CVB" val="137"/>
  <p:tag name="SPT" val="FALSE"/>
  <p:tag name="BSN" val="137"/>
  <p:tag name="LFXCI" val="0"/>
  <p:tag name="SVT" val="TRUE"/>
  <p:tag name="CII" val="137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38"/>
  <p:tag name="NBP" val="1"/>
  <p:tag name="CVB" val="138"/>
  <p:tag name="SPT" val="FALSE"/>
  <p:tag name="BSN" val="138"/>
  <p:tag name="LFXCI" val="0"/>
  <p:tag name="SVT" val="TRUE"/>
  <p:tag name="CII" val="138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39"/>
  <p:tag name="NBP" val="1"/>
  <p:tag name="CVB" val="139"/>
  <p:tag name="SPT" val="FALSE"/>
  <p:tag name="BSN" val="139"/>
  <p:tag name="LFXCI" val="0"/>
  <p:tag name="SVT" val="TRUE"/>
  <p:tag name="CII" val="13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35"/>
  <p:tag name="NBP" val="1"/>
  <p:tag name="BSN" val="35"/>
  <p:tag name="SVT" val="TRUE"/>
  <p:tag name="CVB" val="35"/>
  <p:tag name="SPT" val="FALSE"/>
  <p:tag name="CII" val="3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27"/>
  <p:tag name="NBP" val="1"/>
  <p:tag name="CVB" val="127"/>
  <p:tag name="SPT" val="FALSE"/>
  <p:tag name="BSN" val="127"/>
  <p:tag name="LFXCI" val="0"/>
  <p:tag name="SVT" val="TRUE"/>
  <p:tag name="CII" val="12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28"/>
  <p:tag name="NBP" val="1"/>
  <p:tag name="CVB" val="128"/>
  <p:tag name="SPT" val="FALSE"/>
  <p:tag name="BSN" val="128"/>
  <p:tag name="LFXCI" val="0"/>
  <p:tag name="SVT" val="TRUE"/>
  <p:tag name="CII" val="12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27"/>
  <p:tag name="NBP" val="1"/>
  <p:tag name="CVB" val="127"/>
  <p:tag name="SPT" val="FALSE"/>
  <p:tag name="BSN" val="127"/>
  <p:tag name="LFXCI" val="0"/>
  <p:tag name="SVT" val="TRUE"/>
  <p:tag name="CII" val="12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29"/>
  <p:tag name="NBP" val="1"/>
  <p:tag name="CVB" val="129"/>
  <p:tag name="SPT" val="FALSE"/>
  <p:tag name="BSN" val="129"/>
  <p:tag name="LFXCI" val="0"/>
  <p:tag name="SVT" val="TRUE"/>
  <p:tag name="CII" val="12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30"/>
  <p:tag name="NBP" val="1"/>
  <p:tag name="CVB" val="130"/>
  <p:tag name="SPT" val="FALSE"/>
  <p:tag name="BSN" val="130"/>
  <p:tag name="LFXCI" val="0"/>
  <p:tag name="SVT" val="TRUE"/>
  <p:tag name="CII" val="13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30"/>
  <p:tag name="NBP" val="1"/>
  <p:tag name="CVB" val="130"/>
  <p:tag name="SPT" val="FALSE"/>
  <p:tag name="BSN" val="130"/>
  <p:tag name="LFXCI" val="0"/>
  <p:tag name="SVT" val="TRUE"/>
  <p:tag name="CII" val="13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30"/>
  <p:tag name="NBP" val="1"/>
  <p:tag name="CVB" val="130"/>
  <p:tag name="SPT" val="FALSE"/>
  <p:tag name="BSN" val="130"/>
  <p:tag name="LFXCI" val="0"/>
  <p:tag name="SVT" val="TRUE"/>
  <p:tag name="CII" val="130"/>
</p:tagLst>
</file>

<file path=ppt/theme/theme1.xml><?xml version="1.0" encoding="utf-8"?>
<a:theme xmlns:a="http://schemas.openxmlformats.org/drawingml/2006/main" name="hardware_lesson">
  <a:themeElements>
    <a:clrScheme name="hardware_lesson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hardware_less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ardware_lesson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rdware_lesson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rdware_lesson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rdware_lesson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rdware_lesson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rdware_lesson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rdware_lesson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hardware_lesson</Template>
  <TotalTime>1727</TotalTime>
  <Words>2417</Words>
  <Application>Microsoft Office PowerPoint</Application>
  <PresentationFormat>On-screen Show (4:3)</PresentationFormat>
  <Paragraphs>358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Courier New</vt:lpstr>
      <vt:lpstr>Tahoma</vt:lpstr>
      <vt:lpstr>Times New Roman</vt:lpstr>
      <vt:lpstr>Wingdings</vt:lpstr>
      <vt:lpstr>hardware_lesson</vt:lpstr>
      <vt:lpstr>Constants Lesson Outline</vt:lpstr>
      <vt:lpstr>What is a Constant?</vt:lpstr>
      <vt:lpstr>The Difference Between a Variable and a Constant</vt:lpstr>
      <vt:lpstr>Categories of Constants: Literal &amp; Named</vt:lpstr>
      <vt:lpstr>Literal Constants</vt:lpstr>
      <vt:lpstr>Literal Constant Example Program #1</vt:lpstr>
      <vt:lpstr>Literal Constant Example Program #2</vt:lpstr>
      <vt:lpstr>Literal Constant Example Program #3</vt:lpstr>
      <vt:lpstr>Literal Constant Example Program #4</vt:lpstr>
      <vt:lpstr>Named Constants</vt:lpstr>
      <vt:lpstr>Name Constant Example Program</vt:lpstr>
      <vt:lpstr>The Value of a Named Constant Can’t Be Changed</vt:lpstr>
      <vt:lpstr>Why Numeric Literal Constants Are BAD BAD BAD</vt:lpstr>
      <vt:lpstr>1997 Tax Program with Numeric Literal Constants</vt:lpstr>
      <vt:lpstr>1999 Tax Program with Numeric Literal Constants</vt:lpstr>
      <vt:lpstr>Why Named Constants Are Good</vt:lpstr>
      <vt:lpstr>1997 Tax Program with Named Constants</vt:lpstr>
      <vt:lpstr>1999 Tax Program with Named Constants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CS1313 Constants Lesson</dc:title>
  <dc:creator>Henry Neeman</dc:creator>
  <cp:lastModifiedBy>Neeman, Henry J.</cp:lastModifiedBy>
  <cp:revision>388</cp:revision>
  <cp:lastPrinted>1601-01-01T00:00:00Z</cp:lastPrinted>
  <dcterms:created xsi:type="dcterms:W3CDTF">2004-08-23T12:23:16Z</dcterms:created>
  <dcterms:modified xsi:type="dcterms:W3CDTF">2023-12-31T23:44:53Z</dcterms:modified>
</cp:coreProperties>
</file>