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33"/>
  </p:notesMasterIdLst>
  <p:handoutMasterIdLst>
    <p:handoutMasterId r:id="rId34"/>
  </p:handoutMasterIdLst>
  <p:sldIdLst>
    <p:sldId id="449" r:id="rId2"/>
    <p:sldId id="450" r:id="rId3"/>
    <p:sldId id="452" r:id="rId4"/>
    <p:sldId id="487" r:id="rId5"/>
    <p:sldId id="453" r:id="rId6"/>
    <p:sldId id="454" r:id="rId7"/>
    <p:sldId id="455" r:id="rId8"/>
    <p:sldId id="456" r:id="rId9"/>
    <p:sldId id="457" r:id="rId10"/>
    <p:sldId id="485" r:id="rId11"/>
    <p:sldId id="458" r:id="rId12"/>
    <p:sldId id="459" r:id="rId13"/>
    <p:sldId id="461" r:id="rId14"/>
    <p:sldId id="462" r:id="rId15"/>
    <p:sldId id="463" r:id="rId16"/>
    <p:sldId id="464" r:id="rId17"/>
    <p:sldId id="466" r:id="rId18"/>
    <p:sldId id="467" r:id="rId19"/>
    <p:sldId id="468" r:id="rId20"/>
    <p:sldId id="469" r:id="rId21"/>
    <p:sldId id="470" r:id="rId22"/>
    <p:sldId id="471" r:id="rId23"/>
    <p:sldId id="473" r:id="rId24"/>
    <p:sldId id="472" r:id="rId25"/>
    <p:sldId id="474" r:id="rId26"/>
    <p:sldId id="475" r:id="rId27"/>
    <p:sldId id="476" r:id="rId28"/>
    <p:sldId id="477" r:id="rId29"/>
    <p:sldId id="478" r:id="rId30"/>
    <p:sldId id="479" r:id="rId31"/>
    <p:sldId id="480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CC99FF"/>
    <a:srgbClr val="336600"/>
    <a:srgbClr val="33CCFF"/>
    <a:srgbClr val="FF33CC"/>
    <a:srgbClr val="8000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57" d="100"/>
          <a:sy n="57" d="100"/>
        </p:scale>
        <p:origin x="9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D270A-6E8B-4685-84B2-7BCC93BF1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77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E9F360-F80B-48FA-9A4D-D733AC63D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0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939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939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39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939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0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40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4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594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OU Supercomputing Center for Education &amp; Research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8348B214-3866-4435-8EF1-97D32E095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B7045F-1408-4C37-973A-F3DE77426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457200"/>
            <a:ext cx="2024063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9213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34BF07-DEF4-462E-9965-47F27B63F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657A46-6A98-49B9-9AB6-AC564FA34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506BB-39FD-479C-8384-0F3862661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3848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3AA266-A1FD-4A5C-91C2-0F3FCCAD9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AA9BA-0DFB-4E1A-BF79-D756569A0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E9E356-7A6B-4EA1-982D-6D01C28CD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3E5E22-C7A4-4030-B6F3-78C733CFE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6A96B-EC02-4A53-9E71-40EFBD1C8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512C7-4D29-45EC-9E51-18BFC41CB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583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2935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1600" dirty="0"/>
              <a:t>Characters Lesson</a:t>
            </a:r>
          </a:p>
          <a:p>
            <a:r>
              <a:rPr lang="en-US" dirty="0"/>
              <a:t>CS1313 Spring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4F8A5530-9ECD-4CBD-9121-75B9760F7F75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58383" name="Picture 15" descr="ou201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6172200"/>
            <a:ext cx="393700" cy="538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iitabl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F9A938-99B8-4095-BFFB-A01E83A7E891}" type="slidenum">
              <a:rPr lang="en-US"/>
              <a:pPr/>
              <a:t>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4724400" y="1295400"/>
            <a:ext cx="4114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>
              <a:spcBef>
                <a:spcPct val="20000"/>
              </a:spcBef>
              <a:buClr>
                <a:schemeClr val="tx1"/>
              </a:buClr>
              <a:buFont typeface="+mj-lt"/>
              <a:buAutoNum type="arabicPeriod" startAt="19"/>
            </a:pPr>
            <a:r>
              <a:rPr lang="en-US" sz="1600" dirty="0"/>
              <a:t>A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is an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/>
              <a:t>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A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is an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/>
              <a:t>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Declaring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Variables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Declaring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Variables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Like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/>
              <a:t>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Literal Constants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Literal Constant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Using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Variables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Using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Scalar Variables Example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Arrays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 </a:t>
            </a:r>
            <a:r>
              <a:rPr lang="en-US" sz="1600" dirty="0">
                <a:latin typeface="Courier New" pitchFamily="49" charset="0"/>
              </a:rPr>
              <a:t>char</a:t>
            </a:r>
            <a:r>
              <a:rPr lang="en-US" sz="1600" dirty="0"/>
              <a:t> Arrays #2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Character Array Example #1</a:t>
            </a:r>
          </a:p>
          <a:p>
            <a:pPr marL="533400" indent="-5334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 startAt="19"/>
            </a:pPr>
            <a:r>
              <a:rPr lang="en-US" sz="1600" dirty="0"/>
              <a:t>Character Array Example #2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3434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Characters Lesson Outline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Numeric Encoding of Non-numeric Data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Numeric Encoding of Non-numeric Data #2</a:t>
            </a:r>
          </a:p>
          <a:p>
            <a:pPr marL="457200" indent="-457200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z="1600" dirty="0"/>
              <a:t>Numeric Encoding of Non-numeric Data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Representing Characters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How Characters Are Represented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How Characters Are Represented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Representing Digits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Representing Punctuation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Table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Table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Table #3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Table #4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Confirmation Program #1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Confirmation Program #2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Confirmation Program #3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1600" dirty="0"/>
              <a:t>ASCII Confirmation Program #4</a:t>
            </a: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Lesson Outline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6139E-9A3D-42C6-B5B8-DEACD6961E5F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b="1" i="1" u="sng" dirty="0"/>
              <a:t>American Standard Code for Information Interchange</a:t>
            </a:r>
            <a:r>
              <a:rPr lang="en-US" dirty="0"/>
              <a:t> (ASCII)</a:t>
            </a:r>
            <a:r>
              <a:rPr lang="en-US" baseline="30000" dirty="0"/>
              <a:t>*</a:t>
            </a:r>
            <a:r>
              <a:rPr lang="en-US" dirty="0"/>
              <a:t> is a standardized system for  encoding characters numerically.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It has several categories of characters:</a:t>
            </a:r>
          </a:p>
          <a:p>
            <a:pPr>
              <a:lnSpc>
                <a:spcPct val="60000"/>
              </a:lnSpc>
            </a:pPr>
            <a:r>
              <a:rPr lang="en-US" dirty="0"/>
              <a:t>letters:</a:t>
            </a:r>
          </a:p>
          <a:p>
            <a:pPr lvl="1">
              <a:lnSpc>
                <a:spcPct val="50000"/>
              </a:lnSpc>
            </a:pPr>
            <a:r>
              <a:rPr lang="en-US" dirty="0"/>
              <a:t>upper case ('A' = 65 through 'Z' = 90);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lower case ('a' = 97 through 'z' = 122);</a:t>
            </a:r>
          </a:p>
          <a:p>
            <a:pPr>
              <a:lnSpc>
                <a:spcPct val="60000"/>
              </a:lnSpc>
            </a:pPr>
            <a:r>
              <a:rPr lang="en-US" dirty="0"/>
              <a:t>digits ('0' = 48 through '9' = 57);</a:t>
            </a:r>
          </a:p>
          <a:p>
            <a:pPr>
              <a:lnSpc>
                <a:spcPct val="60000"/>
              </a:lnSpc>
            </a:pPr>
            <a:r>
              <a:rPr lang="en-US" dirty="0"/>
              <a:t>punctuation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space = '  ' 32 through slash ' / ' = 47;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Colon ' : ' = 58 through at sign ' @ ' = 64;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open square bracket '[' = 91 through backquote ' ` ' = 96;</a:t>
            </a:r>
          </a:p>
          <a:p>
            <a:pPr lvl="1">
              <a:lnSpc>
                <a:spcPct val="60000"/>
              </a:lnSpc>
            </a:pPr>
            <a:r>
              <a:rPr lang="en-US" dirty="0"/>
              <a:t>open curly brace '{' = 123 through tilde ' ~ ' = 126;</a:t>
            </a:r>
          </a:p>
          <a:p>
            <a:pPr>
              <a:lnSpc>
                <a:spcPct val="80000"/>
              </a:lnSpc>
            </a:pPr>
            <a:r>
              <a:rPr lang="en-US" b="1" i="1" u="sng" dirty="0"/>
              <a:t>control characters</a:t>
            </a:r>
            <a:r>
              <a:rPr lang="en-US" dirty="0"/>
              <a:t>, encoded as 0 through 31; also </a:t>
            </a:r>
            <a:r>
              <a:rPr lang="en-US" b="1" dirty="0"/>
              <a:t>DEL </a:t>
            </a:r>
            <a:r>
              <a:rPr lang="en-US" dirty="0"/>
              <a:t>(encoded as 127).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sz="2000" dirty="0">
                <a:latin typeface="Courier New" pitchFamily="49" charset="0"/>
                <a:hlinkClick r:id="rId3"/>
              </a:rPr>
              <a:t>http://www.asciitable.com/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DB0B6-6CDC-4DF8-9867-EABEC8FC10AE}" type="slidenum">
              <a:rPr lang="en-US"/>
              <a:pPr/>
              <a:t>11</a:t>
            </a:fld>
            <a:endParaRPr lang="en-US"/>
          </a:p>
        </p:txBody>
      </p:sp>
      <p:sp>
        <p:nvSpPr>
          <p:cNvPr id="16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graphicFrame>
        <p:nvGraphicFramePr>
          <p:cNvPr id="988436" name="Group 2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86826"/>
              </p:ext>
            </p:extLst>
          </p:nvPr>
        </p:nvGraphicFramePr>
        <p:xfrm>
          <a:off x="533400" y="1371600"/>
          <a:ext cx="8001000" cy="4175760"/>
        </p:xfrm>
        <a:graphic>
          <a:graphicData uri="http://schemas.openxmlformats.org/drawingml/2006/table">
            <a:tbl>
              <a:tblPr firstRow="1"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Line Escape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SOH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of Heading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Device Control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Start of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Device Control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Text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Device Control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Transmission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Device Control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ENQ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Enquiry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Negative Acknowledge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Synchronous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Ring Bell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ETB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Transmission Block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Backspace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Cancel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Horizontal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Line Feed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SUB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Substitute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Vertical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Ctrl-Shift-K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Escape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 Feed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Ctrl-Shift-L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File Separator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Carriage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Ctrl-Shift-M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Separator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Shift 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Ctrl-Shift-N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Record Separator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Shift 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Ctrl-Shift-O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Separator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8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Table #1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8E62EE-0C96-4FB2-AAC3-8F0CC6237B50}" type="slidenum">
              <a:rPr lang="en-US"/>
              <a:pPr/>
              <a:t>12</a:t>
            </a:fld>
            <a:endParaRPr lang="en-US"/>
          </a:p>
        </p:txBody>
      </p:sp>
      <p:sp>
        <p:nvSpPr>
          <p:cNvPr id="1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graphicFrame>
        <p:nvGraphicFramePr>
          <p:cNvPr id="989392" name="Group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83778"/>
              </p:ext>
            </p:extLst>
          </p:nvPr>
        </p:nvGraphicFramePr>
        <p:xfrm>
          <a:off x="685800" y="1371600"/>
          <a:ext cx="5562601" cy="4206112"/>
        </p:xfrm>
        <a:graphic>
          <a:graphicData uri="http://schemas.openxmlformats.org/drawingml/2006/table">
            <a:tbl>
              <a:tblPr firstRow="1"/>
              <a:tblGrid>
                <a:gridCol w="589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5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Blank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Exclamation point (or “bang”)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 quote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Pound (or hash)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Dollar sign (or “buck”)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Ampersand (or “and”)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Single quote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parenthesis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Close parenthesis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Asterisk (or “star”)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Semicolon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Hyphen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Equals 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Period (or “dot”)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Slash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Question 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Table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044A1-3A25-426A-B359-99B1FCD97307}" type="slidenum">
              <a:rPr lang="en-US"/>
              <a:pPr/>
              <a:t>13</a:t>
            </a:fld>
            <a:endParaRPr lang="en-US"/>
          </a:p>
        </p:txBody>
      </p:sp>
      <p:sp>
        <p:nvSpPr>
          <p:cNvPr id="1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graphicFrame>
        <p:nvGraphicFramePr>
          <p:cNvPr id="99137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28433"/>
              </p:ext>
            </p:extLst>
          </p:nvPr>
        </p:nvGraphicFramePr>
        <p:xfrm>
          <a:off x="685800" y="1397000"/>
          <a:ext cx="5029200" cy="4155440"/>
        </p:xfrm>
        <a:graphic>
          <a:graphicData uri="http://schemas.openxmlformats.org/drawingml/2006/table">
            <a:tbl>
              <a:tblPr firstRow="1"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@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square bracket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\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Backslash (or “bash”)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Close square bracket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Caret (or “fang”)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Underscore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Table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5B57D7-6163-422F-9482-2308ACA2BA6A}" type="slidenum">
              <a:rPr lang="en-US"/>
              <a:pPr/>
              <a:t>14</a:t>
            </a:fld>
            <a:endParaRPr lang="en-US"/>
          </a:p>
        </p:txBody>
      </p:sp>
      <p:sp>
        <p:nvSpPr>
          <p:cNvPr id="13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graphicFrame>
        <p:nvGraphicFramePr>
          <p:cNvPr id="992388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44925"/>
              </p:ext>
            </p:extLst>
          </p:nvPr>
        </p:nvGraphicFramePr>
        <p:xfrm>
          <a:off x="685800" y="1397000"/>
          <a:ext cx="5029200" cy="4155440"/>
        </p:xfrm>
        <a:graphic>
          <a:graphicData uri="http://schemas.openxmlformats.org/drawingml/2006/table">
            <a:tbl>
              <a:tblPr firstRow="1"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`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Accent grave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{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 curly brace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Vertical bar (or “bar”)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Close curly brace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Tilde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Table 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B0C59-2FDD-4BC7-9806-AE76556806B9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const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 =  32;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const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  = 126;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const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           = 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index;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for (index =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 &lt;=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("ASCII Code #%3d is: %c\n",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   index, index);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} /* for index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return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Confirmation Program #1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FE2AF-C231-4494-900A-0010FA0BB905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5181600" y="1752600"/>
            <a:ext cx="35814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ASCII Code # 48 is: 0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49 is: 1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50 is: 2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51 is: 3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52 is: 4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53 is: 5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54 is: 6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55 is: 7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56 is: 8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57 is: 9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58 is: :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59 is: ;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60 is: &lt;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61 is: =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62 is: &gt;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63 is: ?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asciitest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asciitest.c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asciitest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32 is: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33 is: !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34 is: "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35 is: #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36 is: $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37 is: %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38 is: &amp;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39 is: '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40 is: (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41 is: 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42 is: *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43 is: +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44 is: 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45 is: -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46 is: 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ASCII Code # 47 is: /</a:t>
            </a:r>
          </a:p>
        </p:txBody>
      </p:sp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Confirmation Program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576AD7-4006-4E6C-97AE-CC0C0615D5CC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6356" name="Text Box 4"/>
          <p:cNvSpPr txBox="1">
            <a:spLocks noChangeArrowheads="1"/>
          </p:cNvSpPr>
          <p:nvPr/>
        </p:nvSpPr>
        <p:spPr bwMode="auto">
          <a:xfrm>
            <a:off x="5181600" y="1295400"/>
            <a:ext cx="3581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ASCII Code # 80 is: P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81 is: Q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82 is: R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83 is: S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84 is: T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85 is: U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86 is: V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87 is: W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88 is: X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89 is: Y</a:t>
            </a:r>
          </a:p>
          <a:p>
            <a:pPr algn="l">
              <a:lnSpc>
                <a:spcPct val="70000"/>
              </a:lnSpc>
            </a:pPr>
            <a:r>
              <a:rPr lang="en-US" sz="1800">
                <a:latin typeface="Courier New" pitchFamily="49" charset="0"/>
              </a:rPr>
              <a:t>ASCII Code # 90 is: Z</a:t>
            </a:r>
          </a:p>
          <a:p>
            <a:pPr algn="l">
              <a:lnSpc>
                <a:spcPct val="90000"/>
              </a:lnSpc>
            </a:pPr>
            <a:r>
              <a:rPr lang="en-US" sz="1800">
                <a:latin typeface="Courier New" pitchFamily="49" charset="0"/>
              </a:rPr>
              <a:t>ASCII Code # 91 is: [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92 is: \ ASCII Code # 93 is: ]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94 is: ^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 95 is: _</a:t>
            </a: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46482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64 is: @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65 is: A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66 is: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67 is: 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68 is: D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69 is: E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70 is: F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71 is: G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72 is: H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73 is: I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74 is: J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75 is: K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76 is: L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77 is: M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78 is: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79 is: O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Confirmation Program #3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32394-F43C-4D5E-B761-57B058BFF272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7380" name="Text Box 4"/>
          <p:cNvSpPr txBox="1">
            <a:spLocks noChangeArrowheads="1"/>
          </p:cNvSpPr>
          <p:nvPr/>
        </p:nvSpPr>
        <p:spPr bwMode="auto">
          <a:xfrm>
            <a:off x="5181600" y="1295400"/>
            <a:ext cx="3581400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6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#112 is: p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#113 is: q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#114 is: r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#115 is: s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#116 is: t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#117 is: u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#118 is: v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#119 is: w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#120 is: x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#121 is: y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#122 is: z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#123 is: {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#124 is: |</a:t>
            </a:r>
          </a:p>
          <a:p>
            <a:pPr algn="l">
              <a:lnSpc>
                <a:spcPct val="80000"/>
              </a:lnSpc>
            </a:pPr>
            <a:r>
              <a:rPr lang="en-US" sz="1800">
                <a:latin typeface="Courier New" pitchFamily="49" charset="0"/>
              </a:rPr>
              <a:t>ASCII Code #125 is: } ASCII Code #126 is: ~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46482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96 is: ‘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97 is: a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98 is: b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 99 is: c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#100 is: d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#101 is: e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#102 is: f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#103 is: g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#104 is: h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#105 is: i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#106 is: j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#107 is: k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#108 is: l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#109 is: m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#110 is: n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>
                <a:latin typeface="Courier New" pitchFamily="49" charset="0"/>
              </a:rPr>
              <a:t>ASCII Code #111 is: o</a:t>
            </a:r>
          </a:p>
        </p:txBody>
      </p:sp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Confirmation Program #4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62198E-D6D4-4B26-B8DC-0A711EB7DB16}" type="slidenum">
              <a:rPr lang="en-US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2336"/>
            <a:ext cx="81534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 =  32;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  = 126;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           = 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index;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for (index =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 &lt;=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("ASCII Code #%3d is: %c\n",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   index, index);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} /* for index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return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Notice that the variable named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declared as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, but in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can be used           not only as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but also as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.                             The reverse is also true.</a:t>
            </a:r>
          </a:p>
        </p:txBody>
      </p:sp>
      <p:sp>
        <p:nvSpPr>
          <p:cNvPr id="99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#1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F727E-EAE2-470C-8802-B904FB031D8D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029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In Programming Project #4, we </a:t>
            </a:r>
            <a:r>
              <a:rPr lang="en-US" b="1" i="1" u="sng" dirty="0"/>
              <a:t>encoded</a:t>
            </a:r>
            <a:r>
              <a:rPr lang="en-US" i="1" dirty="0"/>
              <a:t> </a:t>
            </a:r>
            <a:r>
              <a:rPr lang="en-US" dirty="0"/>
              <a:t>(represented)     entree options using </a:t>
            </a:r>
            <a:r>
              <a:rPr lang="en-US" b="1" u="sng" dirty="0"/>
              <a:t>integer</a:t>
            </a:r>
            <a:r>
              <a:rPr lang="en-US" dirty="0"/>
              <a:t> values.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For example: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beef enchilada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chicken quesadilla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bean burrito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shrimp fajitas</a:t>
            </a:r>
          </a:p>
          <a:p>
            <a:pPr marL="533400" indent="-533400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If we wanted, we could add other entree options.</a:t>
            </a:r>
          </a:p>
          <a:p>
            <a:pPr marL="533400" indent="-533400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For example:</a:t>
            </a:r>
          </a:p>
          <a:p>
            <a:pPr marL="533400" indent="-533400">
              <a:spcBef>
                <a:spcPts val="0"/>
              </a:spcBef>
              <a:buSzPct val="100000"/>
              <a:buFont typeface="+mj-lt"/>
              <a:buAutoNum type="arabicPeriod" startAt="5"/>
            </a:pPr>
            <a:r>
              <a:rPr lang="en-US" dirty="0"/>
              <a:t>chiles rellenos</a:t>
            </a:r>
          </a:p>
          <a:p>
            <a:pPr marL="533400" indent="-533400">
              <a:spcBef>
                <a:spcPts val="0"/>
              </a:spcBef>
              <a:buSzPct val="100000"/>
              <a:buFont typeface="+mj-lt"/>
              <a:buAutoNum type="arabicPeriod" startAt="5"/>
            </a:pPr>
            <a:r>
              <a:rPr lang="en-US" dirty="0" err="1"/>
              <a:t>bisteck</a:t>
            </a:r>
            <a:r>
              <a:rPr lang="en-US" dirty="0"/>
              <a:t> ranchero</a:t>
            </a:r>
          </a:p>
        </p:txBody>
      </p:sp>
      <p:sp>
        <p:nvSpPr>
          <p:cNvPr id="979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 Encoding of Non-numeric Data #1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F5BB4-0CD6-48B7-8222-E7B12819991B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48102"/>
            <a:ext cx="81534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#include &lt;</a:t>
            </a:r>
            <a:r>
              <a:rPr lang="en-US" sz="1900" dirty="0" err="1">
                <a:latin typeface="Courier New" pitchFamily="49" charset="0"/>
              </a:rPr>
              <a:t>stdio.h</a:t>
            </a:r>
            <a:r>
              <a:rPr lang="en-US" sz="19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dirty="0" err="1">
                <a:latin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           =  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char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 =  32;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const </a:t>
            </a: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char</a:t>
            </a:r>
            <a:r>
              <a:rPr lang="en-US" sz="1900" dirty="0">
                <a:latin typeface="Courier New" pitchFamily="49" charset="0"/>
              </a:rPr>
              <a:t>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  = 126;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</a:t>
            </a:r>
            <a:r>
              <a:rPr lang="en-US" sz="1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char</a:t>
            </a:r>
            <a:r>
              <a:rPr lang="en-US" sz="1900" dirty="0">
                <a:latin typeface="Courier New" pitchFamily="49" charset="0"/>
              </a:rPr>
              <a:t> index;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for (index = </a:t>
            </a:r>
            <a:r>
              <a:rPr lang="en-US" sz="1900" dirty="0" err="1">
                <a:latin typeface="Courier New" pitchFamily="49" charset="0"/>
              </a:rPr>
              <a:t>first_printable_character_code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 &lt;= </a:t>
            </a:r>
            <a:r>
              <a:rPr lang="en-US" sz="1900" dirty="0" err="1">
                <a:latin typeface="Courier New" pitchFamily="49" charset="0"/>
              </a:rPr>
              <a:t>last_printable_character_code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</a:t>
            </a:r>
            <a:r>
              <a:rPr lang="en-US" sz="1900" dirty="0" err="1">
                <a:latin typeface="Courier New" pitchFamily="49" charset="0"/>
              </a:rPr>
              <a:t>printf</a:t>
            </a:r>
            <a:r>
              <a:rPr lang="en-US" sz="1900" dirty="0">
                <a:latin typeface="Courier New" pitchFamily="49" charset="0"/>
              </a:rPr>
              <a:t>("ASCII Code #%3d is: %c\n",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        index, index);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} /* for index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    return </a:t>
            </a:r>
            <a:r>
              <a:rPr lang="en-US" sz="1900" dirty="0" err="1">
                <a:latin typeface="Courier New" pitchFamily="49" charset="0"/>
              </a:rPr>
              <a:t>program_success_code</a:t>
            </a:r>
            <a:r>
              <a:rPr lang="en-US" sz="19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9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9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Notice that the variable named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declared as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, but in the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statement,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can  be used         not only as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but also as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.                            The reverse is also true.</a:t>
            </a:r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#2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FD6ED-3308-42E6-A85A-B9EBBF521C1F}" type="slidenum">
              <a:rPr lang="en-US"/>
              <a:pPr/>
              <a:t>21</a:t>
            </a:fld>
            <a:endParaRPr lang="en-US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grpSp>
        <p:nvGrpSpPr>
          <p:cNvPr id="1000465" name="Group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953000"/>
            <a:ext cx="5486400" cy="609600"/>
            <a:chOff x="1200" y="3120"/>
            <a:chExt cx="3456" cy="384"/>
          </a:xfrm>
        </p:grpSpPr>
        <p:sp>
          <p:nvSpPr>
            <p:cNvPr id="1000452" name="Text Box 4"/>
            <p:cNvSpPr txBox="1">
              <a:spLocks noChangeArrowheads="1"/>
            </p:cNvSpPr>
            <p:nvPr/>
          </p:nvSpPr>
          <p:spPr bwMode="auto">
            <a:xfrm>
              <a:off x="1200" y="3129"/>
              <a:ext cx="22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first_initial</a:t>
              </a:r>
              <a:r>
                <a:rPr lang="en-US"/>
                <a:t>  :</a:t>
              </a:r>
            </a:p>
          </p:txBody>
        </p:sp>
        <p:grpSp>
          <p:nvGrpSpPr>
            <p:cNvPr id="1000464" name="Group 16"/>
            <p:cNvGrpSpPr>
              <a:grpSpLocks/>
            </p:cNvGrpSpPr>
            <p:nvPr/>
          </p:nvGrpSpPr>
          <p:grpSpPr bwMode="auto">
            <a:xfrm>
              <a:off x="3504" y="3120"/>
              <a:ext cx="1152" cy="384"/>
              <a:chOff x="3456" y="3120"/>
              <a:chExt cx="1152" cy="384"/>
            </a:xfrm>
          </p:grpSpPr>
          <p:grpSp>
            <p:nvGrpSpPr>
              <p:cNvPr id="1000458" name="Group 10"/>
              <p:cNvGrpSpPr>
                <a:grpSpLocks/>
              </p:cNvGrpSpPr>
              <p:nvPr/>
            </p:nvGrpSpPr>
            <p:grpSpPr bwMode="auto">
              <a:xfrm>
                <a:off x="3456" y="3120"/>
                <a:ext cx="576" cy="384"/>
                <a:chOff x="3456" y="3120"/>
                <a:chExt cx="576" cy="384"/>
              </a:xfrm>
            </p:grpSpPr>
            <p:sp>
              <p:nvSpPr>
                <p:cNvPr id="1000454" name="Rectangle 6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55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56" name="Rectangle 8"/>
                <p:cNvSpPr>
                  <a:spLocks noChangeArrowheads="1"/>
                </p:cNvSpPr>
                <p:nvPr/>
              </p:nvSpPr>
              <p:spPr bwMode="auto">
                <a:xfrm>
                  <a:off x="3744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57" name="Rectangle 9"/>
                <p:cNvSpPr>
                  <a:spLocks noChangeArrowheads="1"/>
                </p:cNvSpPr>
                <p:nvPr/>
              </p:nvSpPr>
              <p:spPr bwMode="auto">
                <a:xfrm>
                  <a:off x="3888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00459" name="Group 11"/>
              <p:cNvGrpSpPr>
                <a:grpSpLocks/>
              </p:cNvGrpSpPr>
              <p:nvPr/>
            </p:nvGrpSpPr>
            <p:grpSpPr bwMode="auto">
              <a:xfrm>
                <a:off x="4032" y="3120"/>
                <a:ext cx="576" cy="384"/>
                <a:chOff x="3456" y="3120"/>
                <a:chExt cx="576" cy="384"/>
              </a:xfrm>
            </p:grpSpPr>
            <p:sp>
              <p:nvSpPr>
                <p:cNvPr id="10004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600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744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04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888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9634"/>
            <a:ext cx="78486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Here’s a declaration of a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 scalar variable: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first_initial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declaration tells the compiler to grab a group of bytes, name them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first_initial</a:t>
            </a:r>
            <a:r>
              <a:rPr lang="en-US" dirty="0"/>
              <a:t>, and think of them as storing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US" b="1" dirty="0"/>
              <a:t>How many bytes in a </a:t>
            </a:r>
            <a:r>
              <a:rPr lang="en-US" b="1" dirty="0">
                <a:latin typeface="Courier New" pitchFamily="49" charset="0"/>
              </a:rPr>
              <a:t>char</a:t>
            </a:r>
            <a:r>
              <a:rPr lang="en-US" b="1" dirty="0"/>
              <a:t> scalar?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Each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takes one byte: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 #1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2720-5F21-4A02-B681-5FFA74FC1316}" type="slidenum">
              <a:rPr lang="en-US"/>
              <a:pPr/>
              <a:t>22</a:t>
            </a:fld>
            <a:endParaRPr lang="en-US"/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5334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first_initial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ctr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 algn="ctr">
              <a:buFont typeface="Wingdings" pitchFamily="2" charset="2"/>
              <a:buNone/>
            </a:pPr>
            <a:endParaRPr lang="en-US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u="sng" dirty="0"/>
              <a:t>REMEMBER</a:t>
            </a:r>
            <a:r>
              <a:rPr lang="en-US" b="1" dirty="0"/>
              <a:t>: </a:t>
            </a:r>
            <a:r>
              <a:rPr lang="en-US" dirty="0"/>
              <a:t>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just like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,                         except that it uses fewer bytes:                                                       typically, 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1 byte and 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/>
              <a:t> is 4 bytes.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we can 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variables and constants in                    exactly the same ways that we 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variables and constants.</a:t>
            </a:r>
          </a:p>
        </p:txBody>
      </p:sp>
      <p:grpSp>
        <p:nvGrpSpPr>
          <p:cNvPr id="1001476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1905000"/>
            <a:ext cx="5486400" cy="609600"/>
            <a:chOff x="1200" y="3120"/>
            <a:chExt cx="3456" cy="384"/>
          </a:xfrm>
        </p:grpSpPr>
        <p:sp>
          <p:nvSpPr>
            <p:cNvPr id="1001477" name="Text Box 5"/>
            <p:cNvSpPr txBox="1">
              <a:spLocks noChangeArrowheads="1"/>
            </p:cNvSpPr>
            <p:nvPr/>
          </p:nvSpPr>
          <p:spPr bwMode="auto">
            <a:xfrm>
              <a:off x="1200" y="3129"/>
              <a:ext cx="22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>
                  <a:latin typeface="Courier New" pitchFamily="49" charset="0"/>
                </a:rPr>
                <a:t>first_initial</a:t>
              </a:r>
              <a:r>
                <a:rPr lang="en-US"/>
                <a:t>  :</a:t>
              </a:r>
            </a:p>
          </p:txBody>
        </p:sp>
        <p:grpSp>
          <p:nvGrpSpPr>
            <p:cNvPr id="1001478" name="Group 6"/>
            <p:cNvGrpSpPr>
              <a:grpSpLocks/>
            </p:cNvGrpSpPr>
            <p:nvPr/>
          </p:nvGrpSpPr>
          <p:grpSpPr bwMode="auto">
            <a:xfrm>
              <a:off x="3504" y="3120"/>
              <a:ext cx="1152" cy="384"/>
              <a:chOff x="3456" y="3120"/>
              <a:chExt cx="1152" cy="384"/>
            </a:xfrm>
          </p:grpSpPr>
          <p:grpSp>
            <p:nvGrpSpPr>
              <p:cNvPr id="1001479" name="Group 7"/>
              <p:cNvGrpSpPr>
                <a:grpSpLocks/>
              </p:cNvGrpSpPr>
              <p:nvPr/>
            </p:nvGrpSpPr>
            <p:grpSpPr bwMode="auto">
              <a:xfrm>
                <a:off x="3456" y="3120"/>
                <a:ext cx="576" cy="384"/>
                <a:chOff x="3456" y="3120"/>
                <a:chExt cx="576" cy="384"/>
              </a:xfrm>
            </p:grpSpPr>
            <p:sp>
              <p:nvSpPr>
                <p:cNvPr id="1001480" name="Rectangle 8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1" name="Rectangle 9"/>
                <p:cNvSpPr>
                  <a:spLocks noChangeArrowheads="1"/>
                </p:cNvSpPr>
                <p:nvPr/>
              </p:nvSpPr>
              <p:spPr bwMode="auto">
                <a:xfrm>
                  <a:off x="3600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2" name="Rectangle 10"/>
                <p:cNvSpPr>
                  <a:spLocks noChangeArrowheads="1"/>
                </p:cNvSpPr>
                <p:nvPr/>
              </p:nvSpPr>
              <p:spPr bwMode="auto">
                <a:xfrm>
                  <a:off x="3744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3" name="Rectangle 11"/>
                <p:cNvSpPr>
                  <a:spLocks noChangeArrowheads="1"/>
                </p:cNvSpPr>
                <p:nvPr/>
              </p:nvSpPr>
              <p:spPr bwMode="auto">
                <a:xfrm>
                  <a:off x="3888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01484" name="Group 12"/>
              <p:cNvGrpSpPr>
                <a:grpSpLocks/>
              </p:cNvGrpSpPr>
              <p:nvPr/>
            </p:nvGrpSpPr>
            <p:grpSpPr bwMode="auto">
              <a:xfrm>
                <a:off x="4032" y="3120"/>
                <a:ext cx="576" cy="384"/>
                <a:chOff x="3456" y="3120"/>
                <a:chExt cx="576" cy="384"/>
              </a:xfrm>
            </p:grpSpPr>
            <p:sp>
              <p:nvSpPr>
                <p:cNvPr id="1001485" name="Rectangle 13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6" name="Rectangle 14"/>
                <p:cNvSpPr>
                  <a:spLocks noChangeArrowheads="1"/>
                </p:cNvSpPr>
                <p:nvPr/>
              </p:nvSpPr>
              <p:spPr bwMode="auto">
                <a:xfrm>
                  <a:off x="3600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7" name="Rectangle 15"/>
                <p:cNvSpPr>
                  <a:spLocks noChangeArrowheads="1"/>
                </p:cNvSpPr>
                <p:nvPr/>
              </p:nvSpPr>
              <p:spPr bwMode="auto">
                <a:xfrm>
                  <a:off x="3744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1488" name="Rectangle 16"/>
                <p:cNvSpPr>
                  <a:spLocks noChangeArrowheads="1"/>
                </p:cNvSpPr>
                <p:nvPr/>
              </p:nvSpPr>
              <p:spPr bwMode="auto">
                <a:xfrm>
                  <a:off x="3888" y="3120"/>
                  <a:ext cx="144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 #2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E16E72-7EC3-4FBA-A64B-A071F899D5EE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3537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774950"/>
            <a:ext cx="762000" cy="3048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38" name="Oval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100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cat </a:t>
            </a:r>
            <a:r>
              <a:rPr lang="en-US" sz="1800" b="1" dirty="0" err="1">
                <a:latin typeface="Courier New" pitchFamily="49" charset="0"/>
              </a:rPr>
              <a:t>charadd.c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addend, augend;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sum;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("What are the addend and augend?\n");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("%d %d", &amp;addend, &amp;augend);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sum = addend + augend;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("The sum is %d.\n", sum);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charadd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charadd.c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charadd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What are the addend and augend?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1 4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The sum is 5.</a:t>
            </a:r>
          </a:p>
        </p:txBody>
      </p:sp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Like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28879-A55B-4A5A-959E-5F764664D876}" type="slidenum">
              <a:rPr lang="en-US"/>
              <a:pPr/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2578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dirty="0"/>
              <a:t>A </a:t>
            </a:r>
            <a:r>
              <a:rPr lang="en-US" b="1" i="1" u="sng" dirty="0"/>
              <a:t>character scalar literal constant</a:t>
            </a:r>
            <a:r>
              <a:rPr lang="en-US" i="1" dirty="0"/>
              <a:t> </a:t>
            </a:r>
            <a:r>
              <a:rPr lang="en-US" dirty="0"/>
              <a:t>is a single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enclosed in single quotes:</a:t>
            </a:r>
          </a:p>
          <a:p>
            <a:pPr marL="533400" indent="-533400" algn="ctr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'H'</a:t>
            </a:r>
          </a:p>
          <a:p>
            <a:pPr marL="533400" indent="-533400">
              <a:lnSpc>
                <a:spcPct val="40000"/>
              </a:lnSpc>
              <a:buFont typeface="Wingdings" pitchFamily="2" charset="2"/>
              <a:buNone/>
            </a:pPr>
            <a:r>
              <a:rPr lang="en-US" dirty="0"/>
              <a:t>Note that</a:t>
            </a:r>
          </a:p>
          <a:p>
            <a:pPr marL="533400" indent="-533400" algn="ctr">
              <a:lnSpc>
                <a:spcPct val="6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'''</a:t>
            </a:r>
          </a:p>
          <a:p>
            <a:pPr marL="533400" indent="-533400">
              <a:lnSpc>
                <a:spcPct val="40000"/>
              </a:lnSpc>
              <a:buFont typeface="Wingdings" pitchFamily="2" charset="2"/>
              <a:buNone/>
            </a:pPr>
            <a:r>
              <a:rPr lang="en-US" dirty="0"/>
              <a:t>is illegal.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However, you can also represent an individual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literal using the </a:t>
            </a:r>
            <a:r>
              <a:rPr lang="en-US" b="1" i="1" u="sng" dirty="0"/>
              <a:t>octal</a:t>
            </a:r>
            <a:r>
              <a:rPr lang="en-US" i="1" dirty="0"/>
              <a:t> </a:t>
            </a:r>
            <a:r>
              <a:rPr lang="en-US" dirty="0"/>
              <a:t>(base 8) code that represents it.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For example, the apostrophe character corresponds to ASCII code 39 decimal, which converts to 47 octal. (We’ll learn about octal – base 8 – soon.)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 we can represent the apostrophe character like so:</a:t>
            </a:r>
          </a:p>
          <a:p>
            <a:pPr marL="533400" indent="-533400" algn="ctr">
              <a:lnSpc>
                <a:spcPct val="7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'\047'</a:t>
            </a:r>
          </a:p>
        </p:txBody>
      </p:sp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Literal Constants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8449A0-8AB7-4783-9EB3-03499DA2C682}" type="slidenum">
              <a:rPr lang="en-US"/>
              <a:pPr/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cat </a:t>
            </a:r>
            <a:r>
              <a:rPr lang="en-US" sz="2000" b="1" dirty="0" err="1">
                <a:latin typeface="Courier New" pitchFamily="49" charset="0"/>
              </a:rPr>
              <a:t>apostrophe.c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stdio.h</a:t>
            </a:r>
            <a:r>
              <a:rPr lang="en-US" sz="2000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main 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 = 0;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printf</a:t>
            </a:r>
            <a:r>
              <a:rPr lang="en-US" sz="2000" dirty="0">
                <a:latin typeface="Courier New" pitchFamily="49" charset="0"/>
              </a:rPr>
              <a:t>("Apostrophe: %c\n", '\047');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</a:rPr>
              <a:t>program_success_code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 err="1">
                <a:latin typeface="Courier New" pitchFamily="49" charset="0"/>
              </a:rPr>
              <a:t>gcc</a:t>
            </a:r>
            <a:r>
              <a:rPr lang="en-US" sz="2000" b="1" dirty="0">
                <a:latin typeface="Courier New" pitchFamily="49" charset="0"/>
              </a:rPr>
              <a:t> -o apostrophe </a:t>
            </a:r>
            <a:r>
              <a:rPr lang="en-US" sz="2000" b="1" dirty="0" err="1">
                <a:latin typeface="Courier New" pitchFamily="49" charset="0"/>
              </a:rPr>
              <a:t>apostrophe.c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% </a:t>
            </a:r>
            <a:r>
              <a:rPr lang="en-US" sz="2000" b="1" dirty="0">
                <a:latin typeface="Courier New" pitchFamily="49" charset="0"/>
              </a:rPr>
              <a:t>apostrophe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</a:rPr>
              <a:t>Apostrophe: '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Literal Constant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A54FB-88B0-4A76-81B6-5039BDBF4D62}" type="slidenum">
              <a:rPr lang="en-US"/>
              <a:pPr/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 C, we can 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                                          in many of the same ways that we 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variables.    As we saw, for example, we can declare them: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first_initial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can also assign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values 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variables, by enclosing them in single quotes:</a:t>
            </a:r>
          </a:p>
          <a:p>
            <a:pPr algn="ctr">
              <a:buFont typeface="Wingdings" pitchFamily="2" charset="2"/>
              <a:buNone/>
            </a:pPr>
            <a:r>
              <a:rPr lang="en-US" dirty="0" err="1">
                <a:latin typeface="Courier New" pitchFamily="49" charset="0"/>
              </a:rPr>
              <a:t>first_initial</a:t>
            </a:r>
            <a:r>
              <a:rPr lang="en-US" dirty="0">
                <a:latin typeface="Courier New" pitchFamily="49" charset="0"/>
              </a:rPr>
              <a:t> = 'H';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can output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values from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variables, like so: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latin typeface="Courier New" pitchFamily="49" charset="0"/>
              </a:rPr>
              <a:t>        </a:t>
            </a:r>
            <a:r>
              <a:rPr lang="en-US" sz="2200" dirty="0" err="1">
                <a:latin typeface="Courier New" pitchFamily="49" charset="0"/>
              </a:rPr>
              <a:t>printf</a:t>
            </a:r>
            <a:r>
              <a:rPr lang="en-US" sz="2200" dirty="0">
                <a:latin typeface="Courier New" pitchFamily="49" charset="0"/>
              </a:rPr>
              <a:t>("My first initial is %c.\n",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latin typeface="Courier New" pitchFamily="49" charset="0"/>
              </a:rPr>
              <a:t>            </a:t>
            </a:r>
            <a:r>
              <a:rPr lang="en-US" sz="2200" dirty="0" err="1">
                <a:latin typeface="Courier New" pitchFamily="49" charset="0"/>
              </a:rPr>
              <a:t>first_initial</a:t>
            </a:r>
            <a:r>
              <a:rPr lang="en-US" sz="2200" dirty="0">
                <a:latin typeface="Courier New" pitchFamily="49" charset="0"/>
              </a:rPr>
              <a:t>);</a:t>
            </a:r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26075-BDB8-4EFE-B755-99B6DFC57983}" type="slidenum">
              <a:rPr lang="en-US"/>
              <a:pPr/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>
                <a:latin typeface="Courier New" pitchFamily="49" charset="0"/>
              </a:rPr>
              <a:t>cat </a:t>
            </a:r>
            <a:r>
              <a:rPr lang="en-US" sz="1800" b="1" dirty="0" err="1">
                <a:latin typeface="Courier New" pitchFamily="49" charset="0"/>
              </a:rPr>
              <a:t>charscalar.c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#include &lt;</a:t>
            </a:r>
            <a:r>
              <a:rPr lang="en-US" sz="1800" dirty="0" err="1">
                <a:latin typeface="Courier New" pitchFamily="49" charset="0"/>
              </a:rPr>
              <a:t>stdio.h</a:t>
            </a:r>
            <a:r>
              <a:rPr lang="en-US" sz="1800" dirty="0">
                <a:latin typeface="Courier New" pitchFamily="49" charset="0"/>
              </a:rPr>
              <a:t>&gt;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</a:t>
            </a:r>
            <a:r>
              <a:rPr lang="en-US" sz="1800" dirty="0" err="1">
                <a:latin typeface="Courier New" pitchFamily="49" charset="0"/>
              </a:rPr>
              <a:t>computers_favorite_character</a:t>
            </a:r>
            <a:r>
              <a:rPr lang="en-US" sz="1800" dirty="0">
                <a:latin typeface="Courier New" pitchFamily="49" charset="0"/>
              </a:rPr>
              <a:t> = 'q';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         = 0;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char </a:t>
            </a:r>
            <a:r>
              <a:rPr lang="en-US" sz="1800" dirty="0" err="1">
                <a:latin typeface="Courier New" pitchFamily="49" charset="0"/>
              </a:rPr>
              <a:t>users_favorite_character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10000"/>
              </a:lnSpc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("What is your favorite character?\n");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scanf</a:t>
            </a:r>
            <a:r>
              <a:rPr lang="en-US" sz="1800" dirty="0">
                <a:latin typeface="Courier New" pitchFamily="49" charset="0"/>
              </a:rPr>
              <a:t>("%c", &amp;</a:t>
            </a:r>
            <a:r>
              <a:rPr lang="en-US" sz="1800" dirty="0" err="1">
                <a:latin typeface="Courier New" pitchFamily="49" charset="0"/>
              </a:rPr>
              <a:t>users_favorite_character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("Your favorite character is '%c'.\n",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users_favorite_character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("My favorite character is '%c'.\n",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</a:rPr>
              <a:t>computers_favorite_character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    return </a:t>
            </a:r>
            <a:r>
              <a:rPr lang="en-US" sz="1800" dirty="0" err="1">
                <a:latin typeface="Courier New" pitchFamily="49" charset="0"/>
              </a:rPr>
              <a:t>program_success_code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} /* main */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gcc</a:t>
            </a:r>
            <a:r>
              <a:rPr lang="en-US" sz="1800" b="1" dirty="0">
                <a:latin typeface="Courier New" pitchFamily="49" charset="0"/>
              </a:rPr>
              <a:t> -o </a:t>
            </a:r>
            <a:r>
              <a:rPr lang="en-US" sz="1800" b="1" dirty="0" err="1">
                <a:latin typeface="Courier New" pitchFamily="49" charset="0"/>
              </a:rPr>
              <a:t>charscalar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charscalar.c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b="1" dirty="0" err="1">
                <a:latin typeface="Courier New" pitchFamily="49" charset="0"/>
              </a:rPr>
              <a:t>charscalar</a:t>
            </a:r>
            <a:endParaRPr lang="en-US" sz="1800" b="1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What is your favorite character?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Z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Your favorite character is 'Z'.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</a:rPr>
              <a:t>My favorite character is 'q'.</a:t>
            </a:r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Scalar Variables Example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F525CE-7949-4E19-BA34-C004D650CBB2}" type="slidenum">
              <a:rPr lang="en-US"/>
              <a:pPr/>
              <a:t>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C, you can have an array of 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/>
              <a:t>, just as you can have arrays of numeric types: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char </a:t>
            </a:r>
            <a:r>
              <a:rPr lang="en-US" dirty="0" err="1">
                <a:latin typeface="Courier New" pitchFamily="49" charset="0"/>
              </a:rPr>
              <a:t>my_name</a:t>
            </a:r>
            <a:r>
              <a:rPr lang="en-US" dirty="0">
                <a:latin typeface="Courier New" pitchFamily="49" charset="0"/>
              </a:rPr>
              <a:t>[12];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 can fill this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array with characters and be able to print them out.</a:t>
            </a:r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Arrays #1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986C5F-1484-4C59-883E-339065A52829}" type="slidenum">
              <a:rPr lang="en-US"/>
              <a:pPr/>
              <a:t>29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8644" name="Text Box 4"/>
          <p:cNvSpPr txBox="1">
            <a:spLocks noChangeArrowheads="1"/>
          </p:cNvSpPr>
          <p:nvPr/>
        </p:nvSpPr>
        <p:spPr bwMode="auto">
          <a:xfrm>
            <a:off x="4572000" y="31242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 this a good solution?</a:t>
            </a:r>
          </a:p>
        </p:txBody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my_name[ 0] = 'H';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my_name[ 1] = 'e';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my_name[ 2] = 'n';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my_name[ 3] = 'r';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my_name[ 4] = 'y';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my_name[ 5] = ' 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my_name[ 6] = 'N';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my_name[ 7] = 'e';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my_name[ 8] = 'e';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my_name[ 9] = 'm';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my_name[10] = 'a';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my_name[11] = 'n';</a:t>
            </a:r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Arrays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5BC84-F7C1-49AE-A1DC-ACE37B1C181A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02638" cy="4876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beef enchilada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chicken quesadilla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bean burrito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shrimp fajitas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chiles rellenos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/>
              <a:t>bisteck</a:t>
            </a:r>
            <a:r>
              <a:rPr lang="en-US" dirty="0"/>
              <a:t> ranchero</a:t>
            </a:r>
          </a:p>
          <a:p>
            <a:pPr marL="533400" indent="-533400">
              <a:lnSpc>
                <a:spcPct val="2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dirty="0"/>
              <a:t>...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The numbers in these cases have no standard meaning               with respect to the items that they encode;                            they’ve been chosen essentially at random.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Encoding of Non-numeric Data #2</a:t>
            </a:r>
            <a:endParaRPr lang="en-US" b="0" dirty="0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8049A0-82EE-4EB8-B53D-EA73E57749FA}" type="slidenum">
              <a:rPr lang="en-US"/>
              <a:pPr/>
              <a:t>30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096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 ()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{ /* main */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my_name_length</a:t>
            </a:r>
            <a:r>
              <a:rPr lang="en-US" sz="1600" dirty="0">
                <a:latin typeface="Courier New" pitchFamily="49" charset="0"/>
              </a:rPr>
              <a:t> = 12;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my_name_length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 index;</a:t>
            </a:r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[ 0] = 'H';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[ 1] = 'e';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[ 2] = 'n';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[ 3] = 'r';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[ 4] = 'y';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[ 5] = ' 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[ 6] = 'N';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[ 7] = 'e';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[ 8] = 'e';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[ 9] = 'm';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[10] = 'a';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[11] = 'n';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("My name is ");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for (index = 0; index &lt; </a:t>
            </a:r>
            <a:r>
              <a:rPr lang="en-US" sz="1600" dirty="0" err="1">
                <a:latin typeface="Courier New" pitchFamily="49" charset="0"/>
              </a:rPr>
              <a:t>my_name_length</a:t>
            </a:r>
            <a:r>
              <a:rPr lang="en-US" sz="1600" dirty="0">
                <a:latin typeface="Courier New" pitchFamily="49" charset="0"/>
              </a:rPr>
              <a:t>; index++)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("%c", </a:t>
            </a:r>
            <a:r>
              <a:rPr lang="en-US" sz="1600" dirty="0" err="1">
                <a:latin typeface="Courier New" pitchFamily="49" charset="0"/>
              </a:rPr>
              <a:t>my_name</a:t>
            </a:r>
            <a:r>
              <a:rPr lang="en-US" sz="1600" dirty="0">
                <a:latin typeface="Courier New" pitchFamily="49" charset="0"/>
              </a:rPr>
              <a:t>[index]);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} /* for index */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(".\n");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return 0;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 /* main */</a:t>
            </a:r>
          </a:p>
        </p:txBody>
      </p:sp>
      <p:sp>
        <p:nvSpPr>
          <p:cNvPr id="1009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 Array Example #1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D77F9-E9E5-4AD5-A13E-E6E2F87933C3}" type="slidenum">
              <a:rPr lang="en-US"/>
              <a:pPr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-o </a:t>
            </a:r>
            <a:r>
              <a:rPr lang="en-US" b="1" dirty="0" err="1">
                <a:latin typeface="Courier New" pitchFamily="49" charset="0"/>
              </a:rPr>
              <a:t>chararray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chararray.c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b="1" dirty="0" err="1">
                <a:latin typeface="Courier New" pitchFamily="49" charset="0"/>
              </a:rPr>
              <a:t>chararray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</a:rPr>
              <a:t>My name is Henry Neeman.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is an improvement, but it’s still not an efficient way to assign a sequence of characters to a variable.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What we want is a kind of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variable whose use will be convenient for inputting, outputting and using sequences of characters.</a:t>
            </a:r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 Array Example #2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5BC84-F7C1-49AE-A1DC-ACE37B1C181A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2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02638" cy="4876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beef enchilada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chicken quesadilla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bean burrito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shrimp fajitas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/>
              <a:t>chiles rellenos</a:t>
            </a:r>
          </a:p>
          <a:p>
            <a:pPr marL="533400" indent="-533400">
              <a:lnSpc>
                <a:spcPct val="8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dirty="0" err="1"/>
              <a:t>bisteck</a:t>
            </a:r>
            <a:r>
              <a:rPr lang="en-US" dirty="0"/>
              <a:t> ranchero</a:t>
            </a:r>
          </a:p>
          <a:p>
            <a:pPr marL="533400" indent="-533400">
              <a:lnSpc>
                <a:spcPct val="20000"/>
              </a:lnSpc>
              <a:spcBef>
                <a:spcPts val="0"/>
              </a:spcBef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dirty="0"/>
              <a:t>...</a:t>
            </a:r>
          </a:p>
          <a:p>
            <a:pPr marL="533400" indent="-533400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So, we see that we can encode </a:t>
            </a:r>
            <a:r>
              <a:rPr lang="en-US" b="1" i="1" u="sng" dirty="0"/>
              <a:t>qualitative</a:t>
            </a:r>
            <a:r>
              <a:rPr lang="en-US" i="1" dirty="0"/>
              <a:t> </a:t>
            </a:r>
            <a:r>
              <a:rPr lang="en-US" dirty="0"/>
              <a:t>(non-numeric) values with </a:t>
            </a:r>
            <a:r>
              <a:rPr lang="en-US" b="1" i="1" u="sng" dirty="0"/>
              <a:t>quantitative</a:t>
            </a:r>
            <a:r>
              <a:rPr lang="en-US" i="1" dirty="0"/>
              <a:t> </a:t>
            </a:r>
            <a:r>
              <a:rPr lang="en-US" dirty="0"/>
              <a:t>(numeric) values,                                     using </a:t>
            </a:r>
            <a:r>
              <a:rPr lang="en-US" b="1" u="sng" dirty="0"/>
              <a:t>arbitrary</a:t>
            </a:r>
            <a:r>
              <a:rPr lang="en-US" b="1" dirty="0"/>
              <a:t> </a:t>
            </a:r>
            <a:r>
              <a:rPr lang="en-US" dirty="0"/>
              <a:t>but </a:t>
            </a:r>
            <a:r>
              <a:rPr lang="en-US" b="1" u="sng" dirty="0"/>
              <a:t>fixed</a:t>
            </a:r>
            <a:r>
              <a:rPr lang="en-US" dirty="0"/>
              <a:t> and </a:t>
            </a:r>
            <a:r>
              <a:rPr lang="en-US" b="1" u="sng" dirty="0"/>
              <a:t>distinct</a:t>
            </a:r>
            <a:r>
              <a:rPr lang="en-US" b="1" dirty="0"/>
              <a:t> </a:t>
            </a:r>
            <a:r>
              <a:rPr lang="en-US" dirty="0"/>
              <a:t>numeric values                            to encode a set of qualities.</a:t>
            </a:r>
          </a:p>
          <a:p>
            <a:pPr marL="533400" indent="-533400">
              <a:spcBef>
                <a:spcPts val="0"/>
              </a:spcBef>
              <a:buFont typeface="Wingdings" pitchFamily="2" charset="2"/>
              <a:buNone/>
            </a:pPr>
            <a:r>
              <a:rPr lang="en-US" dirty="0"/>
              <a:t>That is, the code values can be any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dirty="0"/>
              <a:t>values, but:</a:t>
            </a:r>
          </a:p>
          <a:p>
            <a:pPr>
              <a:spcBef>
                <a:spcPts val="0"/>
              </a:spcBef>
            </a:pPr>
            <a:r>
              <a:rPr lang="en-US" dirty="0"/>
              <a:t>they can’t change at runtime;</a:t>
            </a:r>
          </a:p>
          <a:p>
            <a:pPr>
              <a:spcBef>
                <a:spcPts val="0"/>
              </a:spcBef>
            </a:pPr>
            <a:r>
              <a:rPr lang="en-US" dirty="0"/>
              <a:t>the same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dirty="0"/>
              <a:t>value can’t be used to encode two different things.</a:t>
            </a:r>
          </a:p>
        </p:txBody>
      </p:sp>
      <p:sp>
        <p:nvSpPr>
          <p:cNvPr id="982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 Encoding of Non-numeric Data #3</a:t>
            </a:r>
            <a:endParaRPr lang="en-US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431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4B731-5019-4107-B65C-1EE29BF4DDAF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What’s the most important set of non-numeric values             in computing?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It’s the one that allows the computer to communicate with us in a way that makes sense to actual real live human beings: </a:t>
            </a:r>
            <a:r>
              <a:rPr lang="en-US" b="1" u="sng" dirty="0"/>
              <a:t>natural language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most efficient way for computers to communicate in a natural language is by </a:t>
            </a:r>
            <a:r>
              <a:rPr lang="en-US" b="1" u="sng" dirty="0"/>
              <a:t>writing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Writing is based on </a:t>
            </a:r>
            <a:r>
              <a:rPr lang="en-US" b="1" u="sng" dirty="0"/>
              <a:t>characters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Characters are </a:t>
            </a:r>
            <a:r>
              <a:rPr lang="en-US" b="1" u="sng" dirty="0"/>
              <a:t>non-numeric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So, we want a way to </a:t>
            </a:r>
            <a:r>
              <a:rPr lang="en-US" b="1" u="sng" dirty="0"/>
              <a:t>encode</a:t>
            </a:r>
            <a:r>
              <a:rPr lang="en-US" i="1" dirty="0"/>
              <a:t> </a:t>
            </a:r>
            <a:r>
              <a:rPr lang="en-US" dirty="0"/>
              <a:t>characters numerically.</a:t>
            </a:r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Characters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BD7687-771D-4E91-AAE8-C4778C80A670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Here’s a code you might have used to play secret code games when you were a kid: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'A' = 1, 'B' = 2, 'C' = 3, 'D' = 4, . . ., 'Z' = 26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Now that you’ve grown up and taken CS1313, you realize that the numbers that you choose can be </a:t>
            </a:r>
            <a:r>
              <a:rPr lang="en-US" b="1" u="sng" dirty="0"/>
              <a:t>arbitrary</a:t>
            </a:r>
            <a:r>
              <a:rPr lang="en-US" dirty="0"/>
              <a:t>, as long as they’re </a:t>
            </a:r>
            <a:r>
              <a:rPr lang="en-US" b="1" u="sng" dirty="0"/>
              <a:t>fixed</a:t>
            </a:r>
            <a:r>
              <a:rPr lang="en-US" dirty="0"/>
              <a:t> and </a:t>
            </a:r>
            <a:r>
              <a:rPr lang="en-US" b="1" u="sng" dirty="0"/>
              <a:t>distinct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 you could just as easily choose: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dirty="0"/>
              <a:t>'A' = 65, 'B' = 66, 'C' = 67, 'D' = 68, . . ., 'Z' = 90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This is a perfectly reasonable encoding, if the only characters that you care about are upper case letters.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What about lower case?</a:t>
            </a:r>
          </a:p>
        </p:txBody>
      </p:sp>
      <p:sp>
        <p:nvSpPr>
          <p:cNvPr id="98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Characters Are Represented #1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4B9C1-1C7C-4CD1-A61F-C6682A6C3CFA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'A' = 65, 'B' = 66, 'C' = 67, 'D' = 68, . . ., 'Z' = 90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What about lower case?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you could add, for example: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'a' = 97, 'b' = 98, 'c' = 99, 'd' = 100, . . ., 'z' = 122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(Arbitrary, fixed, distinct.)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Are these the only characters that you need?</a:t>
            </a:r>
          </a:p>
        </p:txBody>
      </p:sp>
      <p:sp>
        <p:nvSpPr>
          <p:cNvPr id="98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Characters Are Represented #2</a:t>
            </a:r>
            <a:endParaRPr lang="en-US" b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15E45-457D-4BEF-BE4E-D825BEEA00FD}" type="slidenum">
              <a:rPr lang="en-US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Another kind of very important character is a digit.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Here’s a possible encoding of the decimal digits: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'0' = 48, '1' = 49, '2' = 50, '3' = 51, . . ., '9' = 57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Notice that there’s an important distinction between             the character to be represented,                                     which happens to be a digit,                                              and the numeric encoding,                                                  whose value </a:t>
            </a:r>
            <a:r>
              <a:rPr lang="en-US" b="1" u="sng" dirty="0"/>
              <a:t>DOESN’T</a:t>
            </a:r>
            <a:r>
              <a:rPr lang="en-US" dirty="0"/>
              <a:t> have to have anything to do with                           the value of the digit being encoded.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(Arbitrary, fixed, distinct.)</a:t>
            </a:r>
          </a:p>
        </p:txBody>
      </p:sp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Digits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B85D59-76B5-4EEC-B9AD-9C730B994408}" type="slidenum">
              <a:rPr lang="en-US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Characters Lesson</a:t>
            </a:r>
          </a:p>
          <a:p>
            <a:r>
              <a:rPr lang="en-US" sz="1200" dirty="0"/>
              <a:t>CS1313 Spring 2024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addition to the upper case letters, the lower case letters and the digits, we also need to encode special characters such as punctuation.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This is starting to get pretty complicated,                                so maybe it’d help to have a standardized system.</a:t>
            </a:r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Punctuation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D" val="1940124"/>
  <p:tag name="WMSI" val="404"/>
  <p:tag name="WMIS" val="18615"/>
  <p:tag name="FILETITLE" val="CS1313 Hardware"/>
  <p:tag name="PREC" val="F"/>
  <p:tag name="NPWI" val="4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8"/>
  <p:tag name="NBP" val="1"/>
  <p:tag name="BSN" val="428"/>
  <p:tag name="SVT" val="TRUE"/>
  <p:tag name="CVB" val="428"/>
  <p:tag name="SPT" val="FALSE"/>
  <p:tag name="CII" val="42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3"/>
  <p:tag name="NBP" val="1"/>
  <p:tag name="BSN" val="433"/>
  <p:tag name="SVT" val="TRUE"/>
  <p:tag name="CVB" val="433"/>
  <p:tag name="SPT" val="FALSE"/>
  <p:tag name="CII" val="43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9"/>
  <p:tag name="NBP" val="1"/>
  <p:tag name="BSN" val="429"/>
  <p:tag name="SVT" val="TRUE"/>
  <p:tag name="CVB" val="429"/>
  <p:tag name="SPT" val="FALSE"/>
  <p:tag name="CII" val="4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0"/>
  <p:tag name="NBP" val="1"/>
  <p:tag name="BSN" val="430"/>
  <p:tag name="SVT" val="TRUE"/>
  <p:tag name="CVB" val="430"/>
  <p:tag name="SPT" val="FALSE"/>
  <p:tag name="CII" val="4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1"/>
  <p:tag name="NBP" val="1"/>
  <p:tag name="BSN" val="431"/>
  <p:tag name="SVT" val="TRUE"/>
  <p:tag name="CVB" val="431"/>
  <p:tag name="SPT" val="FALSE"/>
  <p:tag name="CII" val="4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2"/>
  <p:tag name="NBP" val="1"/>
  <p:tag name="BSN" val="432"/>
  <p:tag name="SVT" val="TRUE"/>
  <p:tag name="CVB" val="432"/>
  <p:tag name="SPT" val="FALSE"/>
  <p:tag name="CII" val="4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4"/>
  <p:tag name="NBP" val="1"/>
  <p:tag name="CVB" val="434"/>
  <p:tag name="SPT" val="FALSE"/>
  <p:tag name="BSN" val="434"/>
  <p:tag name="LFXCI" val="0"/>
  <p:tag name="SVT" val="TRUE"/>
  <p:tag name="CII" val="4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5"/>
  <p:tag name="NBP" val="1"/>
  <p:tag name="BSN" val="435"/>
  <p:tag name="SVT" val="TRUE"/>
  <p:tag name="CVB" val="435"/>
  <p:tag name="SPT" val="FALSE"/>
  <p:tag name="CII" val="4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6"/>
  <p:tag name="NBP" val="1"/>
  <p:tag name="BSN" val="436"/>
  <p:tag name="SVT" val="TRUE"/>
  <p:tag name="CVB" val="436"/>
  <p:tag name="SPT" val="FALSE"/>
  <p:tag name="CII" val="43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6"/>
  <p:tag name="NBP" val="1"/>
  <p:tag name="BSN" val="436"/>
  <p:tag name="SVT" val="TRUE"/>
  <p:tag name="CVB" val="436"/>
  <p:tag name="SPT" val="FALSE"/>
  <p:tag name="CII" val="4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BSN" val="35"/>
  <p:tag name="SVT" val="TRUE"/>
  <p:tag name="CVB" val="35"/>
  <p:tag name="SPT" val="FALSE"/>
  <p:tag name="CII" val="3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8"/>
  <p:tag name="NBP" val="1"/>
  <p:tag name="BSN" val="438"/>
  <p:tag name="SVT" val="TRUE"/>
  <p:tag name="CVB" val="438"/>
  <p:tag name="SPT" val="FALSE"/>
  <p:tag name="CII" val="43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9"/>
  <p:tag name="NBP" val="1"/>
  <p:tag name="BSN" val="439"/>
  <p:tag name="SVT" val="TRUE"/>
  <p:tag name="CVB" val="439"/>
  <p:tag name="SPT" val="FALSE"/>
  <p:tag name="CII" val="4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0"/>
  <p:tag name="NBP" val="1"/>
  <p:tag name="BSN" val="440"/>
  <p:tag name="SVT" val="TRUE"/>
  <p:tag name="CVB" val="440"/>
  <p:tag name="SPT" val="FALSE"/>
  <p:tag name="CII" val="44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1"/>
  <p:tag name="NBP" val="1"/>
  <p:tag name="BSN" val="441"/>
  <p:tag name="SVT" val="TRUE"/>
  <p:tag name="CVB" val="441"/>
  <p:tag name="SPT" val="FALSE"/>
  <p:tag name="CII" val="44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2"/>
  <p:tag name="NBP" val="1"/>
  <p:tag name="BSN" val="442"/>
  <p:tag name="SVT" val="TRUE"/>
  <p:tag name="CVB" val="442"/>
  <p:tag name="SPT" val="FALSE"/>
  <p:tag name="CII" val="44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3"/>
  <p:tag name="NBP" val="1"/>
  <p:tag name="BSN" val="443"/>
  <p:tag name="SVT" val="TRUE"/>
  <p:tag name="CVB" val="443"/>
  <p:tag name="SPT" val="FALSE"/>
  <p:tag name="CII" val="44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4"/>
  <p:tag name="NBP" val="1"/>
  <p:tag name="BSN" val="444"/>
  <p:tag name="SVT" val="TRUE"/>
  <p:tag name="CVB" val="444"/>
  <p:tag name="SPT" val="FALSE"/>
  <p:tag name="CII" val="44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5"/>
  <p:tag name="NBP" val="1"/>
  <p:tag name="BSN" val="445"/>
  <p:tag name="SVT" val="TRUE"/>
  <p:tag name="CVB" val="445"/>
  <p:tag name="SPT" val="FALSE"/>
  <p:tag name="CII" val="44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6"/>
  <p:tag name="NBP" val="1"/>
  <p:tag name="BSN" val="446"/>
  <p:tag name="SVT" val="TRUE"/>
  <p:tag name="CVB" val="446"/>
  <p:tag name="SPT" val="FALSE"/>
  <p:tag name="CII" val="44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7"/>
  <p:tag name="NBP" val="1"/>
  <p:tag name="BSN" val="447"/>
  <p:tag name="SVT" val="TRUE"/>
  <p:tag name="CVB" val="447"/>
  <p:tag name="SPT" val="FALSE"/>
  <p:tag name="CII" val="44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2"/>
  <p:tag name="NBP" val="1"/>
  <p:tag name="BSN" val="422"/>
  <p:tag name="SVT" val="TRUE"/>
  <p:tag name="CVB" val="422"/>
  <p:tag name="SPT" val="FALSE"/>
  <p:tag name="CII" val="42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8"/>
  <p:tag name="NBP" val="1"/>
  <p:tag name="BSN" val="448"/>
  <p:tag name="SVT" val="TRUE"/>
  <p:tag name="CVB" val="448"/>
  <p:tag name="SPT" val="FALSE"/>
  <p:tag name="CII" val="44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9"/>
  <p:tag name="NBP" val="1"/>
  <p:tag name="BSN" val="449"/>
  <p:tag name="SVT" val="TRUE"/>
  <p:tag name="CVB" val="449"/>
  <p:tag name="SPT" val="FALSE"/>
  <p:tag name="CII" val="44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0"/>
  <p:tag name="NBP" val="1"/>
  <p:tag name="BSN" val="450"/>
  <p:tag name="SVT" val="TRUE"/>
  <p:tag name="CVB" val="450"/>
  <p:tag name="SPT" val="FALSE"/>
  <p:tag name="CII" val="45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3"/>
  <p:tag name="NBP" val="1"/>
  <p:tag name="BSN" val="423"/>
  <p:tag name="SVT" val="TRUE"/>
  <p:tag name="CVB" val="423"/>
  <p:tag name="SPT" val="FALSE"/>
  <p:tag name="CII" val="4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3"/>
  <p:tag name="NBP" val="1"/>
  <p:tag name="BSN" val="423"/>
  <p:tag name="SVT" val="TRUE"/>
  <p:tag name="CVB" val="423"/>
  <p:tag name="SPT" val="FALSE"/>
  <p:tag name="CII" val="4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4"/>
  <p:tag name="NBP" val="1"/>
  <p:tag name="BSN" val="424"/>
  <p:tag name="SVT" val="TRUE"/>
  <p:tag name="CVB" val="424"/>
  <p:tag name="SPT" val="FALSE"/>
  <p:tag name="CII" val="4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5"/>
  <p:tag name="NBP" val="1"/>
  <p:tag name="BSN" val="425"/>
  <p:tag name="SVT" val="TRUE"/>
  <p:tag name="CVB" val="425"/>
  <p:tag name="SPT" val="FALSE"/>
  <p:tag name="CII" val="4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6"/>
  <p:tag name="NBP" val="1"/>
  <p:tag name="BSN" val="426"/>
  <p:tag name="SVT" val="TRUE"/>
  <p:tag name="CVB" val="426"/>
  <p:tag name="SPT" val="FALSE"/>
  <p:tag name="CII" val="4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7"/>
  <p:tag name="NBP" val="1"/>
  <p:tag name="BSN" val="427"/>
  <p:tag name="SVT" val="TRUE"/>
  <p:tag name="CVB" val="427"/>
  <p:tag name="SPT" val="FALSE"/>
  <p:tag name="CII" val="427"/>
</p:tagLst>
</file>

<file path=ppt/theme/theme1.xml><?xml version="1.0" encoding="utf-8"?>
<a:theme xmlns:a="http://schemas.openxmlformats.org/drawingml/2006/main" name="hardware_lesson">
  <a:themeElements>
    <a:clrScheme name="hardware_less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hardware_less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rdware_less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rdware_less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rdware_less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hardware_lesson</Template>
  <TotalTime>3394</TotalTime>
  <Words>3897</Words>
  <Application>Microsoft Office PowerPoint</Application>
  <PresentationFormat>On-screen Show (4:3)</PresentationFormat>
  <Paragraphs>888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Courier New</vt:lpstr>
      <vt:lpstr>Tahoma</vt:lpstr>
      <vt:lpstr>Times New Roman</vt:lpstr>
      <vt:lpstr>Wingdings</vt:lpstr>
      <vt:lpstr>hardware_lesson</vt:lpstr>
      <vt:lpstr>Characters Lesson Outline</vt:lpstr>
      <vt:lpstr>Numeric Encoding of Non-numeric Data #1</vt:lpstr>
      <vt:lpstr>Numeric Encoding of Non-numeric Data #2</vt:lpstr>
      <vt:lpstr>Numeric Encoding of Non-numeric Data #3</vt:lpstr>
      <vt:lpstr>Representing Characters</vt:lpstr>
      <vt:lpstr>How Characters Are Represented #1</vt:lpstr>
      <vt:lpstr>How Characters Are Represented #2</vt:lpstr>
      <vt:lpstr>Representing Digits</vt:lpstr>
      <vt:lpstr>Representing Punctuation</vt:lpstr>
      <vt:lpstr>ASCII</vt:lpstr>
      <vt:lpstr>ASCII Table #1</vt:lpstr>
      <vt:lpstr>ASCII Table #2</vt:lpstr>
      <vt:lpstr>ASCII Table #3</vt:lpstr>
      <vt:lpstr>ASCII Table #4</vt:lpstr>
      <vt:lpstr>ASCII Confirmation Program #1</vt:lpstr>
      <vt:lpstr>ASCII Confirmation Program #2</vt:lpstr>
      <vt:lpstr>ASCII Confirmation Program #3</vt:lpstr>
      <vt:lpstr>ASCII Confirmation Program #4</vt:lpstr>
      <vt:lpstr>A char is an int #1</vt:lpstr>
      <vt:lpstr>A char is an int #2</vt:lpstr>
      <vt:lpstr>Declaring char Scalar Variables #1</vt:lpstr>
      <vt:lpstr>Declaring char Scalar Variables #2</vt:lpstr>
      <vt:lpstr>char Like int Example</vt:lpstr>
      <vt:lpstr>char Scalar Literal Constants</vt:lpstr>
      <vt:lpstr>char Scalar Literal Constant Example</vt:lpstr>
      <vt:lpstr>Using char Scalar Variables</vt:lpstr>
      <vt:lpstr>Using char Scalar Variables Example</vt:lpstr>
      <vt:lpstr>char Arrays #1</vt:lpstr>
      <vt:lpstr>char Arrays #2</vt:lpstr>
      <vt:lpstr>Character Array Example #1</vt:lpstr>
      <vt:lpstr>Character Array Example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CS1313 Characters and Strings Lesson 1</dc:title>
  <dc:creator>Henry Neeman</dc:creator>
  <cp:lastModifiedBy>Neeman, Henry J.</cp:lastModifiedBy>
  <cp:revision>641</cp:revision>
  <cp:lastPrinted>1601-01-01T00:00:00Z</cp:lastPrinted>
  <dcterms:created xsi:type="dcterms:W3CDTF">2004-08-23T12:23:16Z</dcterms:created>
  <dcterms:modified xsi:type="dcterms:W3CDTF">2024-04-06T12:28:55Z</dcterms:modified>
</cp:coreProperties>
</file>