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25"/>
  </p:notesMasterIdLst>
  <p:handoutMasterIdLst>
    <p:handoutMasterId r:id="rId26"/>
  </p:handoutMasterIdLst>
  <p:sldIdLst>
    <p:sldId id="449" r:id="rId2"/>
    <p:sldId id="453" r:id="rId3"/>
    <p:sldId id="452" r:id="rId4"/>
    <p:sldId id="451" r:id="rId5"/>
    <p:sldId id="454" r:id="rId6"/>
    <p:sldId id="455" r:id="rId7"/>
    <p:sldId id="456" r:id="rId8"/>
    <p:sldId id="457" r:id="rId9"/>
    <p:sldId id="459" r:id="rId10"/>
    <p:sldId id="460" r:id="rId11"/>
    <p:sldId id="461" r:id="rId12"/>
    <p:sldId id="462" r:id="rId13"/>
    <p:sldId id="463" r:id="rId14"/>
    <p:sldId id="472" r:id="rId15"/>
    <p:sldId id="464" r:id="rId16"/>
    <p:sldId id="465" r:id="rId17"/>
    <p:sldId id="473" r:id="rId18"/>
    <p:sldId id="466" r:id="rId19"/>
    <p:sldId id="467" r:id="rId20"/>
    <p:sldId id="468" r:id="rId21"/>
    <p:sldId id="469" r:id="rId22"/>
    <p:sldId id="470" r:id="rId23"/>
    <p:sldId id="471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CCFF"/>
    <a:srgbClr val="CC99FF"/>
    <a:srgbClr val="336600"/>
    <a:srgbClr val="33CCFF"/>
    <a:srgbClr val="FF33CC"/>
    <a:srgbClr val="80008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28F498-2A16-4C1C-9A5F-177C63E814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4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297D83-68D5-4A49-91F8-52151F5D6C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671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939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939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39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939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0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940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4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4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40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5940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r>
              <a:rPr lang="en-US"/>
              <a:t>OU Supercomputing Center for Education &amp; Research</a:t>
            </a:r>
          </a:p>
        </p:txBody>
      </p:sp>
      <p:sp>
        <p:nvSpPr>
          <p:cNvPr id="5940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fld id="{CAE85734-222C-4A14-9F0A-B3383594C7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E986FA-8BB1-40FA-87E6-811327928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9575" y="457200"/>
            <a:ext cx="2024063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9213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E5E9CE-976A-49FC-9B0E-BE57E55D14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39206E-C5BF-4670-99F6-F2A383DA7C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CEDD5A-C28F-4D5A-986C-51B9D6A9A1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481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38481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C5CB45-D628-4DF1-9D22-349B9F9D30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B8E70C-443C-4F8F-B77E-12AD06DCB7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2D29F6-9504-4F11-A5E4-A5CC6DC52A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657589-E3D8-4835-B827-DC8C97CC63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51E-65BD-4546-B877-3C302B7320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8A8A7A-581D-41F0-9393-3EA1B79590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5" name="Rectangle 7"/>
          <p:cNvSpPr>
            <a:spLocks noChangeArrowheads="1"/>
          </p:cNvSpPr>
          <p:nvPr/>
        </p:nvSpPr>
        <p:spPr bwMode="gray">
          <a:xfrm>
            <a:off x="609600" y="3810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>
              <a:latin typeface="Tahoma" pitchFamily="34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gray">
          <a:xfrm>
            <a:off x="304800" y="12192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>
              <a:latin typeface="Tahoma" pitchFamily="34" charset="0"/>
            </a:endParaRPr>
          </a:p>
        </p:txBody>
      </p:sp>
      <p:sp>
        <p:nvSpPr>
          <p:cNvPr id="583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457200"/>
            <a:ext cx="802163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83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848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83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22935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sz="1600" dirty="0"/>
              <a:t>Characters &amp; Strings Lesson 2</a:t>
            </a:r>
          </a:p>
          <a:p>
            <a:r>
              <a:rPr lang="en-US" dirty="0" smtClean="0"/>
              <a:t>CS1313 Fall 2016</a:t>
            </a:r>
            <a:endParaRPr lang="en-US" dirty="0"/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9125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800"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F23043B8-2A70-4FEB-BDA1-F332DB17C6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8383" name="Picture 15" descr="ou201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90600" y="6172200"/>
            <a:ext cx="393700" cy="5381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3CBA7-FEB6-4C90-93AA-F380A72D66E2}" type="slidenum">
              <a:rPr lang="en-US"/>
              <a:pPr/>
              <a:t>1</a:t>
            </a:fld>
            <a:endParaRPr lang="en-US"/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Characters &amp; Strings Lesson 2 Outline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343400" cy="49530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Characters &amp; Strings Lesson 2 Outline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Character String Declaration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Character String Terminator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How String Printing Really Works #1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How String Printing Really Works #2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String Copy Function: </a:t>
            </a:r>
            <a:r>
              <a:rPr lang="en-US" sz="1800">
                <a:latin typeface="Courier New" pitchFamily="49" charset="0"/>
              </a:rPr>
              <a:t>strcpy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 </a:t>
            </a:r>
            <a:r>
              <a:rPr lang="en-US" sz="1800">
                <a:latin typeface="Courier New" pitchFamily="49" charset="0"/>
              </a:rPr>
              <a:t>strcpy</a:t>
            </a:r>
            <a:r>
              <a:rPr lang="en-US" sz="1800"/>
              <a:t> Example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String Placeholder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String Placeholder Example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The </a:t>
            </a:r>
            <a:r>
              <a:rPr lang="en-US" sz="1800">
                <a:latin typeface="Courier New" pitchFamily="49" charset="0"/>
              </a:rPr>
              <a:t>strlen</a:t>
            </a:r>
            <a:r>
              <a:rPr lang="en-US" sz="1800"/>
              <a:t> Function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 </a:t>
            </a:r>
            <a:r>
              <a:rPr lang="en-US" sz="1800">
                <a:latin typeface="Courier New" pitchFamily="49" charset="0"/>
              </a:rPr>
              <a:t>strlen</a:t>
            </a:r>
            <a:r>
              <a:rPr lang="en-US" sz="1800"/>
              <a:t> Function Example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Dynamic Allocation of Strings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String Dynamic Allocation Example #1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1800"/>
              <a:t>String Dynamic Allocation Example #2</a:t>
            </a:r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4724400" y="1295400"/>
            <a:ext cx="4114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5"/>
            </a:pPr>
            <a:r>
              <a:rPr lang="en-US" sz="1800"/>
              <a:t>Passing a String as a Function Argument</a:t>
            </a:r>
          </a:p>
          <a:p>
            <a:pPr marL="533400" indent="-5334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5"/>
            </a:pPr>
            <a:r>
              <a:rPr lang="en-US" sz="1800"/>
              <a:t>String Function Argument Example #1</a:t>
            </a:r>
          </a:p>
          <a:p>
            <a:pPr marL="533400" indent="-5334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5"/>
            </a:pPr>
            <a:r>
              <a:rPr lang="en-US" sz="1800"/>
              <a:t>String Function Argument Example #1</a:t>
            </a:r>
          </a:p>
          <a:p>
            <a:pPr marL="533400" indent="-5334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5"/>
            </a:pPr>
            <a:r>
              <a:rPr lang="en-US" sz="1800"/>
              <a:t>String Function Argument Example #2</a:t>
            </a:r>
          </a:p>
          <a:p>
            <a:pPr marL="533400" indent="-5334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5"/>
            </a:pPr>
            <a:r>
              <a:rPr lang="en-US" sz="1800"/>
              <a:t>String Comparisons</a:t>
            </a:r>
          </a:p>
          <a:p>
            <a:pPr marL="533400" indent="-5334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5"/>
            </a:pPr>
            <a:r>
              <a:rPr lang="en-US" sz="1800"/>
              <a:t>String Comparison is Case Sensitive</a:t>
            </a:r>
          </a:p>
          <a:p>
            <a:pPr marL="533400" indent="-5334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5"/>
            </a:pPr>
            <a:r>
              <a:rPr lang="en-US" sz="1800"/>
              <a:t>String Comparison Example #1</a:t>
            </a:r>
          </a:p>
          <a:p>
            <a:pPr marL="533400" indent="-5334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5"/>
            </a:pPr>
            <a:r>
              <a:rPr lang="en-US" sz="1800"/>
              <a:t>String Comparison Example #2</a:t>
            </a:r>
          </a:p>
          <a:p>
            <a:pPr marL="533400" indent="-5334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5"/>
            </a:pPr>
            <a:r>
              <a:rPr lang="en-US" sz="1800"/>
              <a:t>String Comparison Example #3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A24DA7-9AC8-498D-A3B3-B8ADD275129C}" type="slidenum">
              <a:rPr lang="en-US"/>
              <a:pPr/>
              <a:t>10</a:t>
            </a:fld>
            <a:endParaRPr lang="en-US"/>
          </a:p>
        </p:txBody>
      </p:sp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strlen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Function</a:t>
            </a:r>
            <a:endParaRPr lang="en-US" b="0" dirty="0"/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The C Standard Library function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strlen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returns the length of the string that is passed to it, </a:t>
            </a:r>
            <a:r>
              <a:rPr lang="en-US" b="1" u="sng" dirty="0"/>
              <a:t>EXCLUDING THE STRING TERMINATOR</a:t>
            </a:r>
            <a:r>
              <a:rPr lang="en-US" dirty="0"/>
              <a:t>:</a:t>
            </a:r>
          </a:p>
          <a:p>
            <a:pPr algn="ctr">
              <a:buFont typeface="Wingdings" pitchFamily="2" charset="2"/>
              <a:buNone/>
            </a:pPr>
            <a:r>
              <a:rPr lang="en-US" dirty="0" err="1">
                <a:latin typeface="Courier New" pitchFamily="49" charset="0"/>
              </a:rPr>
              <a:t>my_name_length</a:t>
            </a:r>
            <a:r>
              <a:rPr lang="en-US" dirty="0">
                <a:latin typeface="Courier New" pitchFamily="49" charset="0"/>
              </a:rPr>
              <a:t> = </a:t>
            </a:r>
            <a:r>
              <a:rPr lang="en-US" dirty="0" err="1">
                <a:latin typeface="Courier New" pitchFamily="49" charset="0"/>
              </a:rPr>
              <a:t>strlen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my_name</a:t>
            </a:r>
            <a:r>
              <a:rPr lang="en-US" dirty="0">
                <a:latin typeface="Courier New" pitchFamily="49" charset="0"/>
              </a:rPr>
              <a:t>);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86F94C-E355-43EF-A581-B399ED32790F}" type="slidenum">
              <a:rPr lang="en-US"/>
              <a:pPr/>
              <a:t>11</a:t>
            </a:fld>
            <a:endParaRPr lang="en-US"/>
          </a:p>
        </p:txBody>
      </p:sp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</a:rPr>
              <a:t>strlen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Function Example</a:t>
            </a:r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>
                <a:latin typeface="Courier New" pitchFamily="49" charset="0"/>
              </a:rPr>
              <a:t>cat </a:t>
            </a:r>
            <a:r>
              <a:rPr lang="en-US" sz="2000" b="1" dirty="0" err="1">
                <a:latin typeface="Courier New" pitchFamily="49" charset="0"/>
              </a:rPr>
              <a:t>charstrlen.c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stdio.h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string.h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main ()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</a:t>
            </a:r>
            <a:r>
              <a:rPr lang="en-US" sz="2000" dirty="0" err="1">
                <a:latin typeface="Courier New" pitchFamily="49" charset="0"/>
              </a:rPr>
              <a:t>strlen</a:t>
            </a:r>
            <a:r>
              <a:rPr lang="en-US" sz="2000" dirty="0">
                <a:latin typeface="Courier New" pitchFamily="49" charset="0"/>
              </a:rPr>
              <a:t>(%</a:t>
            </a:r>
            <a:r>
              <a:rPr lang="en-US" sz="2000" dirty="0" err="1">
                <a:latin typeface="Courier New" pitchFamily="49" charset="0"/>
              </a:rPr>
              <a:t>cHenry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Neeman%c</a:t>
            </a:r>
            <a:r>
              <a:rPr lang="en-US" sz="2000" dirty="0">
                <a:latin typeface="Courier New" pitchFamily="49" charset="0"/>
              </a:rPr>
              <a:t>) = %d\n",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'\042', '\042', </a:t>
            </a:r>
            <a:r>
              <a:rPr lang="en-US" sz="2000" dirty="0" err="1">
                <a:latin typeface="Courier New" pitchFamily="49" charset="0"/>
              </a:rPr>
              <a:t>strlen</a:t>
            </a:r>
            <a:r>
              <a:rPr lang="en-US" sz="2000" dirty="0">
                <a:latin typeface="Courier New" pitchFamily="49" charset="0"/>
              </a:rPr>
              <a:t>("Henry </a:t>
            </a:r>
            <a:r>
              <a:rPr lang="en-US" sz="2000" dirty="0" err="1">
                <a:latin typeface="Courier New" pitchFamily="49" charset="0"/>
              </a:rPr>
              <a:t>Neeman</a:t>
            </a:r>
            <a:r>
              <a:rPr lang="en-US" sz="2000" dirty="0">
                <a:latin typeface="Courier New" pitchFamily="49" charset="0"/>
              </a:rPr>
              <a:t>"));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return 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gcc</a:t>
            </a:r>
            <a:r>
              <a:rPr lang="en-US" sz="2000" b="1" dirty="0">
                <a:latin typeface="Courier New" pitchFamily="49" charset="0"/>
              </a:rPr>
              <a:t> -o </a:t>
            </a:r>
            <a:r>
              <a:rPr lang="en-US" sz="2000" b="1" dirty="0" err="1">
                <a:latin typeface="Courier New" pitchFamily="49" charset="0"/>
              </a:rPr>
              <a:t>charstrlen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charstrlen.c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charstrlen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strlen</a:t>
            </a:r>
            <a:r>
              <a:rPr lang="en-US" sz="2000" dirty="0">
                <a:latin typeface="Courier New" pitchFamily="49" charset="0"/>
              </a:rPr>
              <a:t>("Henry </a:t>
            </a:r>
            <a:r>
              <a:rPr lang="en-US" sz="2000" dirty="0" err="1">
                <a:latin typeface="Courier New" pitchFamily="49" charset="0"/>
              </a:rPr>
              <a:t>Neeman</a:t>
            </a:r>
            <a:r>
              <a:rPr lang="en-US" sz="2000" dirty="0">
                <a:latin typeface="Courier New" pitchFamily="49" charset="0"/>
              </a:rPr>
              <a:t>") = 12</a:t>
            </a: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F384B5-CBE0-4D3F-B165-0FDED22AD3BE}" type="slidenum">
              <a:rPr lang="en-US"/>
              <a:pPr/>
              <a:t>12</a:t>
            </a:fld>
            <a:endParaRPr lang="en-US"/>
          </a:p>
        </p:txBody>
      </p:sp>
      <p:sp>
        <p:nvSpPr>
          <p:cNvPr id="103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Allocation of Strings</a:t>
            </a:r>
            <a:endParaRPr lang="en-US" b="0"/>
          </a:p>
        </p:txBody>
      </p:sp>
      <p:sp>
        <p:nvSpPr>
          <p:cNvPr id="103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You can dynamically allocate the space for a string, just as you can for any other array: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my_name =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  (char*)malloc(sizeof(char) *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                (my_name_length + 1));</a:t>
            </a: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C12133-D478-49B8-A7AE-DCE76A7D832F}" type="slidenum">
              <a:rPr lang="en-US"/>
              <a:pPr/>
              <a:t>13</a:t>
            </a:fld>
            <a:endParaRPr lang="en-US"/>
          </a:p>
        </p:txBody>
      </p:sp>
      <p:sp>
        <p:nvSpPr>
          <p:cNvPr id="103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Dynamic Allocation Example #1</a:t>
            </a:r>
          </a:p>
        </p:txBody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953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>
                <a:latin typeface="Courier New" pitchFamily="49" charset="0"/>
              </a:rPr>
              <a:t>cat </a:t>
            </a:r>
            <a:r>
              <a:rPr lang="en-US" sz="2000" b="1" dirty="0" err="1">
                <a:latin typeface="Courier New" pitchFamily="49" charset="0"/>
              </a:rPr>
              <a:t>charstrdyn.c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stdio.h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stdlib.h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string.h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pPr>
              <a:lnSpc>
                <a:spcPct val="10000"/>
              </a:lnSpc>
              <a:buFont typeface="Wingdings" pitchFamily="2" charset="2"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main ()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const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program_success_code</a:t>
            </a:r>
            <a:r>
              <a:rPr lang="en-US" sz="2000" dirty="0">
                <a:latin typeface="Courier New" pitchFamily="49" charset="0"/>
              </a:rPr>
              <a:t> =  0;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const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program_failure_code</a:t>
            </a:r>
            <a:r>
              <a:rPr lang="en-US" sz="2000" dirty="0">
                <a:latin typeface="Courier New" pitchFamily="49" charset="0"/>
              </a:rPr>
              <a:t> = -1;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char* 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 = (char*)NULL;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  </a:t>
            </a:r>
            <a:r>
              <a:rPr lang="en-US" sz="2000" dirty="0" err="1">
                <a:latin typeface="Courier New" pitchFamily="49" charset="0"/>
              </a:rPr>
              <a:t>my_name_length</a:t>
            </a:r>
            <a:r>
              <a:rPr lang="en-US" sz="2000" dirty="0">
                <a:latin typeface="Courier New" pitchFamily="49" charset="0"/>
              </a:rPr>
              <a:t>;</a:t>
            </a: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43DBAC-0E77-4DA8-AED1-19A433ADD03D}" type="slidenum">
              <a:rPr lang="en-US"/>
              <a:pPr/>
              <a:t>14</a:t>
            </a:fld>
            <a:endParaRPr lang="en-US"/>
          </a:p>
        </p:txBody>
      </p:sp>
      <p:sp>
        <p:nvSpPr>
          <p:cNvPr id="104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Dynamic Allocation Example #2</a:t>
            </a:r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800600"/>
          </a:xfrm>
        </p:spPr>
        <p:txBody>
          <a:bodyPr/>
          <a:lstStyle/>
          <a:p>
            <a:pPr>
              <a:lnSpc>
                <a:spcPct val="10000"/>
              </a:lnSpc>
              <a:buFont typeface="Wingdings" pitchFamily="2" charset="2"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my_name_length</a:t>
            </a:r>
            <a:r>
              <a:rPr lang="en-US" sz="2000" dirty="0">
                <a:latin typeface="Courier New" pitchFamily="49" charset="0"/>
              </a:rPr>
              <a:t> = </a:t>
            </a:r>
            <a:r>
              <a:rPr lang="en-US" sz="2000" dirty="0" err="1">
                <a:latin typeface="Courier New" pitchFamily="49" charset="0"/>
              </a:rPr>
              <a:t>strlen</a:t>
            </a:r>
            <a:r>
              <a:rPr lang="en-US" sz="2000" dirty="0">
                <a:latin typeface="Courier New" pitchFamily="49" charset="0"/>
              </a:rPr>
              <a:t>("Henry </a:t>
            </a:r>
            <a:r>
              <a:rPr lang="en-US" sz="2000" dirty="0" err="1">
                <a:latin typeface="Courier New" pitchFamily="49" charset="0"/>
              </a:rPr>
              <a:t>Neeman</a:t>
            </a:r>
            <a:r>
              <a:rPr lang="en-US" sz="2000" dirty="0">
                <a:latin typeface="Courier New" pitchFamily="49" charset="0"/>
              </a:rPr>
              <a:t>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 =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(char*)</a:t>
            </a:r>
            <a:r>
              <a:rPr lang="en-US" sz="2000" dirty="0" err="1">
                <a:latin typeface="Courier New" pitchFamily="49" charset="0"/>
              </a:rPr>
              <a:t>malloc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sizeof</a:t>
            </a:r>
            <a:r>
              <a:rPr lang="en-US" sz="2000" dirty="0">
                <a:latin typeface="Courier New" pitchFamily="49" charset="0"/>
              </a:rPr>
              <a:t>(char) *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              (</a:t>
            </a:r>
            <a:r>
              <a:rPr lang="en-US" sz="2000" dirty="0" err="1">
                <a:latin typeface="Courier New" pitchFamily="49" charset="0"/>
              </a:rPr>
              <a:t>my_name_length</a:t>
            </a:r>
            <a:r>
              <a:rPr lang="en-US" sz="2000" dirty="0">
                <a:latin typeface="Courier New" pitchFamily="49" charset="0"/>
              </a:rPr>
              <a:t> + 1));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if (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 == (char*)NULL)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("ERROR: can’t allocate 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("char array 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.\n");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exit(</a:t>
            </a:r>
            <a:r>
              <a:rPr lang="en-US" sz="2000" dirty="0" err="1">
                <a:latin typeface="Courier New" pitchFamily="49" charset="0"/>
              </a:rPr>
              <a:t>program_failure_code</a:t>
            </a:r>
            <a:r>
              <a:rPr lang="en-US" sz="20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} /* if (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 == (char*)NULL)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strcpy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, "Henry </a:t>
            </a:r>
            <a:r>
              <a:rPr lang="en-US" sz="2000" dirty="0" err="1">
                <a:latin typeface="Courier New" pitchFamily="49" charset="0"/>
              </a:rPr>
              <a:t>Neeman</a:t>
            </a:r>
            <a:r>
              <a:rPr lang="en-US" sz="2000" dirty="0">
                <a:latin typeface="Courier New" pitchFamily="49" charset="0"/>
              </a:rPr>
              <a:t>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("My name is %s.\n", 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free(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 = (char*)NULL;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return </a:t>
            </a:r>
            <a:r>
              <a:rPr lang="en-US" sz="2000" dirty="0" err="1">
                <a:latin typeface="Courier New" pitchFamily="49" charset="0"/>
              </a:rPr>
              <a:t>program_success_code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gcc</a:t>
            </a:r>
            <a:r>
              <a:rPr lang="en-US" sz="2000" b="1" dirty="0">
                <a:latin typeface="Courier New" pitchFamily="49" charset="0"/>
              </a:rPr>
              <a:t> -o </a:t>
            </a:r>
            <a:r>
              <a:rPr lang="en-US" sz="2000" b="1" dirty="0" err="1">
                <a:latin typeface="Courier New" pitchFamily="49" charset="0"/>
              </a:rPr>
              <a:t>charstrdyn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charstrdyn.c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charstrdyn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My name is Henry </a:t>
            </a:r>
            <a:r>
              <a:rPr lang="en-US" sz="2000" dirty="0" err="1">
                <a:latin typeface="Courier New" pitchFamily="49" charset="0"/>
              </a:rPr>
              <a:t>Neeman</a:t>
            </a:r>
            <a:r>
              <a:rPr lang="en-US" sz="2000" dirty="0">
                <a:latin typeface="Courier New" pitchFamily="49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9F07AF-BDC0-4887-B6CE-80A3469CA0E9}" type="slidenum">
              <a:rPr lang="en-US"/>
              <a:pPr/>
              <a:t>15</a:t>
            </a:fld>
            <a:endParaRPr lang="en-US"/>
          </a:p>
        </p:txBody>
      </p:sp>
      <p:sp>
        <p:nvSpPr>
          <p:cNvPr id="103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a String as a Function Argument</a:t>
            </a:r>
            <a:endParaRPr lang="en-US" b="0"/>
          </a:p>
        </p:txBody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Passing a string to a function as an argument is just like passing any other kind of array argument, whether statically allocated or dynamically </a:t>
            </a:r>
            <a:r>
              <a:rPr lang="en-US" dirty="0" smtClean="0"/>
              <a:t>allocated, except that you  </a:t>
            </a:r>
            <a:r>
              <a:rPr lang="en-US" b="1" dirty="0" smtClean="0"/>
              <a:t>DON’T</a:t>
            </a:r>
            <a:r>
              <a:rPr lang="en-US" dirty="0" smtClean="0"/>
              <a:t> also need to pass a length argument (since its length is implied by its string terminator):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main ()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char 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[</a:t>
            </a:r>
            <a:r>
              <a:rPr lang="en-US" sz="2000" dirty="0" err="1">
                <a:latin typeface="Courier New" pitchFamily="49" charset="0"/>
              </a:rPr>
              <a:t>my_name_length</a:t>
            </a:r>
            <a:r>
              <a:rPr lang="en-US" sz="2000" dirty="0">
                <a:latin typeface="Courier New" pitchFamily="49" charset="0"/>
              </a:rPr>
              <a:t> + 1];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char* my_name2 = (char*)NULL;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...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print_a_string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...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print_a_string</a:t>
            </a:r>
            <a:r>
              <a:rPr lang="en-US" sz="2000" dirty="0">
                <a:latin typeface="Courier New" pitchFamily="49" charset="0"/>
              </a:rPr>
              <a:t>(my_name2);     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...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void </a:t>
            </a:r>
            <a:r>
              <a:rPr lang="en-US" sz="2000" dirty="0" err="1">
                <a:latin typeface="Courier New" pitchFamily="49" charset="0"/>
              </a:rPr>
              <a:t>print_a_string</a:t>
            </a:r>
            <a:r>
              <a:rPr lang="en-US" sz="2000" dirty="0">
                <a:latin typeface="Courier New" pitchFamily="49" charset="0"/>
              </a:rPr>
              <a:t> (char* </a:t>
            </a:r>
            <a:r>
              <a:rPr lang="en-US" sz="2000" dirty="0" err="1">
                <a:latin typeface="Courier New" pitchFamily="49" charset="0"/>
              </a:rPr>
              <a:t>the_string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9EB786-93D4-403E-9285-47FF6DA8044A}" type="slidenum">
              <a:rPr lang="en-US"/>
              <a:pPr/>
              <a:t>16</a:t>
            </a:fld>
            <a:endParaRPr lang="en-US"/>
          </a:p>
        </p:txBody>
      </p:sp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Function Argument Example #1</a:t>
            </a:r>
          </a:p>
        </p:txBody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800600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#include &lt;</a:t>
            </a:r>
            <a:r>
              <a:rPr lang="en-US" sz="1800" dirty="0" err="1">
                <a:latin typeface="Courier New" pitchFamily="49" charset="0"/>
              </a:rPr>
              <a:t>stdio.h</a:t>
            </a:r>
            <a:r>
              <a:rPr lang="en-US" sz="1800" dirty="0">
                <a:latin typeface="Courier New" pitchFamily="49" charset="0"/>
              </a:rPr>
              <a:t>&gt;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#include &lt;</a:t>
            </a:r>
            <a:r>
              <a:rPr lang="en-US" sz="1800" dirty="0" err="1">
                <a:latin typeface="Courier New" pitchFamily="49" charset="0"/>
              </a:rPr>
              <a:t>stdlib.h</a:t>
            </a:r>
            <a:r>
              <a:rPr lang="en-US" sz="1800" dirty="0">
                <a:latin typeface="Courier New" pitchFamily="49" charset="0"/>
              </a:rPr>
              <a:t>&gt;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#include &lt;</a:t>
            </a:r>
            <a:r>
              <a:rPr lang="en-US" sz="1800" dirty="0" err="1">
                <a:latin typeface="Courier New" pitchFamily="49" charset="0"/>
              </a:rPr>
              <a:t>string.h</a:t>
            </a:r>
            <a:r>
              <a:rPr lang="en-US" sz="1800" dirty="0">
                <a:latin typeface="Courier New" pitchFamily="49" charset="0"/>
              </a:rPr>
              <a:t>&gt;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endParaRPr lang="en-US" sz="1800" dirty="0">
              <a:latin typeface="Courier New" pitchFamily="49" charset="0"/>
            </a:endParaRP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 ()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{ /* main */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const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my_name_length</a:t>
            </a:r>
            <a:r>
              <a:rPr lang="en-US" sz="1800" dirty="0">
                <a:latin typeface="Courier New" pitchFamily="49" charset="0"/>
              </a:rPr>
              <a:t>       = 12;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const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program_success_code</a:t>
            </a:r>
            <a:r>
              <a:rPr lang="en-US" sz="1800" dirty="0">
                <a:latin typeface="Courier New" pitchFamily="49" charset="0"/>
              </a:rPr>
              <a:t> =  0;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const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program_failure_code</a:t>
            </a:r>
            <a:r>
              <a:rPr lang="en-US" sz="1800" dirty="0">
                <a:latin typeface="Courier New" pitchFamily="49" charset="0"/>
              </a:rPr>
              <a:t> = -1;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char 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[</a:t>
            </a:r>
            <a:r>
              <a:rPr lang="en-US" sz="1800" dirty="0" err="1">
                <a:latin typeface="Courier New" pitchFamily="49" charset="0"/>
              </a:rPr>
              <a:t>my_name_length</a:t>
            </a:r>
            <a:r>
              <a:rPr lang="en-US" sz="1800" dirty="0">
                <a:latin typeface="Courier New" pitchFamily="49" charset="0"/>
              </a:rPr>
              <a:t> + 1];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char* my_name2 = (char*)NULL;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void </a:t>
            </a:r>
            <a:r>
              <a:rPr lang="en-US" sz="1800" dirty="0" err="1">
                <a:latin typeface="Courier New" pitchFamily="49" charset="0"/>
              </a:rPr>
              <a:t>print_a_string</a:t>
            </a:r>
            <a:r>
              <a:rPr lang="en-US" sz="1800" dirty="0">
                <a:latin typeface="Courier New" pitchFamily="49" charset="0"/>
              </a:rPr>
              <a:t>(char* </a:t>
            </a:r>
            <a:r>
              <a:rPr lang="en-US" sz="1800" dirty="0" err="1">
                <a:latin typeface="Courier New" pitchFamily="49" charset="0"/>
              </a:rPr>
              <a:t>the_string</a:t>
            </a:r>
            <a:r>
              <a:rPr lang="en-US" sz="1800" dirty="0">
                <a:latin typeface="Courier New" pitchFamily="49" charset="0"/>
              </a:rPr>
              <a:t>);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C9E57F-F964-4C4D-8B1D-A5B003464612}" type="slidenum">
              <a:rPr lang="en-US"/>
              <a:pPr/>
              <a:t>17</a:t>
            </a:fld>
            <a:endParaRPr lang="en-US"/>
          </a:p>
        </p:txBody>
      </p:sp>
      <p:sp>
        <p:nvSpPr>
          <p:cNvPr id="104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Function Argument Example #1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34440"/>
            <a:ext cx="7848600" cy="4800600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strcpy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, "Henry Neeman");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("My name is %s.\n", 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print_a_string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my_name2 =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    (char*)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(char) 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                  (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) + 1));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if (my_name2 == (char*)NULL) {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("ERROR: can’t allocate ");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("char array my_name2.\n");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    exit(</a:t>
            </a:r>
            <a:r>
              <a:rPr lang="en-US" sz="1800" dirty="0" err="1">
                <a:latin typeface="Courier New" pitchFamily="49" charset="0"/>
              </a:rPr>
              <a:t>program_failure_code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} /* if (my_name2 == (char*)NULL) */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strcpy</a:t>
            </a:r>
            <a:r>
              <a:rPr lang="en-US" sz="1800" dirty="0">
                <a:latin typeface="Courier New" pitchFamily="49" charset="0"/>
              </a:rPr>
              <a:t>(my_name2, 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("My name is still %s.\n", 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print_a_string</a:t>
            </a:r>
            <a:r>
              <a:rPr lang="en-US" sz="1800" dirty="0">
                <a:latin typeface="Courier New" pitchFamily="49" charset="0"/>
              </a:rPr>
              <a:t>(my_name2);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free(my_name2);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my_name2 = (char*)NULL;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return </a:t>
            </a:r>
            <a:r>
              <a:rPr lang="en-US" sz="1800" dirty="0" err="1">
                <a:latin typeface="Courier New" pitchFamily="49" charset="0"/>
              </a:rPr>
              <a:t>program_success_code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} /* main */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567CB2-5B68-4C89-A328-2CA4CF88CC50}" type="slidenum">
              <a:rPr lang="en-US"/>
              <a:pPr/>
              <a:t>18</a:t>
            </a:fld>
            <a:endParaRPr lang="en-US"/>
          </a:p>
        </p:txBody>
      </p:sp>
      <p:sp>
        <p:nvSpPr>
          <p:cNvPr id="103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Function Argument Example #2</a:t>
            </a:r>
          </a:p>
        </p:txBody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2296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void </a:t>
            </a:r>
            <a:r>
              <a:rPr lang="en-US" sz="2000" dirty="0" err="1">
                <a:latin typeface="Courier New" pitchFamily="49" charset="0"/>
              </a:rPr>
              <a:t>print_a_string</a:t>
            </a:r>
            <a:r>
              <a:rPr lang="en-US" sz="2000" dirty="0">
                <a:latin typeface="Courier New" pitchFamily="49" charset="0"/>
              </a:rPr>
              <a:t> (char* </a:t>
            </a:r>
            <a:r>
              <a:rPr lang="en-US" sz="2000" dirty="0" err="1">
                <a:latin typeface="Courier New" pitchFamily="49" charset="0"/>
              </a:rPr>
              <a:t>the_string</a:t>
            </a:r>
            <a:r>
              <a:rPr lang="en-US" sz="2000" dirty="0">
                <a:latin typeface="Courier New" pitchFamily="49" charset="0"/>
              </a:rPr>
              <a:t>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{ /* </a:t>
            </a:r>
            <a:r>
              <a:rPr lang="en-US" sz="2000" dirty="0" err="1">
                <a:latin typeface="Courier New" pitchFamily="49" charset="0"/>
              </a:rPr>
              <a:t>print_a_string</a:t>
            </a:r>
            <a:r>
              <a:rPr lang="en-US" sz="2000" dirty="0">
                <a:latin typeface="Courier New" pitchFamily="49" charset="0"/>
              </a:rPr>
              <a:t>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const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program_failure_code</a:t>
            </a:r>
            <a:r>
              <a:rPr lang="en-US" sz="2000" dirty="0">
                <a:latin typeface="Courier New" pitchFamily="49" charset="0"/>
              </a:rPr>
              <a:t> = -1;</a:t>
            </a:r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("The string that was passed is:\n");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if (</a:t>
            </a:r>
            <a:r>
              <a:rPr lang="en-US" sz="2000" dirty="0" err="1">
                <a:latin typeface="Courier New" pitchFamily="49" charset="0"/>
              </a:rPr>
              <a:t>the_string</a:t>
            </a:r>
            <a:r>
              <a:rPr lang="en-US" sz="2000" dirty="0">
                <a:latin typeface="Courier New" pitchFamily="49" charset="0"/>
              </a:rPr>
              <a:t> == (char*)NULL) {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("ERROR: can’t print a ");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("non-existent string\n");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 in </a:t>
            </a:r>
            <a:r>
              <a:rPr lang="en-US" sz="2000" dirty="0" err="1">
                <a:latin typeface="Courier New" pitchFamily="49" charset="0"/>
              </a:rPr>
              <a:t>print_a_string</a:t>
            </a:r>
            <a:r>
              <a:rPr lang="en-US" sz="2000" dirty="0">
                <a:latin typeface="Courier New" pitchFamily="49" charset="0"/>
              </a:rPr>
              <a:t>.\n");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exit(</a:t>
            </a:r>
            <a:r>
              <a:rPr lang="en-US" sz="2000" dirty="0" err="1">
                <a:latin typeface="Courier New" pitchFamily="49" charset="0"/>
              </a:rPr>
              <a:t>program_failure_code</a:t>
            </a:r>
            <a:r>
              <a:rPr lang="en-US" sz="20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} /* if (</a:t>
            </a:r>
            <a:r>
              <a:rPr lang="en-US" sz="2000" dirty="0" err="1">
                <a:latin typeface="Courier New" pitchFamily="49" charset="0"/>
              </a:rPr>
              <a:t>the_string</a:t>
            </a:r>
            <a:r>
              <a:rPr lang="en-US" sz="2000" dirty="0">
                <a:latin typeface="Courier New" pitchFamily="49" charset="0"/>
              </a:rPr>
              <a:t> == (char*)NULL)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("%s\n", </a:t>
            </a:r>
            <a:r>
              <a:rPr lang="en-US" sz="2000" dirty="0" err="1">
                <a:latin typeface="Courier New" pitchFamily="49" charset="0"/>
              </a:rPr>
              <a:t>the_string</a:t>
            </a:r>
            <a:r>
              <a:rPr lang="en-US" sz="20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} /* </a:t>
            </a:r>
            <a:r>
              <a:rPr lang="en-US" sz="2000" dirty="0" err="1">
                <a:latin typeface="Courier New" pitchFamily="49" charset="0"/>
              </a:rPr>
              <a:t>print_a_string</a:t>
            </a:r>
            <a:r>
              <a:rPr lang="en-US" sz="2000" dirty="0">
                <a:latin typeface="Courier New" pitchFamily="49" charset="0"/>
              </a:rPr>
              <a:t>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gcc</a:t>
            </a:r>
            <a:r>
              <a:rPr lang="en-US" sz="2000" b="1" dirty="0">
                <a:latin typeface="Courier New" pitchFamily="49" charset="0"/>
              </a:rPr>
              <a:t> -o </a:t>
            </a:r>
            <a:r>
              <a:rPr lang="en-US" sz="2000" b="1" dirty="0" err="1">
                <a:latin typeface="Courier New" pitchFamily="49" charset="0"/>
              </a:rPr>
              <a:t>charstrpass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charstrpass.c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charstrpass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My name is Henry Neeman.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The string that was passed is: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Henry Neeman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My name is still Henry Neeman.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The string that was passed is: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Henry Neeman</a:t>
            </a:r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8094B0-D1B6-48F2-9B23-23298D6CE967}" type="slidenum">
              <a:rPr lang="en-US"/>
              <a:pPr/>
              <a:t>19</a:t>
            </a:fld>
            <a:endParaRPr lang="en-US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Comparisons</a:t>
            </a:r>
            <a:endParaRPr lang="en-US" b="0"/>
          </a:p>
        </p:txBody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Just as numeric values can be compared, so can string values.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However, strings aren’t scalars.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In C, two strings are defined to be equal if they have the exact same contents.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In C, strings are compared using the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strcmp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function from the C Standard Library.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u="sng" dirty="0"/>
              <a:t>The relational operators CANNOT </a:t>
            </a:r>
            <a:r>
              <a:rPr lang="en-US" b="1" u="sng" dirty="0" err="1"/>
              <a:t>CANNOT</a:t>
            </a:r>
            <a:r>
              <a:rPr lang="en-US" b="1" u="sng" dirty="0"/>
              <a:t> </a:t>
            </a:r>
            <a:r>
              <a:rPr lang="en-US" b="1" u="sng" dirty="0" err="1"/>
              <a:t>CANNOT</a:t>
            </a:r>
            <a:r>
              <a:rPr lang="en-US" b="1" u="sng" dirty="0"/>
              <a:t> be used to compare strings!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b="1" u="sng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==  !=  &lt;  &lt;=  &gt;  &gt;=</a:t>
            </a:r>
          </a:p>
        </p:txBody>
      </p:sp>
      <p:sp>
        <p:nvSpPr>
          <p:cNvPr id="1039365" name="Oval 5"/>
          <p:cNvSpPr>
            <a:spLocks noChangeArrowheads="1"/>
          </p:cNvSpPr>
          <p:nvPr/>
        </p:nvSpPr>
        <p:spPr bwMode="auto">
          <a:xfrm>
            <a:off x="2286000" y="4648200"/>
            <a:ext cx="4724400" cy="5334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9366" name="Line 6"/>
          <p:cNvSpPr>
            <a:spLocks noChangeShapeType="1"/>
          </p:cNvSpPr>
          <p:nvPr/>
        </p:nvSpPr>
        <p:spPr bwMode="auto">
          <a:xfrm>
            <a:off x="2362200" y="4495800"/>
            <a:ext cx="4267200" cy="8382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39367" name="Line 7"/>
          <p:cNvSpPr>
            <a:spLocks noChangeShapeType="1"/>
          </p:cNvSpPr>
          <p:nvPr/>
        </p:nvSpPr>
        <p:spPr bwMode="auto">
          <a:xfrm flipV="1">
            <a:off x="2438400" y="4495800"/>
            <a:ext cx="4267200" cy="9144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AC9781-73B0-465D-90C3-C75BEFBDC0E2}" type="slidenum">
              <a:rPr lang="en-US"/>
              <a:pPr/>
              <a:t>2</a:t>
            </a:fld>
            <a:endParaRPr lang="en-US"/>
          </a:p>
        </p:txBody>
      </p:sp>
      <p:sp>
        <p:nvSpPr>
          <p:cNvPr id="102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 String Declaration</a:t>
            </a:r>
            <a:endParaRPr lang="en-US" b="0"/>
          </a:p>
        </p:txBody>
      </p:sp>
      <p:sp>
        <p:nvSpPr>
          <p:cNvPr id="102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724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In C, we declare a </a:t>
            </a:r>
            <a:r>
              <a:rPr lang="en-US" b="1" u="sng" dirty="0"/>
              <a:t>character string</a:t>
            </a:r>
            <a:r>
              <a:rPr lang="en-US" dirty="0"/>
              <a:t> like so: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char </a:t>
            </a:r>
            <a:r>
              <a:rPr lang="en-US" dirty="0" err="1">
                <a:latin typeface="Courier New" pitchFamily="49" charset="0"/>
              </a:rPr>
              <a:t>my_name</a:t>
            </a:r>
            <a:r>
              <a:rPr lang="en-US" dirty="0">
                <a:latin typeface="Courier New" pitchFamily="49" charset="0"/>
              </a:rPr>
              <a:t>[my_name_length+1];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dirty="0"/>
              <a:t>Notice that a character string is declared </a:t>
            </a:r>
            <a:r>
              <a:rPr lang="en-US" dirty="0" smtClean="0"/>
              <a:t>                           </a:t>
            </a:r>
            <a:r>
              <a:rPr lang="en-US" b="1" u="sng" dirty="0" smtClean="0"/>
              <a:t>exactly </a:t>
            </a:r>
            <a:r>
              <a:rPr lang="en-US" b="1" u="sng" dirty="0"/>
              <a:t>like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char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array; in fact, it </a:t>
            </a:r>
            <a:r>
              <a:rPr lang="en-US" b="1" u="sng" dirty="0"/>
              <a:t>is</a:t>
            </a:r>
            <a:r>
              <a:rPr lang="en-US" b="1" dirty="0"/>
              <a:t> </a:t>
            </a:r>
            <a:r>
              <a:rPr lang="en-US" dirty="0"/>
              <a:t>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char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array.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The only difference in the declaration is that the length </a:t>
            </a:r>
            <a:r>
              <a:rPr lang="en-US" dirty="0" smtClean="0"/>
              <a:t>of      </a:t>
            </a:r>
            <a:r>
              <a:rPr lang="en-US" dirty="0"/>
              <a:t>the array of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char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elements that represents the </a:t>
            </a:r>
            <a:r>
              <a:rPr lang="en-US" dirty="0" smtClean="0"/>
              <a:t>string </a:t>
            </a:r>
            <a:r>
              <a:rPr lang="en-US" dirty="0"/>
              <a:t>is          </a:t>
            </a:r>
            <a:r>
              <a:rPr lang="en-US" b="1" u="sng" dirty="0"/>
              <a:t>one greater</a:t>
            </a:r>
            <a:r>
              <a:rPr lang="en-US" dirty="0"/>
              <a:t> than the length of the string.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D68871-F996-4109-8C44-EC172D07DCFC}" type="slidenum">
              <a:rPr lang="en-US"/>
              <a:pPr/>
              <a:t>20</a:t>
            </a:fld>
            <a:endParaRPr lang="en-US"/>
          </a:p>
        </p:txBody>
      </p:sp>
      <p:sp>
        <p:nvSpPr>
          <p:cNvPr id="104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Comparison is Case Sensitive</a:t>
            </a:r>
            <a:endParaRPr lang="en-US" b="0"/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String comparison is </a:t>
            </a:r>
            <a:r>
              <a:rPr lang="en-US" b="1" u="sng" dirty="0"/>
              <a:t>case sensitive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Thus, if two strings are identical, except that, in a single character, they differ by case – for example, an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"H"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for one string corresponds to an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"h"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for the other – then they </a:t>
            </a:r>
            <a:r>
              <a:rPr lang="en-US" b="1" dirty="0" smtClean="0"/>
              <a:t>WON’T</a:t>
            </a:r>
            <a:r>
              <a:rPr lang="en-US" dirty="0" smtClean="0"/>
              <a:t> </a:t>
            </a:r>
            <a:r>
              <a:rPr lang="en-US" dirty="0"/>
              <a:t>be equal.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For example:</a:t>
            </a:r>
          </a:p>
          <a:p>
            <a:pPr algn="ctr"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"Henry"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is not equal 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"</a:t>
            </a:r>
            <a:r>
              <a:rPr lang="en-US" dirty="0" err="1">
                <a:latin typeface="Courier New" pitchFamily="49" charset="0"/>
              </a:rPr>
              <a:t>henry</a:t>
            </a:r>
            <a:r>
              <a:rPr lang="en-US" dirty="0">
                <a:latin typeface="Courier New" pitchFamily="49" charset="0"/>
              </a:rPr>
              <a:t>"</a:t>
            </a:r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9C1E19-4151-4022-918B-BD3C0E1D0124}" type="slidenum">
              <a:rPr lang="en-US"/>
              <a:pPr/>
              <a:t>21</a:t>
            </a:fld>
            <a:endParaRPr lang="en-US"/>
          </a:p>
        </p:txBody>
      </p:sp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Comparison Example #1</a:t>
            </a:r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#include &lt;</a:t>
            </a:r>
            <a:r>
              <a:rPr lang="en-US" sz="1900" dirty="0" err="1">
                <a:latin typeface="Courier New" pitchFamily="49" charset="0"/>
              </a:rPr>
              <a:t>stdio.h</a:t>
            </a:r>
            <a:r>
              <a:rPr lang="en-US" sz="1900" dirty="0">
                <a:latin typeface="Courier New" pitchFamily="49" charset="0"/>
              </a:rPr>
              <a:t>&gt;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#include &lt;</a:t>
            </a:r>
            <a:r>
              <a:rPr lang="en-US" sz="1900" dirty="0" err="1">
                <a:latin typeface="Courier New" pitchFamily="49" charset="0"/>
              </a:rPr>
              <a:t>string.h</a:t>
            </a:r>
            <a:r>
              <a:rPr lang="en-US" sz="1900" dirty="0">
                <a:latin typeface="Courier New" pitchFamily="49" charset="0"/>
              </a:rPr>
              <a:t>&gt;</a:t>
            </a:r>
          </a:p>
          <a:p>
            <a:pPr>
              <a:lnSpc>
                <a:spcPct val="10000"/>
              </a:lnSpc>
              <a:buFont typeface="Wingdings" pitchFamily="2" charset="2"/>
              <a:buNone/>
            </a:pPr>
            <a:endParaRPr lang="en-US" sz="1900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 err="1">
                <a:latin typeface="Courier New" pitchFamily="49" charset="0"/>
              </a:rPr>
              <a:t>int</a:t>
            </a:r>
            <a:r>
              <a:rPr lang="en-US" sz="1900" dirty="0">
                <a:latin typeface="Courier New" pitchFamily="49" charset="0"/>
              </a:rPr>
              <a:t> main ()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const</a:t>
            </a:r>
            <a:r>
              <a:rPr lang="en-US" sz="1900" dirty="0">
                <a:latin typeface="Courier New" pitchFamily="49" charset="0"/>
              </a:rPr>
              <a:t> </a:t>
            </a:r>
            <a:r>
              <a:rPr lang="en-US" sz="1900" dirty="0" err="1">
                <a:latin typeface="Courier New" pitchFamily="49" charset="0"/>
              </a:rPr>
              <a:t>int</a:t>
            </a:r>
            <a:r>
              <a:rPr lang="en-US" sz="1900" dirty="0">
                <a:latin typeface="Courier New" pitchFamily="49" charset="0"/>
              </a:rPr>
              <a:t> </a:t>
            </a:r>
            <a:r>
              <a:rPr lang="en-US" sz="1900" dirty="0" err="1">
                <a:latin typeface="Courier New" pitchFamily="49" charset="0"/>
              </a:rPr>
              <a:t>my_name_length</a:t>
            </a:r>
            <a:r>
              <a:rPr lang="en-US" sz="1900" dirty="0">
                <a:latin typeface="Courier New" pitchFamily="49" charset="0"/>
              </a:rPr>
              <a:t>       = 12;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const</a:t>
            </a:r>
            <a:r>
              <a:rPr lang="en-US" sz="1900" dirty="0">
                <a:latin typeface="Courier New" pitchFamily="49" charset="0"/>
              </a:rPr>
              <a:t> </a:t>
            </a:r>
            <a:r>
              <a:rPr lang="en-US" sz="1900" dirty="0" err="1">
                <a:latin typeface="Courier New" pitchFamily="49" charset="0"/>
              </a:rPr>
              <a:t>int</a:t>
            </a:r>
            <a:r>
              <a:rPr lang="en-US" sz="1900" dirty="0">
                <a:latin typeface="Courier New" pitchFamily="49" charset="0"/>
              </a:rPr>
              <a:t> </a:t>
            </a:r>
            <a:r>
              <a:rPr lang="en-US" sz="1900" dirty="0" err="1">
                <a:latin typeface="Courier New" pitchFamily="49" charset="0"/>
              </a:rPr>
              <a:t>program_success_code</a:t>
            </a:r>
            <a:r>
              <a:rPr lang="en-US" sz="1900" dirty="0">
                <a:latin typeface="Courier New" pitchFamily="49" charset="0"/>
              </a:rPr>
              <a:t> =  0;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char </a:t>
            </a:r>
            <a:r>
              <a:rPr lang="en-US" sz="1900" dirty="0" err="1">
                <a:latin typeface="Courier New" pitchFamily="49" charset="0"/>
              </a:rPr>
              <a:t>my_name</a:t>
            </a:r>
            <a:r>
              <a:rPr lang="en-US" sz="1900" dirty="0">
                <a:latin typeface="Courier New" pitchFamily="49" charset="0"/>
              </a:rPr>
              <a:t>[</a:t>
            </a:r>
            <a:r>
              <a:rPr lang="en-US" sz="1900" dirty="0" err="1">
                <a:latin typeface="Courier New" pitchFamily="49" charset="0"/>
              </a:rPr>
              <a:t>my_name_length</a:t>
            </a:r>
            <a:r>
              <a:rPr lang="en-US" sz="1900" dirty="0">
                <a:latin typeface="Courier New" pitchFamily="49" charset="0"/>
              </a:rPr>
              <a:t> + 1];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char my_name2[</a:t>
            </a:r>
            <a:r>
              <a:rPr lang="en-US" sz="1900" dirty="0" err="1">
                <a:latin typeface="Courier New" pitchFamily="49" charset="0"/>
              </a:rPr>
              <a:t>my_name_length</a:t>
            </a:r>
            <a:r>
              <a:rPr lang="en-US" sz="1900" dirty="0">
                <a:latin typeface="Courier New" pitchFamily="49" charset="0"/>
              </a:rPr>
              <a:t> + 1];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char </a:t>
            </a:r>
            <a:r>
              <a:rPr lang="en-US" sz="1900" dirty="0" err="1">
                <a:latin typeface="Courier New" pitchFamily="49" charset="0"/>
              </a:rPr>
              <a:t>my_first_name</a:t>
            </a:r>
            <a:r>
              <a:rPr lang="en-US" sz="1900" dirty="0">
                <a:latin typeface="Courier New" pitchFamily="49" charset="0"/>
              </a:rPr>
              <a:t>[</a:t>
            </a:r>
            <a:r>
              <a:rPr lang="en-US" sz="1900" dirty="0" err="1">
                <a:latin typeface="Courier New" pitchFamily="49" charset="0"/>
              </a:rPr>
              <a:t>my_name_length</a:t>
            </a:r>
            <a:r>
              <a:rPr lang="en-US" sz="1900" dirty="0">
                <a:latin typeface="Courier New" pitchFamily="49" charset="0"/>
              </a:rPr>
              <a:t> + 1];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char </a:t>
            </a:r>
            <a:r>
              <a:rPr lang="en-US" sz="1900" dirty="0" err="1">
                <a:latin typeface="Courier New" pitchFamily="49" charset="0"/>
              </a:rPr>
              <a:t>my_first_name_lower</a:t>
            </a:r>
            <a:r>
              <a:rPr lang="en-US" sz="1900" dirty="0">
                <a:latin typeface="Courier New" pitchFamily="49" charset="0"/>
              </a:rPr>
              <a:t>[</a:t>
            </a:r>
            <a:r>
              <a:rPr lang="en-US" sz="1900" dirty="0" err="1">
                <a:latin typeface="Courier New" pitchFamily="49" charset="0"/>
              </a:rPr>
              <a:t>my_name_length</a:t>
            </a:r>
            <a:r>
              <a:rPr lang="en-US" sz="1900" dirty="0">
                <a:latin typeface="Courier New" pitchFamily="49" charset="0"/>
              </a:rPr>
              <a:t> + 1];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char </a:t>
            </a:r>
            <a:r>
              <a:rPr lang="en-US" sz="1900" dirty="0" err="1">
                <a:latin typeface="Courier New" pitchFamily="49" charset="0"/>
              </a:rPr>
              <a:t>my_last_name</a:t>
            </a:r>
            <a:r>
              <a:rPr lang="en-US" sz="1900" dirty="0">
                <a:latin typeface="Courier New" pitchFamily="49" charset="0"/>
              </a:rPr>
              <a:t>[</a:t>
            </a:r>
            <a:r>
              <a:rPr lang="en-US" sz="1900" dirty="0" err="1">
                <a:latin typeface="Courier New" pitchFamily="49" charset="0"/>
              </a:rPr>
              <a:t>my_name_length</a:t>
            </a:r>
            <a:r>
              <a:rPr lang="en-US" sz="1900" dirty="0">
                <a:latin typeface="Courier New" pitchFamily="49" charset="0"/>
              </a:rPr>
              <a:t> + 1];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DE2F62-8989-4545-B1C1-92A9E224A260}" type="slidenum">
              <a:rPr lang="en-US"/>
              <a:pPr/>
              <a:t>22</a:t>
            </a:fld>
            <a:endParaRPr lang="en-US"/>
          </a:p>
        </p:txBody>
      </p:sp>
      <p:sp>
        <p:nvSpPr>
          <p:cNvPr id="104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Comparison Example #2</a:t>
            </a:r>
          </a:p>
        </p:txBody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strcpy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my_name</a:t>
            </a:r>
            <a:r>
              <a:rPr lang="en-US" sz="1900" dirty="0">
                <a:latin typeface="Courier New" pitchFamily="49" charset="0"/>
              </a:rPr>
              <a:t>, "Henry </a:t>
            </a:r>
            <a:r>
              <a:rPr lang="en-US" sz="1900" dirty="0" err="1">
                <a:latin typeface="Courier New" pitchFamily="49" charset="0"/>
              </a:rPr>
              <a:t>Neeman</a:t>
            </a:r>
            <a:r>
              <a:rPr lang="en-US" sz="1900" dirty="0">
                <a:latin typeface="Courier New" pitchFamily="49" charset="0"/>
              </a:rPr>
              <a:t>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strcpy</a:t>
            </a:r>
            <a:r>
              <a:rPr lang="en-US" sz="1900" dirty="0">
                <a:latin typeface="Courier New" pitchFamily="49" charset="0"/>
              </a:rPr>
              <a:t>(my_name2, </a:t>
            </a:r>
            <a:r>
              <a:rPr lang="en-US" sz="1900" dirty="0" err="1">
                <a:latin typeface="Courier New" pitchFamily="49" charset="0"/>
              </a:rPr>
              <a:t>my_name</a:t>
            </a:r>
            <a:r>
              <a:rPr lang="en-US" sz="19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strcpy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my_first_name</a:t>
            </a:r>
            <a:r>
              <a:rPr lang="en-US" sz="1900" dirty="0">
                <a:latin typeface="Courier New" pitchFamily="49" charset="0"/>
              </a:rPr>
              <a:t>, "Henry");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strcpy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my_first_name_lower</a:t>
            </a:r>
            <a:r>
              <a:rPr lang="en-US" sz="1900" dirty="0">
                <a:latin typeface="Courier New" pitchFamily="49" charset="0"/>
              </a:rPr>
              <a:t>, "henry");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strcpy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my_last_name</a:t>
            </a:r>
            <a:r>
              <a:rPr lang="en-US" sz="1900" dirty="0">
                <a:latin typeface="Courier New" pitchFamily="49" charset="0"/>
              </a:rPr>
              <a:t>, "</a:t>
            </a:r>
            <a:r>
              <a:rPr lang="en-US" sz="1900" dirty="0" err="1">
                <a:latin typeface="Courier New" pitchFamily="49" charset="0"/>
              </a:rPr>
              <a:t>Neeman</a:t>
            </a:r>
            <a:r>
              <a:rPr lang="en-US" sz="1900" dirty="0">
                <a:latin typeface="Courier New" pitchFamily="49" charset="0"/>
              </a:rPr>
              <a:t>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printf</a:t>
            </a:r>
            <a:r>
              <a:rPr lang="en-US" sz="1900" dirty="0">
                <a:latin typeface="Courier New" pitchFamily="49" charset="0"/>
              </a:rPr>
              <a:t>("</a:t>
            </a:r>
            <a:r>
              <a:rPr lang="en-US" sz="1900" dirty="0" err="1">
                <a:latin typeface="Courier New" pitchFamily="49" charset="0"/>
              </a:rPr>
              <a:t>strcmp</a:t>
            </a:r>
            <a:r>
              <a:rPr lang="en-US" sz="1900" dirty="0">
                <a:latin typeface="Courier New" pitchFamily="49" charset="0"/>
              </a:rPr>
              <a:t>(%</a:t>
            </a:r>
            <a:r>
              <a:rPr lang="en-US" sz="1900" dirty="0" err="1">
                <a:latin typeface="Courier New" pitchFamily="49" charset="0"/>
              </a:rPr>
              <a:t>s,%s</a:t>
            </a:r>
            <a:r>
              <a:rPr lang="en-US" sz="1900" dirty="0">
                <a:latin typeface="Courier New" pitchFamily="49" charset="0"/>
              </a:rPr>
              <a:t>) = %2d\n",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    </a:t>
            </a:r>
            <a:r>
              <a:rPr lang="en-US" sz="1900" dirty="0" err="1">
                <a:latin typeface="Courier New" pitchFamily="49" charset="0"/>
              </a:rPr>
              <a:t>my_name</a:t>
            </a:r>
            <a:r>
              <a:rPr lang="en-US" sz="1900" dirty="0">
                <a:latin typeface="Courier New" pitchFamily="49" charset="0"/>
              </a:rPr>
              <a:t>, my_name2,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    </a:t>
            </a:r>
            <a:r>
              <a:rPr lang="en-US" sz="1900" dirty="0" err="1">
                <a:latin typeface="Courier New" pitchFamily="49" charset="0"/>
              </a:rPr>
              <a:t>strcmp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my_name</a:t>
            </a:r>
            <a:r>
              <a:rPr lang="en-US" sz="1900" dirty="0">
                <a:latin typeface="Courier New" pitchFamily="49" charset="0"/>
              </a:rPr>
              <a:t>, my_name2));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printf</a:t>
            </a:r>
            <a:r>
              <a:rPr lang="en-US" sz="1900" dirty="0">
                <a:latin typeface="Courier New" pitchFamily="49" charset="0"/>
              </a:rPr>
              <a:t>("</a:t>
            </a:r>
            <a:r>
              <a:rPr lang="en-US" sz="1900" dirty="0" err="1">
                <a:latin typeface="Courier New" pitchFamily="49" charset="0"/>
              </a:rPr>
              <a:t>strcmp</a:t>
            </a:r>
            <a:r>
              <a:rPr lang="en-US" sz="1900" dirty="0">
                <a:latin typeface="Courier New" pitchFamily="49" charset="0"/>
              </a:rPr>
              <a:t>(%</a:t>
            </a:r>
            <a:r>
              <a:rPr lang="en-US" sz="1900" dirty="0" err="1">
                <a:latin typeface="Courier New" pitchFamily="49" charset="0"/>
              </a:rPr>
              <a:t>s,%s</a:t>
            </a:r>
            <a:r>
              <a:rPr lang="en-US" sz="1900" dirty="0">
                <a:latin typeface="Courier New" pitchFamily="49" charset="0"/>
              </a:rPr>
              <a:t>) = %2d\n",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    </a:t>
            </a:r>
            <a:r>
              <a:rPr lang="en-US" sz="1900" dirty="0" err="1">
                <a:latin typeface="Courier New" pitchFamily="49" charset="0"/>
              </a:rPr>
              <a:t>my_first_name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my_first_name_lower</a:t>
            </a:r>
            <a:r>
              <a:rPr lang="en-US" sz="1900" dirty="0">
                <a:latin typeface="Courier New" pitchFamily="49" charset="0"/>
              </a:rPr>
              <a:t>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    </a:t>
            </a:r>
            <a:r>
              <a:rPr lang="en-US" sz="1900" dirty="0" err="1">
                <a:latin typeface="Courier New" pitchFamily="49" charset="0"/>
              </a:rPr>
              <a:t>strcmp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my_first_name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my_first_name_lower</a:t>
            </a:r>
            <a:r>
              <a:rPr lang="en-US" sz="1900" dirty="0">
                <a:latin typeface="Courier New" pitchFamily="49" charset="0"/>
              </a:rPr>
              <a:t>));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</a:t>
            </a:r>
            <a:r>
              <a:rPr lang="en-US" sz="1900" dirty="0" err="1">
                <a:latin typeface="Courier New" pitchFamily="49" charset="0"/>
              </a:rPr>
              <a:t>printf</a:t>
            </a:r>
            <a:r>
              <a:rPr lang="en-US" sz="1900" dirty="0">
                <a:latin typeface="Courier New" pitchFamily="49" charset="0"/>
              </a:rPr>
              <a:t>("</a:t>
            </a:r>
            <a:r>
              <a:rPr lang="en-US" sz="1900" dirty="0" err="1">
                <a:latin typeface="Courier New" pitchFamily="49" charset="0"/>
              </a:rPr>
              <a:t>strcmp</a:t>
            </a:r>
            <a:r>
              <a:rPr lang="en-US" sz="1900" dirty="0">
                <a:latin typeface="Courier New" pitchFamily="49" charset="0"/>
              </a:rPr>
              <a:t>(%</a:t>
            </a:r>
            <a:r>
              <a:rPr lang="en-US" sz="1900" dirty="0" err="1">
                <a:latin typeface="Courier New" pitchFamily="49" charset="0"/>
              </a:rPr>
              <a:t>s,%s</a:t>
            </a:r>
            <a:r>
              <a:rPr lang="en-US" sz="1900" dirty="0">
                <a:latin typeface="Courier New" pitchFamily="49" charset="0"/>
              </a:rPr>
              <a:t>) = %2d\n",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    </a:t>
            </a:r>
            <a:r>
              <a:rPr lang="en-US" sz="1900" dirty="0" err="1">
                <a:latin typeface="Courier New" pitchFamily="49" charset="0"/>
              </a:rPr>
              <a:t>my_last_name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my_first_name</a:t>
            </a:r>
            <a:r>
              <a:rPr lang="en-US" sz="1900" dirty="0">
                <a:latin typeface="Courier New" pitchFamily="49" charset="0"/>
              </a:rPr>
              <a:t>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    </a:t>
            </a:r>
            <a:r>
              <a:rPr lang="en-US" sz="1900" dirty="0" err="1">
                <a:latin typeface="Courier New" pitchFamily="49" charset="0"/>
              </a:rPr>
              <a:t>strcmp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my_last_name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my_first_name</a:t>
            </a:r>
            <a:r>
              <a:rPr lang="en-US" sz="1900" dirty="0">
                <a:latin typeface="Courier New" pitchFamily="49" charset="0"/>
              </a:rPr>
              <a:t>));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    return </a:t>
            </a:r>
            <a:r>
              <a:rPr lang="en-US" sz="1900" dirty="0" err="1">
                <a:latin typeface="Courier New" pitchFamily="49" charset="0"/>
              </a:rPr>
              <a:t>program_success_code</a:t>
            </a:r>
            <a:r>
              <a:rPr lang="en-US" sz="1900" dirty="0">
                <a:latin typeface="Courier New" pitchFamily="49" charset="0"/>
              </a:rPr>
              <a:t>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} /* main */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C8E6A9-6D8E-478F-8926-D4B9713F4638}" type="slidenum">
              <a:rPr lang="en-US"/>
              <a:pPr/>
              <a:t>23</a:t>
            </a:fld>
            <a:endParaRPr lang="en-US"/>
          </a:p>
        </p:txBody>
      </p:sp>
      <p:sp>
        <p:nvSpPr>
          <p:cNvPr id="104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Comparison Example #3</a:t>
            </a:r>
          </a:p>
        </p:txBody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gcc</a:t>
            </a:r>
            <a:r>
              <a:rPr lang="en-US" sz="2000" b="1" dirty="0">
                <a:latin typeface="Courier New" pitchFamily="49" charset="0"/>
              </a:rPr>
              <a:t> -o </a:t>
            </a:r>
            <a:r>
              <a:rPr lang="en-US" sz="2000" b="1" dirty="0" err="1">
                <a:latin typeface="Courier New" pitchFamily="49" charset="0"/>
              </a:rPr>
              <a:t>charstrcmp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charstrcmp.c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charstrcmp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strcmp</a:t>
            </a:r>
            <a:r>
              <a:rPr lang="en-US" sz="2000" dirty="0">
                <a:latin typeface="Courier New" pitchFamily="49" charset="0"/>
              </a:rPr>
              <a:t>(Henry </a:t>
            </a:r>
            <a:r>
              <a:rPr lang="en-US" sz="2000" dirty="0" err="1">
                <a:latin typeface="Courier New" pitchFamily="49" charset="0"/>
              </a:rPr>
              <a:t>Neeman,Henry</a:t>
            </a:r>
            <a:r>
              <a:rPr lang="en-US" sz="2000" dirty="0">
                <a:latin typeface="Courier New" pitchFamily="49" charset="0"/>
              </a:rPr>
              <a:t> Neeman) = 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strcmp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Henry,henry</a:t>
            </a:r>
            <a:r>
              <a:rPr lang="en-US" sz="2000" dirty="0">
                <a:latin typeface="Courier New" pitchFamily="49" charset="0"/>
              </a:rPr>
              <a:t>) = -1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strcmp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Neeman,Henry</a:t>
            </a:r>
            <a:r>
              <a:rPr lang="en-US" sz="2000" dirty="0">
                <a:latin typeface="Courier New" pitchFamily="49" charset="0"/>
              </a:rPr>
              <a:t>) = 1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Notice that the return value 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strcmp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can be interpreted as:</a:t>
            </a:r>
          </a:p>
          <a:p>
            <a:r>
              <a:rPr lang="en-US" b="1" u="sng" dirty="0"/>
              <a:t>zero</a:t>
            </a:r>
            <a:r>
              <a:rPr lang="en-US" dirty="0"/>
              <a:t>: the strings are equal</a:t>
            </a:r>
          </a:p>
          <a:p>
            <a:r>
              <a:rPr lang="en-US" b="1" u="sng" dirty="0"/>
              <a:t>negative</a:t>
            </a:r>
            <a:r>
              <a:rPr lang="en-US" dirty="0"/>
              <a:t>: the first string is less</a:t>
            </a:r>
          </a:p>
          <a:p>
            <a:r>
              <a:rPr lang="en-US" b="1" u="sng" dirty="0"/>
              <a:t>positive</a:t>
            </a:r>
            <a:r>
              <a:rPr lang="en-US" dirty="0"/>
              <a:t>: the first string is greater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00FC4B-28EE-4EE9-9644-7D40245F2E05}" type="slidenum">
              <a:rPr lang="en-US"/>
              <a:pPr/>
              <a:t>3</a:t>
            </a:fld>
            <a:endParaRPr lang="en-US"/>
          </a:p>
        </p:txBody>
      </p:sp>
      <p:sp>
        <p:nvSpPr>
          <p:cNvPr id="102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 String Terminator</a:t>
            </a:r>
          </a:p>
        </p:txBody>
      </p:sp>
      <p:sp>
        <p:nvSpPr>
          <p:cNvPr id="102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The last character in any C character string is the                  </a:t>
            </a:r>
            <a:r>
              <a:rPr lang="en-US" b="1" i="1" u="sng" dirty="0"/>
              <a:t>null character</a:t>
            </a:r>
            <a:r>
              <a:rPr lang="en-US" dirty="0"/>
              <a:t>, called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NUL</a:t>
            </a:r>
            <a:r>
              <a:rPr lang="en-US" dirty="0"/>
              <a:t>, which corresponds to        integer value 0: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'\0'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Thus, the </a:t>
            </a:r>
            <a:r>
              <a:rPr lang="en-US" b="1" u="sng" dirty="0"/>
              <a:t>null character</a:t>
            </a:r>
            <a:r>
              <a:rPr lang="en-US" dirty="0"/>
              <a:t> (integer 0) is often referred to as the </a:t>
            </a:r>
            <a:r>
              <a:rPr lang="en-US" b="1" i="1" u="sng" dirty="0"/>
              <a:t>character string terminator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In general, a numeric value that is used to indicate that a particular state has been reached – for example, the end of a list – is called a </a:t>
            </a:r>
            <a:r>
              <a:rPr lang="en-US" b="1" i="1" u="sng" dirty="0"/>
              <a:t>sentinel</a:t>
            </a:r>
            <a:r>
              <a:rPr lang="en-US" i="1" dirty="0"/>
              <a:t> </a:t>
            </a:r>
            <a:r>
              <a:rPr lang="en-US" dirty="0"/>
              <a:t>value.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So, the character string terminator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NUL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is a sentinel that indicates the end of the string in question.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55DDE9-CACC-4ACF-9E8D-732CC670C720}" type="slidenum">
              <a:rPr lang="en-US"/>
              <a:pPr/>
              <a:t>4</a:t>
            </a:fld>
            <a:endParaRPr lang="en-US"/>
          </a:p>
        </p:txBody>
      </p:sp>
      <p:sp>
        <p:nvSpPr>
          <p:cNvPr id="102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String Printing Really Works #1</a:t>
            </a:r>
            <a:endParaRPr lang="en-US" b="0"/>
          </a:p>
        </p:txBody>
      </p:sp>
      <p:sp>
        <p:nvSpPr>
          <p:cNvPr id="102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5334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>
                <a:latin typeface="Courier New" pitchFamily="49" charset="0"/>
              </a:rPr>
              <a:t>cat </a:t>
            </a:r>
            <a:r>
              <a:rPr lang="en-US" sz="2000" b="1" dirty="0" err="1">
                <a:latin typeface="Courier New" pitchFamily="49" charset="0"/>
              </a:rPr>
              <a:t>charstrassn.c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stdio.h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string.h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main ()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const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my_name_length</a:t>
            </a:r>
            <a:r>
              <a:rPr lang="en-US" sz="2000" dirty="0">
                <a:latin typeface="Courier New" pitchFamily="49" charset="0"/>
              </a:rPr>
              <a:t>       = 12;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const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program_success_code</a:t>
            </a:r>
            <a:r>
              <a:rPr lang="en-US" sz="2000" dirty="0">
                <a:latin typeface="Courier New" pitchFamily="49" charset="0"/>
              </a:rPr>
              <a:t> =  0;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char 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[</a:t>
            </a:r>
            <a:r>
              <a:rPr lang="en-US" sz="2000" dirty="0" err="1">
                <a:latin typeface="Courier New" pitchFamily="49" charset="0"/>
              </a:rPr>
              <a:t>my_name_length</a:t>
            </a:r>
            <a:r>
              <a:rPr lang="en-US" sz="2000" dirty="0">
                <a:latin typeface="Courier New" pitchFamily="49" charset="0"/>
              </a:rPr>
              <a:t> + 1];</a:t>
            </a:r>
          </a:p>
          <a:p>
            <a:pPr>
              <a:lnSpc>
                <a:spcPct val="10000"/>
              </a:lnSpc>
              <a:buFont typeface="Wingdings" pitchFamily="2" charset="2"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strcpy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, "Henry </a:t>
            </a:r>
            <a:r>
              <a:rPr lang="en-US" sz="2000" dirty="0" err="1">
                <a:latin typeface="Courier New" pitchFamily="49" charset="0"/>
              </a:rPr>
              <a:t>Neeman</a:t>
            </a:r>
            <a:r>
              <a:rPr lang="en-US" sz="2000" dirty="0">
                <a:latin typeface="Courier New" pitchFamily="49" charset="0"/>
              </a:rPr>
              <a:t>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("My name is %s.\n", </a:t>
            </a:r>
            <a:r>
              <a:rPr lang="en-US" sz="2000" dirty="0" err="1">
                <a:latin typeface="Courier New" pitchFamily="49" charset="0"/>
              </a:rPr>
              <a:t>my_name</a:t>
            </a:r>
            <a:r>
              <a:rPr lang="en-US" sz="20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return </a:t>
            </a:r>
            <a:r>
              <a:rPr lang="en-US" sz="2000" dirty="0" err="1">
                <a:latin typeface="Courier New" pitchFamily="49" charset="0"/>
              </a:rPr>
              <a:t>program_success_code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gcc</a:t>
            </a:r>
            <a:r>
              <a:rPr lang="en-US" sz="2000" b="1" dirty="0">
                <a:latin typeface="Courier New" pitchFamily="49" charset="0"/>
              </a:rPr>
              <a:t> -o </a:t>
            </a:r>
            <a:r>
              <a:rPr lang="en-US" sz="2000" b="1" dirty="0" err="1">
                <a:latin typeface="Courier New" pitchFamily="49" charset="0"/>
              </a:rPr>
              <a:t>charstrassn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charstrassn.c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charstrassn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My name is Henry </a:t>
            </a:r>
            <a:r>
              <a:rPr lang="en-US" sz="2000" dirty="0" err="1">
                <a:latin typeface="Courier New" pitchFamily="49" charset="0"/>
              </a:rPr>
              <a:t>Neeman</a:t>
            </a:r>
            <a:r>
              <a:rPr lang="en-US" sz="2000" dirty="0">
                <a:latin typeface="Courier New" pitchFamily="49" charset="0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The program on the next page behaves </a:t>
            </a:r>
            <a:r>
              <a:rPr lang="en-US" b="1" u="sng" dirty="0"/>
              <a:t>identically</a:t>
            </a:r>
            <a:r>
              <a:rPr lang="en-US" dirty="0"/>
              <a:t> to this program.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29F618-C60C-4BF4-A6F7-2DC0D1EBE257}" type="slidenum">
              <a:rPr lang="en-US"/>
              <a:pPr/>
              <a:t>5</a:t>
            </a:fld>
            <a:endParaRPr lang="en-US"/>
          </a:p>
        </p:txBody>
      </p:sp>
      <p:sp>
        <p:nvSpPr>
          <p:cNvPr id="102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String Printing Really Works #2</a:t>
            </a:r>
          </a:p>
        </p:txBody>
      </p:sp>
      <p:sp>
        <p:nvSpPr>
          <p:cNvPr id="102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% </a:t>
            </a:r>
            <a:r>
              <a:rPr lang="en-US" sz="1700" b="1" dirty="0">
                <a:latin typeface="Courier New" pitchFamily="49" charset="0"/>
              </a:rPr>
              <a:t>cat </a:t>
            </a:r>
            <a:r>
              <a:rPr lang="en-US" sz="1700" b="1" dirty="0" err="1">
                <a:latin typeface="Courier New" pitchFamily="49" charset="0"/>
              </a:rPr>
              <a:t>printstring.c</a:t>
            </a:r>
            <a:endParaRPr lang="en-US" sz="17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#include &lt;</a:t>
            </a:r>
            <a:r>
              <a:rPr lang="en-US" sz="1700" dirty="0" err="1">
                <a:latin typeface="Courier New" pitchFamily="49" charset="0"/>
              </a:rPr>
              <a:t>stdio.h</a:t>
            </a:r>
            <a:r>
              <a:rPr lang="en-US" sz="1700" dirty="0">
                <a:latin typeface="Courier New" pitchFamily="49" charset="0"/>
              </a:rPr>
              <a:t>&gt;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#include &lt;</a:t>
            </a:r>
            <a:r>
              <a:rPr lang="en-US" sz="1700" dirty="0" err="1">
                <a:latin typeface="Courier New" pitchFamily="49" charset="0"/>
              </a:rPr>
              <a:t>string.h</a:t>
            </a:r>
            <a:r>
              <a:rPr lang="en-US" sz="1700" dirty="0">
                <a:latin typeface="Courier New" pitchFamily="49" charset="0"/>
              </a:rPr>
              <a:t>&gt;</a:t>
            </a:r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1700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 err="1">
                <a:latin typeface="Courier New" pitchFamily="49" charset="0"/>
              </a:rPr>
              <a:t>int</a:t>
            </a:r>
            <a:r>
              <a:rPr lang="en-US" sz="1700" dirty="0">
                <a:latin typeface="Courier New" pitchFamily="49" charset="0"/>
              </a:rPr>
              <a:t> main ()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</a:t>
            </a:r>
            <a:r>
              <a:rPr lang="en-US" sz="1700" dirty="0" err="1">
                <a:latin typeface="Courier New" pitchFamily="49" charset="0"/>
              </a:rPr>
              <a:t>const</a:t>
            </a:r>
            <a:r>
              <a:rPr lang="en-US" sz="1700" dirty="0">
                <a:latin typeface="Courier New" pitchFamily="49" charset="0"/>
              </a:rPr>
              <a:t> </a:t>
            </a:r>
            <a:r>
              <a:rPr lang="en-US" sz="1700" dirty="0" err="1">
                <a:latin typeface="Courier New" pitchFamily="49" charset="0"/>
              </a:rPr>
              <a:t>int</a:t>
            </a:r>
            <a:r>
              <a:rPr lang="en-US" sz="1700" dirty="0">
                <a:latin typeface="Courier New" pitchFamily="49" charset="0"/>
              </a:rPr>
              <a:t> </a:t>
            </a:r>
            <a:r>
              <a:rPr lang="en-US" sz="1700" dirty="0" err="1">
                <a:latin typeface="Courier New" pitchFamily="49" charset="0"/>
              </a:rPr>
              <a:t>my_name_length</a:t>
            </a:r>
            <a:r>
              <a:rPr lang="en-US" sz="1700" dirty="0">
                <a:latin typeface="Courier New" pitchFamily="49" charset="0"/>
              </a:rPr>
              <a:t>       = 12;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</a:t>
            </a:r>
            <a:r>
              <a:rPr lang="en-US" sz="1700" dirty="0" err="1">
                <a:latin typeface="Courier New" pitchFamily="49" charset="0"/>
              </a:rPr>
              <a:t>const</a:t>
            </a:r>
            <a:r>
              <a:rPr lang="en-US" sz="1700" dirty="0">
                <a:latin typeface="Courier New" pitchFamily="49" charset="0"/>
              </a:rPr>
              <a:t> </a:t>
            </a:r>
            <a:r>
              <a:rPr lang="en-US" sz="1700" dirty="0" err="1">
                <a:latin typeface="Courier New" pitchFamily="49" charset="0"/>
              </a:rPr>
              <a:t>int</a:t>
            </a:r>
            <a:r>
              <a:rPr lang="en-US" sz="1700" dirty="0">
                <a:latin typeface="Courier New" pitchFamily="49" charset="0"/>
              </a:rPr>
              <a:t> </a:t>
            </a:r>
            <a:r>
              <a:rPr lang="en-US" sz="1700" dirty="0" err="1">
                <a:latin typeface="Courier New" pitchFamily="49" charset="0"/>
              </a:rPr>
              <a:t>program_success_code</a:t>
            </a:r>
            <a:r>
              <a:rPr lang="en-US" sz="1700" dirty="0">
                <a:latin typeface="Courier New" pitchFamily="49" charset="0"/>
              </a:rPr>
              <a:t> =  0;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char </a:t>
            </a:r>
            <a:r>
              <a:rPr lang="en-US" sz="1700" dirty="0" err="1">
                <a:latin typeface="Courier New" pitchFamily="49" charset="0"/>
              </a:rPr>
              <a:t>my_name</a:t>
            </a:r>
            <a:r>
              <a:rPr lang="en-US" sz="1700" dirty="0">
                <a:latin typeface="Courier New" pitchFamily="49" charset="0"/>
              </a:rPr>
              <a:t>[</a:t>
            </a:r>
            <a:r>
              <a:rPr lang="en-US" sz="1700" dirty="0" err="1">
                <a:latin typeface="Courier New" pitchFamily="49" charset="0"/>
              </a:rPr>
              <a:t>my_name_length</a:t>
            </a:r>
            <a:r>
              <a:rPr lang="en-US" sz="1700" dirty="0">
                <a:latin typeface="Courier New" pitchFamily="49" charset="0"/>
              </a:rPr>
              <a:t> + 1];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</a:t>
            </a:r>
            <a:r>
              <a:rPr lang="en-US" sz="1700" dirty="0" err="1">
                <a:latin typeface="Courier New" pitchFamily="49" charset="0"/>
              </a:rPr>
              <a:t>int</a:t>
            </a:r>
            <a:r>
              <a:rPr lang="en-US" sz="1700" dirty="0">
                <a:latin typeface="Courier New" pitchFamily="49" charset="0"/>
              </a:rPr>
              <a:t>  index;</a:t>
            </a:r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1700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</a:t>
            </a:r>
            <a:r>
              <a:rPr lang="en-US" sz="1700" dirty="0" err="1">
                <a:latin typeface="Courier New" pitchFamily="49" charset="0"/>
              </a:rPr>
              <a:t>strcpy</a:t>
            </a:r>
            <a:r>
              <a:rPr lang="en-US" sz="1700" dirty="0">
                <a:latin typeface="Courier New" pitchFamily="49" charset="0"/>
              </a:rPr>
              <a:t>(</a:t>
            </a:r>
            <a:r>
              <a:rPr lang="en-US" sz="1700" dirty="0" err="1">
                <a:latin typeface="Courier New" pitchFamily="49" charset="0"/>
              </a:rPr>
              <a:t>my_name</a:t>
            </a:r>
            <a:r>
              <a:rPr lang="en-US" sz="1700" dirty="0">
                <a:latin typeface="Courier New" pitchFamily="49" charset="0"/>
              </a:rPr>
              <a:t>, "Henry </a:t>
            </a:r>
            <a:r>
              <a:rPr lang="en-US" sz="1700" dirty="0" err="1">
                <a:latin typeface="Courier New" pitchFamily="49" charset="0"/>
              </a:rPr>
              <a:t>Neeman</a:t>
            </a:r>
            <a:r>
              <a:rPr lang="en-US" sz="1700" dirty="0">
                <a:latin typeface="Courier New" pitchFamily="49" charset="0"/>
              </a:rPr>
              <a:t>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</a:t>
            </a:r>
            <a:r>
              <a:rPr lang="en-US" sz="1700" dirty="0" err="1">
                <a:latin typeface="Courier New" pitchFamily="49" charset="0"/>
              </a:rPr>
              <a:t>printf</a:t>
            </a:r>
            <a:r>
              <a:rPr lang="en-US" sz="1700" dirty="0">
                <a:latin typeface="Courier New" pitchFamily="49" charset="0"/>
              </a:rPr>
              <a:t>("My name is 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index = 0;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while (</a:t>
            </a:r>
            <a:r>
              <a:rPr lang="en-US" sz="1700" dirty="0" err="1">
                <a:latin typeface="Courier New" pitchFamily="49" charset="0"/>
              </a:rPr>
              <a:t>my_name</a:t>
            </a:r>
            <a:r>
              <a:rPr lang="en-US" sz="1700" dirty="0">
                <a:latin typeface="Courier New" pitchFamily="49" charset="0"/>
              </a:rPr>
              <a:t>[index] != '\0')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    </a:t>
            </a:r>
            <a:r>
              <a:rPr lang="en-US" sz="1700" dirty="0" err="1">
                <a:latin typeface="Courier New" pitchFamily="49" charset="0"/>
              </a:rPr>
              <a:t>printf</a:t>
            </a:r>
            <a:r>
              <a:rPr lang="en-US" sz="1700" dirty="0">
                <a:latin typeface="Courier New" pitchFamily="49" charset="0"/>
              </a:rPr>
              <a:t>("%c", </a:t>
            </a:r>
            <a:r>
              <a:rPr lang="en-US" sz="1700" dirty="0" err="1">
                <a:latin typeface="Courier New" pitchFamily="49" charset="0"/>
              </a:rPr>
              <a:t>my_name</a:t>
            </a:r>
            <a:r>
              <a:rPr lang="en-US" sz="1700" dirty="0">
                <a:latin typeface="Courier New" pitchFamily="49" charset="0"/>
              </a:rPr>
              <a:t>[index]);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    index++;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} /* while (</a:t>
            </a:r>
            <a:r>
              <a:rPr lang="en-US" sz="1700" dirty="0" err="1">
                <a:latin typeface="Courier New" pitchFamily="49" charset="0"/>
              </a:rPr>
              <a:t>my_name</a:t>
            </a:r>
            <a:r>
              <a:rPr lang="en-US" sz="1700" dirty="0">
                <a:latin typeface="Courier New" pitchFamily="49" charset="0"/>
              </a:rPr>
              <a:t>[index] != '\0')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</a:t>
            </a:r>
            <a:r>
              <a:rPr lang="en-US" sz="1700" dirty="0" err="1">
                <a:latin typeface="Courier New" pitchFamily="49" charset="0"/>
              </a:rPr>
              <a:t>printf</a:t>
            </a:r>
            <a:r>
              <a:rPr lang="en-US" sz="1700" dirty="0">
                <a:latin typeface="Courier New" pitchFamily="49" charset="0"/>
              </a:rPr>
              <a:t>(".\n");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   return </a:t>
            </a:r>
            <a:r>
              <a:rPr lang="en-US" sz="1700" dirty="0" err="1">
                <a:latin typeface="Courier New" pitchFamily="49" charset="0"/>
              </a:rPr>
              <a:t>program_success_code</a:t>
            </a:r>
            <a:r>
              <a:rPr lang="en-US" sz="1700" dirty="0">
                <a:latin typeface="Courier New" pitchFamily="49" charset="0"/>
              </a:rPr>
              <a:t>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% </a:t>
            </a:r>
            <a:r>
              <a:rPr lang="en-US" sz="1700" b="1" dirty="0" err="1">
                <a:latin typeface="Courier New" pitchFamily="49" charset="0"/>
              </a:rPr>
              <a:t>gcc</a:t>
            </a:r>
            <a:r>
              <a:rPr lang="en-US" sz="1700" b="1" dirty="0">
                <a:latin typeface="Courier New" pitchFamily="49" charset="0"/>
              </a:rPr>
              <a:t> -o </a:t>
            </a:r>
            <a:r>
              <a:rPr lang="en-US" sz="1700" b="1" dirty="0" err="1">
                <a:latin typeface="Courier New" pitchFamily="49" charset="0"/>
              </a:rPr>
              <a:t>printstring</a:t>
            </a:r>
            <a:r>
              <a:rPr lang="en-US" sz="1700" b="1" dirty="0">
                <a:latin typeface="Courier New" pitchFamily="49" charset="0"/>
              </a:rPr>
              <a:t> </a:t>
            </a:r>
            <a:r>
              <a:rPr lang="en-US" sz="1700" b="1" dirty="0" err="1">
                <a:latin typeface="Courier New" pitchFamily="49" charset="0"/>
              </a:rPr>
              <a:t>printstring.c</a:t>
            </a:r>
            <a:endParaRPr lang="en-US" sz="17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% </a:t>
            </a:r>
            <a:r>
              <a:rPr lang="en-US" sz="1700" b="1" dirty="0" err="1">
                <a:latin typeface="Courier New" pitchFamily="49" charset="0"/>
              </a:rPr>
              <a:t>printstring</a:t>
            </a:r>
            <a:endParaRPr lang="en-US" sz="17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My name is Henry </a:t>
            </a:r>
            <a:r>
              <a:rPr lang="en-US" sz="1700" dirty="0" err="1">
                <a:latin typeface="Courier New" pitchFamily="49" charset="0"/>
              </a:rPr>
              <a:t>Neeman</a:t>
            </a:r>
            <a:r>
              <a:rPr lang="en-US" sz="1700" dirty="0">
                <a:latin typeface="Courier New" pitchFamily="49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41364F-8786-4E80-B465-20B6F2054C04}" type="slidenum">
              <a:rPr lang="en-US"/>
              <a:pPr/>
              <a:t>6</a:t>
            </a:fld>
            <a:endParaRPr lang="en-US"/>
          </a:p>
        </p:txBody>
      </p:sp>
      <p:sp>
        <p:nvSpPr>
          <p:cNvPr id="102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Copy Function: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strcpy</a:t>
            </a:r>
            <a:endParaRPr lang="en-US" b="0" dirty="0">
              <a:latin typeface="Courier New" pitchFamily="49" charset="0"/>
            </a:endParaRPr>
          </a:p>
        </p:txBody>
      </p:sp>
      <p:sp>
        <p:nvSpPr>
          <p:cNvPr id="102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The C standard library function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strcpy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copies a character string into 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char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array.</a:t>
            </a:r>
          </a:p>
          <a:p>
            <a:pPr algn="ctr">
              <a:buFont typeface="Wingdings" pitchFamily="2" charset="2"/>
              <a:buNone/>
            </a:pPr>
            <a:r>
              <a:rPr lang="en-US" dirty="0" err="1">
                <a:latin typeface="Courier New" pitchFamily="49" charset="0"/>
              </a:rPr>
              <a:t>strcpy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my_name</a:t>
            </a:r>
            <a:r>
              <a:rPr lang="en-US" dirty="0">
                <a:latin typeface="Courier New" pitchFamily="49" charset="0"/>
              </a:rPr>
              <a:t>, "Henry Neeman");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Notice that you </a:t>
            </a:r>
            <a:r>
              <a:rPr lang="en-US" b="1" u="sng" dirty="0"/>
              <a:t>CANNOT SIMPLY ASSIGN ONE STRING TO ANOTHER</a:t>
            </a:r>
            <a:r>
              <a:rPr lang="en-US" b="1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 /* THIS WON’T WORK! */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  my name = "Henry Neeman"; /* NO! */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2ACD072-D659-4696-B3B3-C9FA485F205D}" type="slidenum">
              <a:rPr lang="en-US"/>
              <a:pPr/>
              <a:t>7</a:t>
            </a:fld>
            <a:endParaRPr lang="en-US"/>
          </a:p>
        </p:txBody>
      </p:sp>
      <p:sp>
        <p:nvSpPr>
          <p:cNvPr id="102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</a:rPr>
              <a:t>strcpy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Example</a:t>
            </a:r>
          </a:p>
        </p:txBody>
      </p:sp>
      <p:sp>
        <p:nvSpPr>
          <p:cNvPr id="102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b="1" dirty="0">
                <a:latin typeface="Courier New" pitchFamily="49" charset="0"/>
              </a:rPr>
              <a:t>cat </a:t>
            </a:r>
            <a:r>
              <a:rPr lang="en-US" sz="1800" b="1" dirty="0" err="1">
                <a:latin typeface="Courier New" pitchFamily="49" charset="0"/>
              </a:rPr>
              <a:t>charstrcpy.c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#include &lt;</a:t>
            </a:r>
            <a:r>
              <a:rPr lang="en-US" sz="1800" dirty="0" err="1">
                <a:latin typeface="Courier New" pitchFamily="49" charset="0"/>
              </a:rPr>
              <a:t>stdio.h</a:t>
            </a:r>
            <a:r>
              <a:rPr lang="en-US" sz="1800" dirty="0">
                <a:latin typeface="Courier New" pitchFamily="49" charset="0"/>
              </a:rPr>
              <a:t>&gt;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#include &lt;</a:t>
            </a:r>
            <a:r>
              <a:rPr lang="en-US" sz="1800" dirty="0" err="1">
                <a:latin typeface="Courier New" pitchFamily="49" charset="0"/>
              </a:rPr>
              <a:t>string.h</a:t>
            </a:r>
            <a:r>
              <a:rPr lang="en-US" sz="1800" dirty="0">
                <a:latin typeface="Courier New" pitchFamily="49" charset="0"/>
              </a:rPr>
              <a:t>&gt;</a:t>
            </a:r>
          </a:p>
          <a:p>
            <a:pPr>
              <a:lnSpc>
                <a:spcPct val="10000"/>
              </a:lnSpc>
              <a:buFont typeface="Wingdings" pitchFamily="2" charset="2"/>
              <a:buNone/>
            </a:pPr>
            <a:endParaRPr lang="en-US" sz="1800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 ()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const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my_name_length</a:t>
            </a:r>
            <a:r>
              <a:rPr lang="en-US" sz="1800" dirty="0">
                <a:latin typeface="Courier New" pitchFamily="49" charset="0"/>
              </a:rPr>
              <a:t>       = 12;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const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program_success_code</a:t>
            </a:r>
            <a:r>
              <a:rPr lang="en-US" sz="1800" dirty="0">
                <a:latin typeface="Courier New" pitchFamily="49" charset="0"/>
              </a:rPr>
              <a:t> =  0;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char 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[</a:t>
            </a:r>
            <a:r>
              <a:rPr lang="en-US" sz="1800" dirty="0" err="1">
                <a:latin typeface="Courier New" pitchFamily="49" charset="0"/>
              </a:rPr>
              <a:t>my_name_length</a:t>
            </a:r>
            <a:r>
              <a:rPr lang="en-US" sz="1800" dirty="0">
                <a:latin typeface="Courier New" pitchFamily="49" charset="0"/>
              </a:rPr>
              <a:t> + 1];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char my_name2[</a:t>
            </a:r>
            <a:r>
              <a:rPr lang="en-US" sz="1800" dirty="0" err="1">
                <a:latin typeface="Courier New" pitchFamily="49" charset="0"/>
              </a:rPr>
              <a:t>my_name_length</a:t>
            </a:r>
            <a:r>
              <a:rPr lang="en-US" sz="1800" dirty="0">
                <a:latin typeface="Courier New" pitchFamily="49" charset="0"/>
              </a:rPr>
              <a:t> + 1];</a:t>
            </a:r>
          </a:p>
          <a:p>
            <a:pPr>
              <a:lnSpc>
                <a:spcPct val="10000"/>
              </a:lnSpc>
              <a:buFont typeface="Wingdings" pitchFamily="2" charset="2"/>
              <a:buNone/>
            </a:pPr>
            <a:endParaRPr lang="en-US" sz="1800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strcpy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, "Henry </a:t>
            </a:r>
            <a:r>
              <a:rPr lang="en-US" sz="1800" dirty="0" err="1">
                <a:latin typeface="Courier New" pitchFamily="49" charset="0"/>
              </a:rPr>
              <a:t>Neeman</a:t>
            </a:r>
            <a:r>
              <a:rPr lang="en-US" sz="1800" dirty="0">
                <a:latin typeface="Courier New" pitchFamily="49" charset="0"/>
              </a:rPr>
              <a:t>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("My name is %s.\n", 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strcpy</a:t>
            </a:r>
            <a:r>
              <a:rPr lang="en-US" sz="1800" dirty="0">
                <a:latin typeface="Courier New" pitchFamily="49" charset="0"/>
              </a:rPr>
              <a:t>(my_name2, </a:t>
            </a:r>
            <a:r>
              <a:rPr lang="en-US" sz="1800" dirty="0" err="1">
                <a:latin typeface="Courier New" pitchFamily="49" charset="0"/>
              </a:rPr>
              <a:t>my_name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("My name is %s.\n", my_name2);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    return </a:t>
            </a:r>
            <a:r>
              <a:rPr lang="en-US" sz="1800" dirty="0" err="1">
                <a:latin typeface="Courier New" pitchFamily="49" charset="0"/>
              </a:rPr>
              <a:t>program_success_code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b="1" dirty="0" err="1">
                <a:latin typeface="Courier New" pitchFamily="49" charset="0"/>
              </a:rPr>
              <a:t>gcc</a:t>
            </a:r>
            <a:r>
              <a:rPr lang="en-US" sz="1800" b="1" dirty="0">
                <a:latin typeface="Courier New" pitchFamily="49" charset="0"/>
              </a:rPr>
              <a:t> -o </a:t>
            </a:r>
            <a:r>
              <a:rPr lang="en-US" sz="1800" b="1" dirty="0" err="1">
                <a:latin typeface="Courier New" pitchFamily="49" charset="0"/>
              </a:rPr>
              <a:t>charstrcpy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charstrcpy.c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b="1" dirty="0" err="1">
                <a:latin typeface="Courier New" pitchFamily="49" charset="0"/>
              </a:rPr>
              <a:t>charstrcpy</a:t>
            </a:r>
            <a:endParaRPr lang="en-US" sz="1800" b="1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My name is Henry </a:t>
            </a:r>
            <a:r>
              <a:rPr lang="en-US" sz="1800" dirty="0" err="1">
                <a:latin typeface="Courier New" pitchFamily="49" charset="0"/>
              </a:rPr>
              <a:t>Neeman</a:t>
            </a:r>
            <a:r>
              <a:rPr lang="en-US" sz="1800" dirty="0">
                <a:latin typeface="Courier New" pitchFamily="49" charset="0"/>
              </a:rPr>
              <a:t>.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 dirty="0">
                <a:latin typeface="Courier New" pitchFamily="49" charset="0"/>
              </a:rPr>
              <a:t>My name is Henry </a:t>
            </a:r>
            <a:r>
              <a:rPr lang="en-US" sz="1800" dirty="0" err="1">
                <a:latin typeface="Courier New" pitchFamily="49" charset="0"/>
              </a:rPr>
              <a:t>Neeman</a:t>
            </a:r>
            <a:r>
              <a:rPr lang="en-US" sz="1800" dirty="0">
                <a:latin typeface="Courier New" pitchFamily="49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8BEE2D-2178-4C18-A6F7-E0A56AC59A8A}" type="slidenum">
              <a:rPr lang="en-US"/>
              <a:pPr/>
              <a:t>8</a:t>
            </a:fld>
            <a:endParaRPr lang="en-US"/>
          </a:p>
        </p:txBody>
      </p:sp>
      <p:sp>
        <p:nvSpPr>
          <p:cNvPr id="102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Placeholder</a:t>
            </a:r>
            <a:endParaRPr lang="en-US" b="0"/>
          </a:p>
        </p:txBody>
      </p:sp>
      <p:sp>
        <p:nvSpPr>
          <p:cNvPr id="102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In 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printf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statement, the placeholder for a character string is:</a:t>
            </a:r>
          </a:p>
          <a:p>
            <a:pPr algn="ctr"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%s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Characters &amp; Strings Lesson 2</a:t>
            </a:r>
          </a:p>
          <a:p>
            <a:r>
              <a:rPr lang="en-US" sz="1200" dirty="0" smtClean="0"/>
              <a:t>CS1313 Fall 2016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2F1094-0415-4EA6-8883-F2782A940C5E}" type="slidenum">
              <a:rPr lang="en-US"/>
              <a:pPr/>
              <a:t>9</a:t>
            </a:fld>
            <a:endParaRPr lang="en-US"/>
          </a:p>
        </p:txBody>
      </p:sp>
      <p:sp>
        <p:nvSpPr>
          <p:cNvPr id="103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Placeholder Example</a:t>
            </a:r>
          </a:p>
        </p:txBody>
      </p:sp>
      <p:sp>
        <p:nvSpPr>
          <p:cNvPr id="103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% </a:t>
            </a:r>
            <a:r>
              <a:rPr lang="en-US" sz="1800" b="1">
                <a:latin typeface="Courier New" pitchFamily="49" charset="0"/>
              </a:rPr>
              <a:t>cat charstrcpy.c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#include &lt;string.h&gt;</a:t>
            </a:r>
          </a:p>
          <a:p>
            <a:pPr>
              <a:lnSpc>
                <a:spcPct val="10000"/>
              </a:lnSpc>
              <a:buFont typeface="Wingdings" pitchFamily="2" charset="2"/>
              <a:buNone/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int main ()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{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  const int my_name_length       = 12;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  const int program_success_code =  0;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  char my_name[my_name_length + 1];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  char my_name2[my_name_length + 1];</a:t>
            </a:r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  strcpy(my_name, "Henry Neeman");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  printf("My name is </a:t>
            </a:r>
            <a:r>
              <a:rPr lang="en-US" sz="1800" b="1" u="sng">
                <a:latin typeface="Courier New" pitchFamily="49" charset="0"/>
              </a:rPr>
              <a:t>%s</a:t>
            </a:r>
            <a:r>
              <a:rPr lang="en-US" sz="1800">
                <a:latin typeface="Courier New" pitchFamily="49" charset="0"/>
              </a:rPr>
              <a:t>.\n", my_name);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  strcpy(my_name2, my_name);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  printf("My name is </a:t>
            </a:r>
            <a:r>
              <a:rPr lang="en-US" sz="1800" b="1" u="sng">
                <a:latin typeface="Courier New" pitchFamily="49" charset="0"/>
              </a:rPr>
              <a:t>%s</a:t>
            </a:r>
            <a:r>
              <a:rPr lang="en-US" sz="1800">
                <a:latin typeface="Courier New" pitchFamily="49" charset="0"/>
              </a:rPr>
              <a:t>.\n", my_name2);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  return program_success_code;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} /* main */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% </a:t>
            </a:r>
            <a:r>
              <a:rPr lang="en-US" sz="1800" b="1">
                <a:latin typeface="Courier New" pitchFamily="49" charset="0"/>
              </a:rPr>
              <a:t>gcc -o charstrcpy charstrcpy.c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% </a:t>
            </a:r>
            <a:r>
              <a:rPr lang="en-US" sz="1800" b="1">
                <a:latin typeface="Courier New" pitchFamily="49" charset="0"/>
              </a:rPr>
              <a:t>charstrcpy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My name is Henry Neeman.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My name is Henry Neeman.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D" val="1940124"/>
  <p:tag name="WMSI" val="404"/>
  <p:tag name="WMIS" val="18615"/>
  <p:tag name="FILETITLE" val="CS1313 Hardware"/>
  <p:tag name="PREC" val="F"/>
  <p:tag name="NPWI" val="47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1"/>
  <p:tag name="BSN" val="461"/>
  <p:tag name="SVT" val="FALSE"/>
  <p:tag name="NBP" val="1"/>
  <p:tag name="CVB" val="461"/>
  <p:tag name="SPT" val="FALSE"/>
  <p:tag name="CII" val="4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2"/>
  <p:tag name="BSN" val="462"/>
  <p:tag name="SVT" val="FALSE"/>
  <p:tag name="NBP" val="1"/>
  <p:tag name="CVB" val="462"/>
  <p:tag name="SPT" val="FALSE"/>
  <p:tag name="CII" val="46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3"/>
  <p:tag name="BSN" val="463"/>
  <p:tag name="SVT" val="FALSE"/>
  <p:tag name="NBP" val="1"/>
  <p:tag name="CVB" val="463"/>
  <p:tag name="SPT" val="FALSE"/>
  <p:tag name="CII" val="46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4"/>
  <p:tag name="BSN" val="464"/>
  <p:tag name="SVT" val="FALSE"/>
  <p:tag name="NBP" val="1"/>
  <p:tag name="CVB" val="464"/>
  <p:tag name="SPT" val="FALSE"/>
  <p:tag name="CII" val="46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5"/>
  <p:tag name="BSN" val="465"/>
  <p:tag name="SVT" val="FALSE"/>
  <p:tag name="NBP" val="1"/>
  <p:tag name="CVB" val="465"/>
  <p:tag name="SPT" val="FALSE"/>
  <p:tag name="CII" val="46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5"/>
  <p:tag name="BSN" val="465"/>
  <p:tag name="SVT" val="FALSE"/>
  <p:tag name="NBP" val="1"/>
  <p:tag name="CVB" val="465"/>
  <p:tag name="SPT" val="FALSE"/>
  <p:tag name="CII" val="46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6"/>
  <p:tag name="BSN" val="466"/>
  <p:tag name="SVT" val="FALSE"/>
  <p:tag name="NBP" val="1"/>
  <p:tag name="CVB" val="466"/>
  <p:tag name="SPT" val="FALSE"/>
  <p:tag name="CII" val="46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7"/>
  <p:tag name="BSN" val="467"/>
  <p:tag name="SVT" val="FALSE"/>
  <p:tag name="NBP" val="1"/>
  <p:tag name="CVB" val="467"/>
  <p:tag name="SPT" val="FALSE"/>
  <p:tag name="CII" val="46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7"/>
  <p:tag name="BSN" val="467"/>
  <p:tag name="SVT" val="FALSE"/>
  <p:tag name="NBP" val="1"/>
  <p:tag name="CVB" val="467"/>
  <p:tag name="SPT" val="FALSE"/>
  <p:tag name="CII" val="46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8"/>
  <p:tag name="BSN" val="468"/>
  <p:tag name="SVT" val="FALSE"/>
  <p:tag name="NBP" val="1"/>
  <p:tag name="CVB" val="468"/>
  <p:tag name="SPT" val="FALSE"/>
  <p:tag name="CII" val="46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5"/>
  <p:tag name="NBP" val="1"/>
  <p:tag name="BSN" val="35"/>
  <p:tag name="SVT" val="TRUE"/>
  <p:tag name="CVB" val="35"/>
  <p:tag name="SPT" val="FALSE"/>
  <p:tag name="CII" val="3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9"/>
  <p:tag name="BSN" val="469"/>
  <p:tag name="SVT" val="FALSE"/>
  <p:tag name="NBP" val="1"/>
  <p:tag name="CVB" val="469"/>
  <p:tag name="SPT" val="FALSE"/>
  <p:tag name="CII" val="46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70"/>
  <p:tag name="BSN" val="470"/>
  <p:tag name="SVT" val="FALSE"/>
  <p:tag name="NBP" val="1"/>
  <p:tag name="CVB" val="470"/>
  <p:tag name="SPT" val="FALSE"/>
  <p:tag name="CII" val="47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71"/>
  <p:tag name="NBP" val="1"/>
  <p:tag name="CVB" val="471"/>
  <p:tag name="SPT" val="FALSE"/>
  <p:tag name="BSN" val="471"/>
  <p:tag name="LFXCI" val="0"/>
  <p:tag name="SVT" val="TRUE"/>
  <p:tag name="CII" val="47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72"/>
  <p:tag name="NBP" val="1"/>
  <p:tag name="CVB" val="472"/>
  <p:tag name="SPT" val="FALSE"/>
  <p:tag name="BSN" val="472"/>
  <p:tag name="LFXCI" val="0"/>
  <p:tag name="SVT" val="TRUE"/>
  <p:tag name="CII" val="47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73"/>
  <p:tag name="BSN" val="473"/>
  <p:tag name="SVT" val="FALSE"/>
  <p:tag name="NBP" val="1"/>
  <p:tag name="CVB" val="473"/>
  <p:tag name="SPT" val="FALSE"/>
  <p:tag name="CII" val="4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55"/>
  <p:tag name="BSN" val="455"/>
  <p:tag name="SVT" val="FALSE"/>
  <p:tag name="NBP" val="1"/>
  <p:tag name="CVB" val="455"/>
  <p:tag name="SPT" val="FALSE"/>
  <p:tag name="CII" val="45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52"/>
  <p:tag name="NBP" val="1"/>
  <p:tag name="BSN" val="452"/>
  <p:tag name="SVT" val="TRUE"/>
  <p:tag name="CVB" val="452"/>
  <p:tag name="SPT" val="FALSE"/>
  <p:tag name="CII" val="45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56"/>
  <p:tag name="BSN" val="456"/>
  <p:tag name="SVT" val="FALSE"/>
  <p:tag name="NBP" val="1"/>
  <p:tag name="CVB" val="456"/>
  <p:tag name="SPT" val="FALSE"/>
  <p:tag name="CII" val="45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57"/>
  <p:tag name="BSN" val="457"/>
  <p:tag name="SVT" val="FALSE"/>
  <p:tag name="NBP" val="1"/>
  <p:tag name="CVB" val="457"/>
  <p:tag name="SPT" val="FALSE"/>
  <p:tag name="CII" val="45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58"/>
  <p:tag name="BSN" val="458"/>
  <p:tag name="SVT" val="FALSE"/>
  <p:tag name="NBP" val="1"/>
  <p:tag name="CVB" val="458"/>
  <p:tag name="SPT" val="FALSE"/>
  <p:tag name="CII" val="45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59"/>
  <p:tag name="BSN" val="459"/>
  <p:tag name="SVT" val="FALSE"/>
  <p:tag name="NBP" val="1"/>
  <p:tag name="CVB" val="459"/>
  <p:tag name="SPT" val="FALSE"/>
  <p:tag name="CII" val="45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0"/>
  <p:tag name="BSN" val="460"/>
  <p:tag name="SVT" val="FALSE"/>
  <p:tag name="NBP" val="1"/>
  <p:tag name="CVB" val="460"/>
  <p:tag name="SPT" val="FALSE"/>
  <p:tag name="CII" val="460"/>
</p:tagLst>
</file>

<file path=ppt/theme/theme1.xml><?xml version="1.0" encoding="utf-8"?>
<a:theme xmlns:a="http://schemas.openxmlformats.org/drawingml/2006/main" name="hardware_lesson">
  <a:themeElements>
    <a:clrScheme name="hardware_lesson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hardware_less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ardware_less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dware_lesson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dware_lesso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dware_lesson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dware_less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dware_less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dware_lesson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hardware_lesson</Template>
  <TotalTime>3324</TotalTime>
  <Words>2174</Words>
  <Application>Microsoft Office PowerPoint</Application>
  <PresentationFormat>On-screen Show (4:3)</PresentationFormat>
  <Paragraphs>376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Courier New</vt:lpstr>
      <vt:lpstr>Tahoma</vt:lpstr>
      <vt:lpstr>Times New Roman</vt:lpstr>
      <vt:lpstr>Wingdings</vt:lpstr>
      <vt:lpstr>hardware_lesson</vt:lpstr>
      <vt:lpstr>Characters &amp; Strings Lesson 2 Outline</vt:lpstr>
      <vt:lpstr>Character String Declaration</vt:lpstr>
      <vt:lpstr>Character String Terminator</vt:lpstr>
      <vt:lpstr>How String Printing Really Works #1</vt:lpstr>
      <vt:lpstr>How String Printing Really Works #2</vt:lpstr>
      <vt:lpstr>String Copy Function: strcpy</vt:lpstr>
      <vt:lpstr>strcpy Example</vt:lpstr>
      <vt:lpstr>String Placeholder</vt:lpstr>
      <vt:lpstr>String Placeholder Example</vt:lpstr>
      <vt:lpstr>The strlen Function</vt:lpstr>
      <vt:lpstr>strlen Function Example</vt:lpstr>
      <vt:lpstr>Dynamic Allocation of Strings</vt:lpstr>
      <vt:lpstr>String Dynamic Allocation Example #1</vt:lpstr>
      <vt:lpstr>String Dynamic Allocation Example #2</vt:lpstr>
      <vt:lpstr>Passing a String as a Function Argument</vt:lpstr>
      <vt:lpstr>String Function Argument Example #1</vt:lpstr>
      <vt:lpstr>String Function Argument Example #1</vt:lpstr>
      <vt:lpstr>String Function Argument Example #2</vt:lpstr>
      <vt:lpstr>String Comparisons</vt:lpstr>
      <vt:lpstr>String Comparison is Case Sensitive</vt:lpstr>
      <vt:lpstr>String Comparison Example #1</vt:lpstr>
      <vt:lpstr>String Comparison Example #2</vt:lpstr>
      <vt:lpstr>String Comparison Example #3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CS1313 Characters and Strings Lesson 2</dc:title>
  <dc:creator>Henry Neeman</dc:creator>
  <cp:lastModifiedBy>Henry Neeman</cp:lastModifiedBy>
  <cp:revision>626</cp:revision>
  <cp:lastPrinted>1601-01-01T00:00:00Z</cp:lastPrinted>
  <dcterms:created xsi:type="dcterms:W3CDTF">2004-08-23T12:23:16Z</dcterms:created>
  <dcterms:modified xsi:type="dcterms:W3CDTF">2016-11-21T02:58:16Z</dcterms:modified>
</cp:coreProperties>
</file>