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28"/>
  </p:notesMasterIdLst>
  <p:handoutMasterIdLst>
    <p:handoutMasterId r:id="rId29"/>
  </p:handoutMasterIdLst>
  <p:sldIdLst>
    <p:sldId id="449" r:id="rId2"/>
    <p:sldId id="502" r:id="rId3"/>
    <p:sldId id="450" r:id="rId4"/>
    <p:sldId id="500" r:id="rId5"/>
    <p:sldId id="501" r:id="rId6"/>
    <p:sldId id="452" r:id="rId7"/>
    <p:sldId id="453" r:id="rId8"/>
    <p:sldId id="454" r:id="rId9"/>
    <p:sldId id="455" r:id="rId10"/>
    <p:sldId id="495" r:id="rId11"/>
    <p:sldId id="496" r:id="rId12"/>
    <p:sldId id="456" r:id="rId13"/>
    <p:sldId id="457" r:id="rId14"/>
    <p:sldId id="458" r:id="rId15"/>
    <p:sldId id="488" r:id="rId16"/>
    <p:sldId id="489" r:id="rId17"/>
    <p:sldId id="490" r:id="rId18"/>
    <p:sldId id="492" r:id="rId19"/>
    <p:sldId id="493" r:id="rId20"/>
    <p:sldId id="459" r:id="rId21"/>
    <p:sldId id="460" r:id="rId22"/>
    <p:sldId id="461" r:id="rId23"/>
    <p:sldId id="462" r:id="rId24"/>
    <p:sldId id="463" r:id="rId25"/>
    <p:sldId id="464" r:id="rId26"/>
    <p:sldId id="465" r:id="rId27"/>
  </p:sldIdLst>
  <p:sldSz cx="9144000" cy="6858000" type="screen4x3"/>
  <p:notesSz cx="6858000" cy="9144000"/>
  <p:custDataLst>
    <p:tags r:id="rId30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CCFF"/>
    <a:srgbClr val="CC99FF"/>
    <a:srgbClr val="336600"/>
    <a:srgbClr val="33CCFF"/>
    <a:srgbClr val="FF33CC"/>
    <a:srgbClr val="80008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83" autoAdjust="0"/>
  </p:normalViewPr>
  <p:slideViewPr>
    <p:cSldViewPr>
      <p:cViewPr varScale="1">
        <p:scale>
          <a:sx n="63" d="100"/>
          <a:sy n="63" d="100"/>
        </p:scale>
        <p:origin x="725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775EB74-1CDB-41BA-BB31-654537DFC6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929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A000CC-862D-4430-AC6D-31407EB727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11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939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9396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397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939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939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0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9401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2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3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4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94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9406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5940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r>
              <a:rPr lang="en-US"/>
              <a:t>OU Supercomputing Center for Education &amp; Research</a:t>
            </a:r>
          </a:p>
        </p:txBody>
      </p:sp>
      <p:sp>
        <p:nvSpPr>
          <p:cNvPr id="5940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fld id="{8DB4A09E-E51E-4535-9EB9-F370C45BDE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dirty="0"/>
              <a:t>Boolean Data Lesson #1</a:t>
            </a:r>
          </a:p>
          <a:p>
            <a:r>
              <a:rPr lang="en-US" dirty="0"/>
              <a:t>CS1313 Spring 2024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8210D2-CCE2-4F83-A922-CE380B5C11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9575" y="457200"/>
            <a:ext cx="2024063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921375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dirty="0"/>
              <a:t>Boolean Data Lesson #1</a:t>
            </a:r>
          </a:p>
          <a:p>
            <a:r>
              <a:rPr lang="en-US" dirty="0"/>
              <a:t>CS1313 Spring 2024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16AB4D-D0FA-453E-9090-8221EBA70E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95400"/>
            <a:ext cx="38481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95400"/>
            <a:ext cx="38481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90800" y="6229350"/>
            <a:ext cx="4419600" cy="45720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dirty="0"/>
              <a:t>Boolean Data Lesson #1</a:t>
            </a:r>
          </a:p>
          <a:p>
            <a:r>
              <a:rPr lang="en-US" dirty="0"/>
              <a:t>CS1313 Spring 2024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9B74E00B-191E-47E3-96F4-A063B8CC68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295400"/>
            <a:ext cx="7848600" cy="4648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590800" y="6229350"/>
            <a:ext cx="4419600" cy="45720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dirty="0"/>
              <a:t>Boolean Data Lesson #1</a:t>
            </a:r>
          </a:p>
          <a:p>
            <a:r>
              <a:rPr lang="en-US" dirty="0"/>
              <a:t>CS1313 Spring 2024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274B9055-E78D-4C13-B8E7-68A9AFC214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1"/>
              </a:buClr>
              <a:defRPr sz="2400"/>
            </a:lvl1pPr>
            <a:lvl2pPr>
              <a:buClr>
                <a:schemeClr val="tx1"/>
              </a:buClr>
              <a:defRPr sz="2200"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dirty="0"/>
              <a:t>Boolean Data Lesson #1</a:t>
            </a:r>
          </a:p>
          <a:p>
            <a:r>
              <a:rPr lang="en-US" dirty="0"/>
              <a:t>CS1313 Spring 2024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1996045D-279B-4AB0-9CCE-BFBA8354B2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dirty="0"/>
              <a:t>Boolean Data Lesson #1</a:t>
            </a:r>
          </a:p>
          <a:p>
            <a:r>
              <a:rPr lang="en-US" dirty="0"/>
              <a:t>CS1313 Spring 2024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6E023-0491-43F4-BBBB-173C4163A8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481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95400"/>
            <a:ext cx="38481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dirty="0"/>
              <a:t>Boolean Data Lesson #1</a:t>
            </a:r>
          </a:p>
          <a:p>
            <a:r>
              <a:rPr lang="en-US" dirty="0"/>
              <a:t>CS1313 Spring 2024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0C3E34-00E9-4CF3-B5E5-B1EF959B1F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dirty="0"/>
              <a:t>Boolean Data Lesson #1</a:t>
            </a:r>
          </a:p>
          <a:p>
            <a:r>
              <a:rPr lang="en-US" dirty="0"/>
              <a:t>CS1313 Spring 2024 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E20164-2B13-4566-A50B-B23B830C5D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dirty="0"/>
              <a:t>Boolean Data Lesson #1</a:t>
            </a:r>
          </a:p>
          <a:p>
            <a:r>
              <a:rPr lang="en-US" dirty="0"/>
              <a:t>CS1313 Spring 2024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0F3AB63-0F4E-47A3-A63A-5B72A8A8EA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dirty="0"/>
              <a:t>Boolean Data Lesson #1</a:t>
            </a:r>
          </a:p>
          <a:p>
            <a:r>
              <a:rPr lang="en-US" dirty="0"/>
              <a:t>CS1313 Spring 2024 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02EC45-17D1-4D91-B984-356867EA10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dirty="0"/>
              <a:t>Boolean Data Lesson #1</a:t>
            </a:r>
          </a:p>
          <a:p>
            <a:r>
              <a:rPr lang="en-US" dirty="0"/>
              <a:t>CS1313 Spring 2024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C8BB543-6C04-4E18-96C6-BBED4B4BFD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dirty="0"/>
              <a:t>Boolean Data Lesson #1</a:t>
            </a:r>
          </a:p>
          <a:p>
            <a:r>
              <a:rPr lang="en-US" dirty="0"/>
              <a:t>CS1313 Spring 2024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018B1C-0D05-40A3-BCDB-653788550F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5" name="Rectangle 7"/>
          <p:cNvSpPr>
            <a:spLocks noChangeArrowheads="1"/>
          </p:cNvSpPr>
          <p:nvPr/>
        </p:nvSpPr>
        <p:spPr bwMode="gray">
          <a:xfrm>
            <a:off x="609600" y="3810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sz="2400">
              <a:latin typeface="Tahoma" pitchFamily="34" charset="0"/>
            </a:endParaRPr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gray">
          <a:xfrm>
            <a:off x="304800" y="12192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sz="2400">
              <a:latin typeface="Tahoma" pitchFamily="34" charset="0"/>
            </a:endParaRPr>
          </a:p>
        </p:txBody>
      </p:sp>
      <p:sp>
        <p:nvSpPr>
          <p:cNvPr id="583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93038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83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848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83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22935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sz="1600" dirty="0"/>
              <a:t>Boolean Data Lesson #1</a:t>
            </a:r>
          </a:p>
          <a:p>
            <a:r>
              <a:rPr lang="en-US" dirty="0"/>
              <a:t>CS1313 Spring 2024  </a:t>
            </a:r>
          </a:p>
        </p:txBody>
      </p:sp>
      <p:sp>
        <p:nvSpPr>
          <p:cNvPr id="583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19125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Tahoma" pitchFamily="34" charset="0"/>
              </a:defRPr>
            </a:lvl1pPr>
          </a:lstStyle>
          <a:p>
            <a:fld id="{2577EE57-F377-4AB8-96F2-1716233DF30C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58383" name="Picture 15" descr="ou201_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990600" y="6172200"/>
            <a:ext cx="393700" cy="53816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85ACA-DEFF-4FFD-9550-5FFA54464868}" type="slidenum">
              <a:rPr lang="en-US"/>
              <a:pPr/>
              <a:t>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 #1</a:t>
            </a:r>
          </a:p>
          <a:p>
            <a:r>
              <a:rPr lang="en-US" sz="1200" dirty="0"/>
              <a:t>CS1313 Spring 2024  </a:t>
            </a:r>
          </a:p>
        </p:txBody>
      </p:sp>
      <p:sp>
        <p:nvSpPr>
          <p:cNvPr id="322564" name="Rectangle 4"/>
          <p:cNvSpPr>
            <a:spLocks noChangeArrowheads="1"/>
          </p:cNvSpPr>
          <p:nvPr/>
        </p:nvSpPr>
        <p:spPr bwMode="auto">
          <a:xfrm>
            <a:off x="4876800" y="1290638"/>
            <a:ext cx="4038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33400" indent="-533400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+mj-lt"/>
              <a:buAutoNum type="arabicPeriod" startAt="15"/>
            </a:pPr>
            <a:r>
              <a:rPr lang="en-US" sz="1900" dirty="0"/>
              <a:t>What is a Boolean Expression? #1</a:t>
            </a:r>
          </a:p>
          <a:p>
            <a:pPr marL="533400" indent="-533400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+mj-lt"/>
              <a:buAutoNum type="arabicPeriod" startAt="15"/>
            </a:pPr>
            <a:r>
              <a:rPr lang="en-US" sz="1900" dirty="0"/>
              <a:t>What is a Boolean Expression? #2</a:t>
            </a:r>
          </a:p>
          <a:p>
            <a:pPr marL="533400" indent="-533400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+mj-lt"/>
              <a:buAutoNum type="arabicPeriod" startAt="15"/>
            </a:pPr>
            <a:r>
              <a:rPr lang="en-US" sz="1900" dirty="0"/>
              <a:t>What is a Boolean Expression? #3</a:t>
            </a:r>
          </a:p>
          <a:p>
            <a:pPr marL="533400" indent="-533400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+mj-lt"/>
              <a:buAutoNum type="arabicPeriod" startAt="15"/>
            </a:pPr>
            <a:r>
              <a:rPr lang="en-US" sz="1900" dirty="0"/>
              <a:t>What is a Boolean Expression? #4</a:t>
            </a:r>
          </a:p>
          <a:p>
            <a:pPr marL="533400" indent="-533400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+mj-lt"/>
              <a:buAutoNum type="arabicPeriod" startAt="15"/>
            </a:pPr>
            <a:r>
              <a:rPr lang="en-US" sz="1900" dirty="0"/>
              <a:t>What is a Boolean Expression? #5</a:t>
            </a:r>
          </a:p>
          <a:p>
            <a:pPr marL="533400" indent="-533400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+mj-lt"/>
              <a:buAutoNum type="arabicPeriod" startAt="15"/>
            </a:pPr>
            <a:r>
              <a:rPr lang="en-US" sz="1900" dirty="0"/>
              <a:t>Boolean Expressions</a:t>
            </a:r>
          </a:p>
          <a:p>
            <a:pPr marL="533400" indent="-533400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+mj-lt"/>
              <a:buAutoNum type="arabicPeriod" startAt="15"/>
            </a:pPr>
            <a:r>
              <a:rPr lang="en-US" sz="1900" dirty="0"/>
              <a:t>Boolean Operations</a:t>
            </a:r>
          </a:p>
          <a:p>
            <a:pPr marL="533400" indent="-533400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+mj-lt"/>
              <a:buAutoNum type="arabicPeriod" startAt="15"/>
            </a:pPr>
            <a:r>
              <a:rPr lang="en-US" sz="1900" dirty="0"/>
              <a:t>C Boolean Expression Evaluation Values</a:t>
            </a:r>
          </a:p>
          <a:p>
            <a:pPr marL="533400" indent="-533400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+mj-lt"/>
              <a:buAutoNum type="arabicPeriod" startAt="15"/>
            </a:pPr>
            <a:r>
              <a:rPr lang="en-US" sz="1900" dirty="0"/>
              <a:t>Boolean Expression Example #1</a:t>
            </a:r>
          </a:p>
          <a:p>
            <a:pPr marL="533400" indent="-533400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+mj-lt"/>
              <a:buAutoNum type="arabicPeriod" startAt="15"/>
            </a:pPr>
            <a:r>
              <a:rPr lang="en-US" sz="1900" dirty="0"/>
              <a:t>Boolean Expression Example #2</a:t>
            </a:r>
          </a:p>
          <a:p>
            <a:pPr marL="533400" indent="-533400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+mj-lt"/>
              <a:buAutoNum type="arabicPeriod" startAt="15"/>
            </a:pPr>
            <a:r>
              <a:rPr lang="en-US" sz="1900" dirty="0"/>
              <a:t>Boolean Variables Example #1</a:t>
            </a:r>
          </a:p>
          <a:p>
            <a:pPr marL="533400" indent="-533400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+mj-lt"/>
              <a:buAutoNum type="arabicPeriod" startAt="15"/>
            </a:pPr>
            <a:r>
              <a:rPr lang="en-US" sz="1900" dirty="0"/>
              <a:t>Boolean Variables Example #2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362" y="1295400"/>
            <a:ext cx="4516438" cy="495300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900" dirty="0"/>
              <a:t>Boolean Data Outline</a:t>
            </a:r>
          </a:p>
          <a:p>
            <a:pPr marL="457200" indent="-457200">
              <a:lnSpc>
                <a:spcPct val="7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900" dirty="0"/>
              <a:t>Data Types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900" dirty="0"/>
              <a:t>C Boolean Data Type: </a:t>
            </a:r>
            <a:r>
              <a:rPr lang="en-US" sz="1900" dirty="0">
                <a:latin typeface="Courier New" pitchFamily="49" charset="0"/>
              </a:rPr>
              <a:t>char</a:t>
            </a:r>
            <a:r>
              <a:rPr lang="en-US" sz="1900" dirty="0"/>
              <a:t> or </a:t>
            </a:r>
            <a:r>
              <a:rPr lang="en-US" sz="1900" dirty="0" err="1">
                <a:latin typeface="Courier New" pitchFamily="49" charset="0"/>
              </a:rPr>
              <a:t>int</a:t>
            </a:r>
            <a:endParaRPr lang="en-US" sz="1900" dirty="0">
              <a:latin typeface="Courier New" pitchFamily="49" charset="0"/>
            </a:endParaRP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900" dirty="0"/>
              <a:t>C Built-In Boolean Data Type: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/>
              <a:t>Data Type: Not Used in CS1313</a:t>
            </a:r>
            <a:endParaRPr lang="en-US" sz="1900" dirty="0">
              <a:latin typeface="Courier New" pitchFamily="49" charset="0"/>
            </a:endParaRPr>
          </a:p>
          <a:p>
            <a:pPr marL="457200" indent="-457200">
              <a:lnSpc>
                <a:spcPct val="6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900" dirty="0"/>
              <a:t>Boolean Declaration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900" dirty="0"/>
              <a:t>Boolean or Character?</a:t>
            </a:r>
          </a:p>
          <a:p>
            <a:pPr marL="457200" indent="-457200">
              <a:lnSpc>
                <a:spcPct val="7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900" dirty="0"/>
              <a:t>Boolean or Character Example #1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900" dirty="0"/>
              <a:t>Boolean or Character Example #2</a:t>
            </a:r>
          </a:p>
          <a:p>
            <a:pPr marL="457200" indent="-457200">
              <a:lnSpc>
                <a:spcPct val="7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900" dirty="0"/>
              <a:t>Boolean, Character or Integer? #1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900" dirty="0"/>
              <a:t>Boolean, Character or Integer? </a:t>
            </a:r>
            <a:r>
              <a:rPr lang="en-US" sz="1900"/>
              <a:t>#2</a:t>
            </a:r>
            <a:endParaRPr lang="en-US" sz="1900" dirty="0"/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900" dirty="0"/>
              <a:t>Boolean Literal Constants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900" dirty="0"/>
              <a:t>Using Boolean Literal Constants #1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900" dirty="0"/>
              <a:t>Using Boolean Literal Constants #2</a:t>
            </a:r>
          </a:p>
        </p:txBody>
      </p:sp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Boolean Data Lesson #1 Outline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4FE8E7-FB8B-4F46-99E8-B2EEFF7DBCC0}" type="slidenum">
              <a:rPr lang="en-US"/>
              <a:pPr/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 #1</a:t>
            </a:r>
          </a:p>
          <a:p>
            <a:r>
              <a:rPr lang="en-US" sz="1200" dirty="0"/>
              <a:t>CS1313 Spring 2024  </a:t>
            </a:r>
          </a:p>
        </p:txBody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In the previous example program, we had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char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variables named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I_am_Henry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and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I_am_tall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We treated them as Boolean variables in the calculation subsection, but in the output subsection we had:</a:t>
            </a:r>
          </a:p>
          <a:p>
            <a:pPr>
              <a:buFont typeface="Wingdings" pitchFamily="2" charset="2"/>
              <a:buNone/>
            </a:pPr>
            <a:endParaRPr lang="en-US" sz="2400" dirty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400" dirty="0" err="1">
                <a:latin typeface="Courier New" pitchFamily="49" charset="0"/>
              </a:rPr>
              <a:t>printf</a:t>
            </a:r>
            <a:r>
              <a:rPr lang="en-US" sz="2400" dirty="0">
                <a:latin typeface="Courier New" pitchFamily="49" charset="0"/>
              </a:rPr>
              <a:t>("</a:t>
            </a:r>
            <a:r>
              <a:rPr lang="en-US" sz="2400" dirty="0" err="1">
                <a:latin typeface="Courier New" pitchFamily="49" charset="0"/>
              </a:rPr>
              <a:t>I_am_Henry</a:t>
            </a:r>
            <a:r>
              <a:rPr lang="en-US" sz="2400" dirty="0">
                <a:latin typeface="Courier New" pitchFamily="49" charset="0"/>
              </a:rPr>
              <a:t> = %d\n", </a:t>
            </a:r>
            <a:r>
              <a:rPr lang="en-US" sz="2400" dirty="0" err="1">
                <a:latin typeface="Courier New" pitchFamily="49" charset="0"/>
              </a:rPr>
              <a:t>I_am_Henry</a:t>
            </a:r>
            <a:r>
              <a:rPr lang="en-US" sz="2400" dirty="0">
                <a:latin typeface="Courier New" pitchFamily="49" charset="0"/>
              </a:rPr>
              <a:t>);</a:t>
            </a:r>
            <a:endParaRPr lang="en-US" sz="2400" dirty="0"/>
          </a:p>
          <a:p>
            <a:pPr>
              <a:buFont typeface="Wingdings" pitchFamily="2" charset="2"/>
              <a:buNone/>
            </a:pPr>
            <a:r>
              <a:rPr lang="en-US" sz="2400" dirty="0" err="1">
                <a:latin typeface="Courier New" pitchFamily="49" charset="0"/>
              </a:rPr>
              <a:t>printf</a:t>
            </a:r>
            <a:r>
              <a:rPr lang="en-US" sz="2400" dirty="0">
                <a:latin typeface="Courier New" pitchFamily="49" charset="0"/>
              </a:rPr>
              <a:t>("</a:t>
            </a:r>
            <a:r>
              <a:rPr lang="en-US" sz="2400" dirty="0" err="1">
                <a:latin typeface="Courier New" pitchFamily="49" charset="0"/>
              </a:rPr>
              <a:t>I_am_tall</a:t>
            </a:r>
            <a:r>
              <a:rPr lang="en-US" sz="2400" dirty="0">
                <a:latin typeface="Courier New" pitchFamily="49" charset="0"/>
              </a:rPr>
              <a:t> = %d\n", </a:t>
            </a:r>
            <a:r>
              <a:rPr lang="en-US" sz="2400" dirty="0" err="1">
                <a:latin typeface="Courier New" pitchFamily="49" charset="0"/>
              </a:rPr>
              <a:t>I_am_tall</a:t>
            </a:r>
            <a:r>
              <a:rPr lang="en-US" sz="2400" dirty="0">
                <a:latin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How can this be?</a:t>
            </a:r>
          </a:p>
        </p:txBody>
      </p:sp>
      <p:sp>
        <p:nvSpPr>
          <p:cNvPr id="582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Boolean, Character or Integer? #1</a:t>
            </a: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A360F2-E894-4766-B4FC-163F69DAC70B}" type="slidenum">
              <a:rPr lang="en-US"/>
              <a:pPr/>
              <a:t>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 #1</a:t>
            </a:r>
          </a:p>
          <a:p>
            <a:r>
              <a:rPr lang="en-US" sz="1200" dirty="0"/>
              <a:t>CS1313 Spring 2024  </a:t>
            </a:r>
          </a:p>
        </p:txBody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97838" cy="4648200"/>
          </a:xfrm>
        </p:spPr>
        <p:txBody>
          <a:bodyPr/>
          <a:lstStyle/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400" dirty="0">
                <a:latin typeface="Courier New" pitchFamily="49" charset="0"/>
              </a:rPr>
              <a:t>char </a:t>
            </a:r>
            <a:r>
              <a:rPr lang="en-US" sz="2400" dirty="0" err="1">
                <a:latin typeface="Courier New" pitchFamily="49" charset="0"/>
              </a:rPr>
              <a:t>I_am_Henry</a:t>
            </a:r>
            <a:r>
              <a:rPr lang="en-US" sz="2400" dirty="0">
                <a:latin typeface="Courier New" pitchFamily="49" charset="0"/>
              </a:rPr>
              <a:t> = 1;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400" dirty="0">
                <a:latin typeface="Courier New" pitchFamily="49" charset="0"/>
              </a:rPr>
              <a:t>char </a:t>
            </a:r>
            <a:r>
              <a:rPr lang="en-US" sz="2400" dirty="0" err="1">
                <a:latin typeface="Courier New" pitchFamily="49" charset="0"/>
              </a:rPr>
              <a:t>I_am_tall</a:t>
            </a:r>
            <a:r>
              <a:rPr lang="en-US" sz="2400" dirty="0">
                <a:latin typeface="Courier New" pitchFamily="49" charset="0"/>
              </a:rPr>
              <a:t>;</a:t>
            </a:r>
          </a:p>
          <a:p>
            <a:pPr>
              <a:lnSpc>
                <a:spcPct val="20000"/>
              </a:lnSpc>
              <a:buFont typeface="Wingdings" pitchFamily="2" charset="2"/>
              <a:buNone/>
            </a:pPr>
            <a:r>
              <a:rPr lang="en-US" sz="2400" dirty="0">
                <a:latin typeface="Courier New" pitchFamily="49" charset="0"/>
              </a:rPr>
              <a:t>…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400" dirty="0" err="1">
                <a:latin typeface="Courier New" pitchFamily="49" charset="0"/>
              </a:rPr>
              <a:t>I_am_tall</a:t>
            </a:r>
            <a:r>
              <a:rPr lang="en-US" sz="2400" dirty="0">
                <a:latin typeface="Courier New" pitchFamily="49" charset="0"/>
              </a:rPr>
              <a:t> = (!</a:t>
            </a:r>
            <a:r>
              <a:rPr lang="en-US" sz="2400" dirty="0" err="1">
                <a:latin typeface="Courier New" pitchFamily="49" charset="0"/>
              </a:rPr>
              <a:t>I_am_Henry</a:t>
            </a:r>
            <a:r>
              <a:rPr lang="en-US" sz="2400" dirty="0">
                <a:latin typeface="Courier New" pitchFamily="49" charset="0"/>
              </a:rPr>
              <a:t>) </a:t>
            </a:r>
            <a:r>
              <a:rPr lang="en-US" dirty="0">
                <a:latin typeface="Courier New" pitchFamily="49" charset="0"/>
              </a:rPr>
              <a:t>&amp;&amp;</a:t>
            </a:r>
            <a:r>
              <a:rPr lang="en-US" sz="2400" dirty="0">
                <a:latin typeface="Courier New" pitchFamily="49" charset="0"/>
              </a:rPr>
              <a:t> … 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400" dirty="0">
                <a:latin typeface="Courier New" pitchFamily="49" charset="0"/>
              </a:rPr>
              <a:t>…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400" dirty="0" err="1">
                <a:latin typeface="Courier New" pitchFamily="49" charset="0"/>
              </a:rPr>
              <a:t>printf</a:t>
            </a:r>
            <a:r>
              <a:rPr lang="en-US" sz="2400" dirty="0">
                <a:latin typeface="Courier New" pitchFamily="49" charset="0"/>
              </a:rPr>
              <a:t>("</a:t>
            </a:r>
            <a:r>
              <a:rPr lang="en-US" sz="2400" dirty="0" err="1">
                <a:latin typeface="Courier New" pitchFamily="49" charset="0"/>
              </a:rPr>
              <a:t>I_am_Henry</a:t>
            </a:r>
            <a:r>
              <a:rPr lang="en-US" sz="2400" dirty="0">
                <a:latin typeface="Courier New" pitchFamily="49" charset="0"/>
              </a:rPr>
              <a:t> = %d\n", </a:t>
            </a:r>
            <a:r>
              <a:rPr lang="en-US" sz="2400" dirty="0" err="1">
                <a:latin typeface="Courier New" pitchFamily="49" charset="0"/>
              </a:rPr>
              <a:t>I_am_Henry</a:t>
            </a:r>
            <a:r>
              <a:rPr lang="en-US" sz="2400" dirty="0">
                <a:latin typeface="Courier New" pitchFamily="49" charset="0"/>
              </a:rPr>
              <a:t>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400" dirty="0">
                <a:latin typeface="Courier New" pitchFamily="49" charset="0"/>
              </a:rPr>
              <a:t>…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400" dirty="0" err="1">
                <a:latin typeface="Courier New" pitchFamily="49" charset="0"/>
              </a:rPr>
              <a:t>printf</a:t>
            </a:r>
            <a:r>
              <a:rPr lang="en-US" sz="2400" dirty="0">
                <a:latin typeface="Courier New" pitchFamily="49" charset="0"/>
              </a:rPr>
              <a:t>("</a:t>
            </a:r>
            <a:r>
              <a:rPr lang="en-US" sz="2400" dirty="0" err="1">
                <a:latin typeface="Courier New" pitchFamily="49" charset="0"/>
              </a:rPr>
              <a:t>I_am_tall</a:t>
            </a:r>
            <a:r>
              <a:rPr lang="en-US" sz="2400" dirty="0">
                <a:latin typeface="Courier New" pitchFamily="49" charset="0"/>
              </a:rPr>
              <a:t> = %d\n", </a:t>
            </a:r>
            <a:r>
              <a:rPr lang="en-US" sz="2400" dirty="0" err="1">
                <a:latin typeface="Courier New" pitchFamily="49" charset="0"/>
              </a:rPr>
              <a:t>I_am_tall</a:t>
            </a:r>
            <a:r>
              <a:rPr lang="en-US" sz="2400" dirty="0">
                <a:latin typeface="Courier New" pitchFamily="49" charset="0"/>
              </a:rPr>
              <a:t>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endParaRPr lang="en-US" sz="2400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How can it be that the </a:t>
            </a:r>
            <a:r>
              <a:rPr lang="en-US" b="1" u="sng" dirty="0"/>
              <a:t>same variable</a:t>
            </a:r>
            <a:r>
              <a:rPr lang="en-US" dirty="0"/>
              <a:t> is               </a:t>
            </a:r>
            <a:r>
              <a:rPr lang="en-US" b="1" u="sng" dirty="0"/>
              <a:t>simultaneously a Boolean, a character and an integer</a:t>
            </a:r>
            <a:r>
              <a:rPr lang="en-US" dirty="0"/>
              <a:t>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It turns out that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u="sng" dirty="0">
                <a:latin typeface="Courier New" pitchFamily="49" charset="0"/>
              </a:rPr>
              <a:t>char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not only means character, it also means an integer of 1 byte (8 bits).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This is confusing, but you’ll get used to it.</a:t>
            </a:r>
          </a:p>
        </p:txBody>
      </p:sp>
      <p:sp>
        <p:nvSpPr>
          <p:cNvPr id="583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Boolean, Character or Integer? #2</a:t>
            </a: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FC6BE1-F991-4380-AC0E-E75F78480927}" type="slidenum">
              <a:rPr lang="en-US"/>
              <a:pPr/>
              <a:t>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 #1</a:t>
            </a:r>
          </a:p>
          <a:p>
            <a:r>
              <a:rPr lang="en-US" sz="1200" dirty="0"/>
              <a:t>CS1313 Spring 2024  </a:t>
            </a:r>
          </a:p>
        </p:txBody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67116"/>
            <a:ext cx="81534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In C, a </a:t>
            </a:r>
            <a:r>
              <a:rPr lang="en-US" b="1" i="1" u="sng" dirty="0"/>
              <a:t>Boolean literal constant</a:t>
            </a:r>
            <a:r>
              <a:rPr lang="en-US" i="1" dirty="0"/>
              <a:t> </a:t>
            </a:r>
            <a:r>
              <a:rPr lang="en-US" dirty="0"/>
              <a:t>can have                              either of two possible values (but not both at the same time,  of course):</a:t>
            </a:r>
          </a:p>
          <a:p>
            <a:r>
              <a:rPr lang="en-US" dirty="0"/>
              <a:t>to represent </a:t>
            </a:r>
            <a:r>
              <a:rPr lang="en-US" b="1" u="sng" dirty="0"/>
              <a:t>false</a:t>
            </a:r>
            <a:r>
              <a:rPr lang="en-US" dirty="0"/>
              <a:t>: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0</a:t>
            </a:r>
          </a:p>
          <a:p>
            <a:r>
              <a:rPr lang="en-US" dirty="0"/>
              <a:t>to represent </a:t>
            </a:r>
            <a:r>
              <a:rPr lang="en-US" b="1" u="sng" dirty="0"/>
              <a:t>true</a:t>
            </a:r>
            <a:r>
              <a:rPr lang="en-US" dirty="0"/>
              <a:t>: anything other than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(usually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1</a:t>
            </a:r>
            <a:r>
              <a:rPr lang="en-US" dirty="0"/>
              <a:t>)</a:t>
            </a:r>
          </a:p>
        </p:txBody>
      </p:sp>
      <p:sp>
        <p:nvSpPr>
          <p:cNvPr id="535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Boolean Literal Constants</a:t>
            </a:r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AB2B60-B611-4C2A-9159-C51356BF4491}" type="slidenum">
              <a:rPr lang="en-US"/>
              <a:pPr/>
              <a:t>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 #1</a:t>
            </a:r>
          </a:p>
          <a:p>
            <a:r>
              <a:rPr lang="en-US" sz="1200" dirty="0"/>
              <a:t>CS1313 Spring 2024  </a:t>
            </a:r>
          </a:p>
        </p:txBody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We can use Boolean literal constants in several ways:</a:t>
            </a:r>
          </a:p>
          <a:p>
            <a:r>
              <a:rPr lang="en-US" dirty="0"/>
              <a:t>In declaring and initializing a </a:t>
            </a:r>
            <a:r>
              <a:rPr lang="en-US" b="1" u="sng" dirty="0"/>
              <a:t>named constant</a:t>
            </a:r>
            <a:r>
              <a:rPr lang="en-US" dirty="0"/>
              <a:t>: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dirty="0" err="1">
                <a:latin typeface="Courier New" pitchFamily="49" charset="0"/>
              </a:rPr>
              <a:t>const</a:t>
            </a:r>
            <a:r>
              <a:rPr lang="en-US" dirty="0">
                <a:latin typeface="Courier New" pitchFamily="49" charset="0"/>
              </a:rPr>
              <a:t> char true = 1;</a:t>
            </a:r>
          </a:p>
          <a:p>
            <a:r>
              <a:rPr lang="en-US" dirty="0"/>
              <a:t>In declaring and initializing a </a:t>
            </a:r>
            <a:r>
              <a:rPr lang="en-US" b="1" u="sng" dirty="0"/>
              <a:t>variable</a:t>
            </a:r>
            <a:r>
              <a:rPr lang="en-US" dirty="0"/>
              <a:t>: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dirty="0">
                <a:latin typeface="Courier New" pitchFamily="49" charset="0"/>
              </a:rPr>
              <a:t>char </a:t>
            </a:r>
            <a:r>
              <a:rPr lang="en-US" dirty="0" err="1">
                <a:latin typeface="Courier New" pitchFamily="49" charset="0"/>
              </a:rPr>
              <a:t>I_am_getting_a_bad_grade</a:t>
            </a:r>
            <a:r>
              <a:rPr lang="en-US" dirty="0">
                <a:latin typeface="Courier New" pitchFamily="49" charset="0"/>
              </a:rPr>
              <a:t> = 0;</a:t>
            </a:r>
          </a:p>
          <a:p>
            <a:r>
              <a:rPr lang="en-US" dirty="0"/>
              <a:t>In an </a:t>
            </a:r>
            <a:r>
              <a:rPr lang="en-US" b="1" u="sng" dirty="0"/>
              <a:t>assignment</a:t>
            </a:r>
            <a:r>
              <a:rPr lang="en-US" dirty="0"/>
              <a:t>: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dirty="0" err="1">
                <a:latin typeface="Courier New" pitchFamily="49" charset="0"/>
              </a:rPr>
              <a:t>this_is_my_first_guess</a:t>
            </a:r>
            <a:r>
              <a:rPr lang="en-US" dirty="0">
                <a:latin typeface="Courier New" pitchFamily="49" charset="0"/>
              </a:rPr>
              <a:t> = 1;</a:t>
            </a:r>
          </a:p>
          <a:p>
            <a:r>
              <a:rPr lang="en-US" dirty="0"/>
              <a:t>In an </a:t>
            </a:r>
            <a:r>
              <a:rPr lang="en-US" b="1" u="sng" dirty="0"/>
              <a:t>expression</a:t>
            </a:r>
            <a:r>
              <a:rPr lang="en-US" dirty="0"/>
              <a:t>: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dirty="0" err="1">
                <a:latin typeface="Courier New" pitchFamily="49" charset="0"/>
              </a:rPr>
              <a:t>Henry_isnt_tall</a:t>
            </a:r>
            <a:r>
              <a:rPr lang="en-US" dirty="0">
                <a:latin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</a:rPr>
              <a:t>Henry_is_tall</a:t>
            </a:r>
            <a:r>
              <a:rPr lang="en-US" dirty="0">
                <a:latin typeface="Courier New" pitchFamily="49" charset="0"/>
              </a:rPr>
              <a:t> &amp;&amp; 0;</a:t>
            </a:r>
          </a:p>
        </p:txBody>
      </p:sp>
      <p:sp>
        <p:nvSpPr>
          <p:cNvPr id="536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Boolean Literal Constants #1</a:t>
            </a:r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073F63-C414-4B1F-9D6A-02D59EEE22B8}" type="slidenum">
              <a:rPr lang="en-US"/>
              <a:pPr/>
              <a:t>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 #1</a:t>
            </a:r>
          </a:p>
          <a:p>
            <a:r>
              <a:rPr lang="en-US" sz="1200" dirty="0"/>
              <a:t>CS1313 Spring 2024  </a:t>
            </a:r>
          </a:p>
        </p:txBody>
      </p:sp>
      <p:sp>
        <p:nvSpPr>
          <p:cNvPr id="537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20007"/>
            <a:ext cx="8478838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The first two of these uses – in a named constant declaration and   in a variable declaration – are considered good programming practice, </a:t>
            </a:r>
            <a:r>
              <a:rPr lang="en-US" b="1" u="sng" dirty="0"/>
              <a:t>AND SO IS THE THIRD</a:t>
            </a:r>
            <a:r>
              <a:rPr lang="en-US" dirty="0"/>
              <a:t> (in an assignment),      which is a way that </a:t>
            </a:r>
            <a:r>
              <a:rPr lang="en-US" b="1" u="sng" dirty="0"/>
              <a:t>Booleans are different from numeric data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As for using Boolean literal constants in expressions,                   it’s not so much that it’s considered bad programming practice, it’s just that it’s kind of pointless.</a:t>
            </a:r>
          </a:p>
        </p:txBody>
      </p:sp>
      <p:sp>
        <p:nvSpPr>
          <p:cNvPr id="537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Boolean Literal Constants #2</a:t>
            </a:r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EF9B0F-1FA8-4F91-8BA1-D1FAF343B7B1}" type="slidenum">
              <a:rPr lang="en-US"/>
              <a:pPr/>
              <a:t>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 #1</a:t>
            </a:r>
          </a:p>
          <a:p>
            <a:r>
              <a:rPr lang="en-US" sz="1200" dirty="0"/>
              <a:t>CS1313 Spring 2024  </a:t>
            </a:r>
          </a:p>
        </p:txBody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2400">
                <a:latin typeface="Courier New" pitchFamily="49" charset="0"/>
              </a:rPr>
              <a:t>a || (b || c &amp;&amp; !d) &amp;&amp; e &amp;&amp; (f || g) &amp;&amp; h</a:t>
            </a:r>
          </a:p>
          <a:p>
            <a:pPr>
              <a:buFont typeface="Wingdings" pitchFamily="2" charset="2"/>
              <a:buNone/>
            </a:pPr>
            <a:r>
              <a:rPr lang="en-US"/>
              <a:t>In programming, a </a:t>
            </a:r>
            <a:r>
              <a:rPr lang="en-US" b="1" i="1" u="sng"/>
              <a:t>Boolean expression</a:t>
            </a:r>
            <a:r>
              <a:rPr lang="en-US" i="1"/>
              <a:t> </a:t>
            </a:r>
            <a:r>
              <a:rPr lang="en-US"/>
              <a:t>is a combination of:</a:t>
            </a:r>
          </a:p>
          <a:p>
            <a:r>
              <a:rPr lang="en-US" b="1" i="1" u="sng"/>
              <a:t>Boolean Operands</a:t>
            </a:r>
            <a:endParaRPr lang="en-US"/>
          </a:p>
          <a:p>
            <a:r>
              <a:rPr lang="en-US" b="1" i="1" u="sng"/>
              <a:t>Boolean Operators</a:t>
            </a:r>
            <a:endParaRPr lang="en-US"/>
          </a:p>
          <a:p>
            <a:r>
              <a:rPr lang="en-US" b="1" u="sng"/>
              <a:t>Parentheses</a:t>
            </a:r>
            <a:r>
              <a:rPr lang="en-US"/>
              <a:t>: </a:t>
            </a:r>
            <a:r>
              <a:rPr lang="en-US">
                <a:latin typeface="Courier New" pitchFamily="49" charset="0"/>
              </a:rPr>
              <a:t>(  )</a:t>
            </a:r>
            <a:endParaRPr lang="en-US" sz="1600"/>
          </a:p>
        </p:txBody>
      </p:sp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Boolean Expression? #1</a:t>
            </a:r>
          </a:p>
        </p:txBody>
      </p:sp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62EA01-B965-40D2-8A28-2D98AE01C44E}" type="slidenum">
              <a:rPr lang="en-US"/>
              <a:pPr/>
              <a:t>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 #1</a:t>
            </a:r>
          </a:p>
          <a:p>
            <a:r>
              <a:rPr lang="en-US" sz="1200" dirty="0"/>
              <a:t>CS1313 Spring 2024  </a:t>
            </a:r>
          </a:p>
        </p:txBody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Courier New" pitchFamily="49" charset="0"/>
              </a:rPr>
              <a:t>a || (b || c &amp;&amp; !d) &amp;&amp; e &amp;&amp; (f || g) &amp;&amp; h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In programming, a </a:t>
            </a:r>
            <a:r>
              <a:rPr lang="en-US" b="1" i="1" u="sng" dirty="0"/>
              <a:t>Boolean expression</a:t>
            </a:r>
            <a:r>
              <a:rPr lang="en-US" i="1" dirty="0"/>
              <a:t> </a:t>
            </a:r>
            <a:r>
              <a:rPr lang="en-US" dirty="0"/>
              <a:t>is a combination of:</a:t>
            </a:r>
          </a:p>
          <a:p>
            <a:pPr>
              <a:lnSpc>
                <a:spcPct val="90000"/>
              </a:lnSpc>
            </a:pPr>
            <a:r>
              <a:rPr lang="en-US" b="1" i="1" u="sng" dirty="0"/>
              <a:t>Boolean Operands</a:t>
            </a:r>
            <a:r>
              <a:rPr lang="en-US" dirty="0"/>
              <a:t>, such as: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Boolean literal constants (</a:t>
            </a:r>
            <a:r>
              <a:rPr lang="en-US" dirty="0">
                <a:latin typeface="Courier New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for </a:t>
            </a:r>
            <a:r>
              <a:rPr lang="en-US" b="1" u="sng" dirty="0"/>
              <a:t>false</a:t>
            </a:r>
            <a:r>
              <a:rPr lang="en-US" dirty="0"/>
              <a:t>,  nonzero for </a:t>
            </a:r>
            <a:r>
              <a:rPr lang="en-US" b="1" u="sng" dirty="0"/>
              <a:t>true</a:t>
            </a:r>
            <a:r>
              <a:rPr 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Boolean named constants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Boolean variables</a:t>
            </a:r>
          </a:p>
          <a:p>
            <a:pPr lvl="1">
              <a:lnSpc>
                <a:spcPct val="90000"/>
              </a:lnSpc>
            </a:pPr>
            <a:r>
              <a:rPr lang="en-US" b="1" i="1" u="sng" dirty="0"/>
              <a:t>Boolean-valued function invocations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b="1" i="1" u="sng" dirty="0"/>
              <a:t>Boolean Operators</a:t>
            </a:r>
          </a:p>
          <a:p>
            <a:pPr>
              <a:lnSpc>
                <a:spcPct val="90000"/>
              </a:lnSpc>
            </a:pPr>
            <a:r>
              <a:rPr lang="en-US" b="1" u="sng" dirty="0"/>
              <a:t>Parentheses</a:t>
            </a:r>
            <a:r>
              <a:rPr lang="en-US" dirty="0"/>
              <a:t>: </a:t>
            </a:r>
            <a:r>
              <a:rPr lang="en-US" dirty="0">
                <a:latin typeface="Courier New" pitchFamily="49" charset="0"/>
              </a:rPr>
              <a:t>(  )</a:t>
            </a:r>
          </a:p>
        </p:txBody>
      </p:sp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Boolean Expression? #2</a:t>
            </a:r>
          </a:p>
        </p:txBody>
      </p: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177F0B-3395-441F-AEC2-190779780AB5}" type="slidenum">
              <a:rPr lang="en-US"/>
              <a:pPr/>
              <a:t>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 #1</a:t>
            </a:r>
          </a:p>
          <a:p>
            <a:r>
              <a:rPr lang="en-US" sz="1200" dirty="0"/>
              <a:t>CS1313 Spring 2024  </a:t>
            </a:r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2400">
                <a:latin typeface="Courier New" pitchFamily="49" charset="0"/>
              </a:rPr>
              <a:t>a || (b || c &amp;&amp; !d) &amp;&amp; e &amp;&amp; (f || g) &amp;&amp; h</a:t>
            </a:r>
          </a:p>
          <a:p>
            <a:pPr>
              <a:buFont typeface="Wingdings" pitchFamily="2" charset="2"/>
              <a:buNone/>
            </a:pPr>
            <a:r>
              <a:rPr lang="en-US"/>
              <a:t>In programming, a </a:t>
            </a:r>
            <a:r>
              <a:rPr lang="en-US" b="1" i="1" u="sng"/>
              <a:t>Boolean expression</a:t>
            </a:r>
            <a:r>
              <a:rPr lang="en-US" i="1"/>
              <a:t> </a:t>
            </a:r>
            <a:r>
              <a:rPr lang="en-US"/>
              <a:t>is a combination of:</a:t>
            </a:r>
          </a:p>
          <a:p>
            <a:r>
              <a:rPr lang="en-US" b="1" i="1" u="sng"/>
              <a:t>Boolean Operands</a:t>
            </a:r>
            <a:endParaRPr lang="en-US"/>
          </a:p>
          <a:p>
            <a:r>
              <a:rPr lang="en-US" b="1" i="1" u="sng"/>
              <a:t>Boolean Operators</a:t>
            </a:r>
            <a:r>
              <a:rPr lang="en-US"/>
              <a:t>, such as:</a:t>
            </a:r>
          </a:p>
          <a:p>
            <a:pPr lvl="1"/>
            <a:r>
              <a:rPr lang="en-US"/>
              <a:t>Relational Operators (which have </a:t>
            </a:r>
            <a:r>
              <a:rPr lang="en-US" b="1" u="sng"/>
              <a:t>numeric operands</a:t>
            </a:r>
            <a:r>
              <a:rPr lang="en-US"/>
              <a:t>)</a:t>
            </a:r>
          </a:p>
          <a:p>
            <a:pPr lvl="1"/>
            <a:r>
              <a:rPr lang="en-US"/>
              <a:t>Logical Operators</a:t>
            </a:r>
          </a:p>
          <a:p>
            <a:r>
              <a:rPr lang="en-US" b="1" u="sng"/>
              <a:t>Parentheses</a:t>
            </a:r>
            <a:r>
              <a:rPr lang="en-US"/>
              <a:t>: </a:t>
            </a:r>
            <a:r>
              <a:rPr lang="en-US">
                <a:latin typeface="Courier New" pitchFamily="49" charset="0"/>
              </a:rPr>
              <a:t>(  )</a:t>
            </a:r>
          </a:p>
        </p:txBody>
      </p:sp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Boolean Expression? #3</a:t>
            </a:r>
          </a:p>
        </p:txBody>
      </p:sp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486E0-7BA1-4D0B-B6E5-D8CAF74F4873}" type="slidenum">
              <a:rPr lang="en-US"/>
              <a:pPr/>
              <a:t>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 #1</a:t>
            </a:r>
          </a:p>
          <a:p>
            <a:r>
              <a:rPr lang="en-US" sz="1200" dirty="0"/>
              <a:t>CS1313 Spring 2024  </a:t>
            </a:r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urier New" pitchFamily="49" charset="0"/>
              </a:rPr>
              <a:t>a || (b || c &amp;&amp; !d) &amp;&amp; e &amp;&amp; (f || g) &amp;&amp; h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In programming, a </a:t>
            </a:r>
            <a:r>
              <a:rPr lang="en-US" b="1" i="1" u="sng" dirty="0"/>
              <a:t>Boolean expression</a:t>
            </a:r>
            <a:r>
              <a:rPr lang="en-US" i="1" dirty="0"/>
              <a:t> </a:t>
            </a:r>
            <a:r>
              <a:rPr lang="en-US" dirty="0"/>
              <a:t>is a combination of:</a:t>
            </a:r>
          </a:p>
          <a:p>
            <a:pPr>
              <a:lnSpc>
                <a:spcPct val="70000"/>
              </a:lnSpc>
            </a:pPr>
            <a:r>
              <a:rPr lang="en-US" b="1" i="1" u="sng" dirty="0"/>
              <a:t>Boolean Operands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b="1" i="1" u="sng" dirty="0"/>
              <a:t>Boolean Operators</a:t>
            </a:r>
            <a:r>
              <a:rPr lang="en-US" dirty="0"/>
              <a:t>, such as:</a:t>
            </a:r>
          </a:p>
          <a:p>
            <a:pPr lvl="1">
              <a:lnSpc>
                <a:spcPct val="70000"/>
              </a:lnSpc>
            </a:pPr>
            <a:r>
              <a:rPr lang="en-US" dirty="0"/>
              <a:t>Relational Operators (which have </a:t>
            </a:r>
            <a:r>
              <a:rPr lang="en-US" b="1" u="sng" dirty="0"/>
              <a:t>numeric operands</a:t>
            </a:r>
            <a:r>
              <a:rPr lang="en-US" dirty="0"/>
              <a:t>)</a:t>
            </a:r>
          </a:p>
          <a:p>
            <a:pPr lvl="2">
              <a:lnSpc>
                <a:spcPct val="70000"/>
              </a:lnSpc>
            </a:pPr>
            <a:r>
              <a:rPr lang="en-US" dirty="0"/>
              <a:t>Is Equal:                             </a:t>
            </a:r>
            <a:r>
              <a:rPr lang="en-US" dirty="0">
                <a:latin typeface="Courier New" pitchFamily="49" charset="0"/>
              </a:rPr>
              <a:t>==</a:t>
            </a:r>
          </a:p>
          <a:p>
            <a:pPr lvl="2">
              <a:lnSpc>
                <a:spcPct val="60000"/>
              </a:lnSpc>
            </a:pPr>
            <a:r>
              <a:rPr lang="en-US" dirty="0"/>
              <a:t>Not Equal:                         </a:t>
            </a:r>
            <a:r>
              <a:rPr lang="en-US" dirty="0">
                <a:latin typeface="Courier New" pitchFamily="49" charset="0"/>
              </a:rPr>
              <a:t>!=</a:t>
            </a:r>
          </a:p>
          <a:p>
            <a:pPr lvl="2">
              <a:lnSpc>
                <a:spcPct val="60000"/>
              </a:lnSpc>
            </a:pPr>
            <a:r>
              <a:rPr lang="en-US" dirty="0"/>
              <a:t>Less Than:                         </a:t>
            </a:r>
            <a:r>
              <a:rPr lang="en-US" dirty="0">
                <a:latin typeface="Courier New" pitchFamily="49" charset="0"/>
              </a:rPr>
              <a:t>&lt;</a:t>
            </a:r>
          </a:p>
          <a:p>
            <a:pPr lvl="2">
              <a:lnSpc>
                <a:spcPct val="60000"/>
              </a:lnSpc>
            </a:pPr>
            <a:r>
              <a:rPr lang="en-US" dirty="0"/>
              <a:t>Less Than or Equal To:     </a:t>
            </a:r>
            <a:r>
              <a:rPr lang="en-US" dirty="0">
                <a:latin typeface="Courier New" pitchFamily="49" charset="0"/>
              </a:rPr>
              <a:t>&lt;=</a:t>
            </a:r>
          </a:p>
          <a:p>
            <a:pPr lvl="2">
              <a:lnSpc>
                <a:spcPct val="60000"/>
              </a:lnSpc>
            </a:pPr>
            <a:r>
              <a:rPr lang="en-US" dirty="0"/>
              <a:t>Greater Than:                     </a:t>
            </a:r>
            <a:r>
              <a:rPr lang="en-US" dirty="0">
                <a:latin typeface="Courier New" pitchFamily="49" charset="0"/>
              </a:rPr>
              <a:t>&gt;</a:t>
            </a:r>
          </a:p>
          <a:p>
            <a:pPr lvl="2">
              <a:lnSpc>
                <a:spcPct val="60000"/>
              </a:lnSpc>
            </a:pPr>
            <a:r>
              <a:rPr lang="en-US" dirty="0"/>
              <a:t>Greater Than or Equal To: </a:t>
            </a:r>
            <a:r>
              <a:rPr lang="en-US" dirty="0">
                <a:latin typeface="Courier New" pitchFamily="49" charset="0"/>
              </a:rPr>
              <a:t>&gt;=</a:t>
            </a:r>
          </a:p>
          <a:p>
            <a:pPr lvl="1">
              <a:lnSpc>
                <a:spcPct val="60000"/>
              </a:lnSpc>
            </a:pPr>
            <a:r>
              <a:rPr lang="en-US" dirty="0"/>
              <a:t>Logical Operators</a:t>
            </a:r>
          </a:p>
          <a:p>
            <a:pPr>
              <a:lnSpc>
                <a:spcPct val="70000"/>
              </a:lnSpc>
            </a:pPr>
            <a:r>
              <a:rPr lang="en-US" b="1" u="sng" dirty="0"/>
              <a:t>Parentheses</a:t>
            </a:r>
            <a:r>
              <a:rPr lang="en-US" dirty="0"/>
              <a:t>: </a:t>
            </a:r>
            <a:r>
              <a:rPr lang="en-US" dirty="0">
                <a:latin typeface="Courier New" pitchFamily="49" charset="0"/>
              </a:rPr>
              <a:t>(  )</a:t>
            </a:r>
          </a:p>
        </p:txBody>
      </p:sp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Boolean Expression? #4</a:t>
            </a:r>
          </a:p>
        </p:txBody>
      </p:sp>
    </p:spTree>
    <p:custDataLst>
      <p:tags r:id="rId1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91EF7A-BF02-414D-8422-E20CD4204EA4}" type="slidenum">
              <a:rPr lang="en-US"/>
              <a:pPr/>
              <a:t>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 #1</a:t>
            </a:r>
          </a:p>
          <a:p>
            <a:r>
              <a:rPr lang="en-US" sz="1200" dirty="0"/>
              <a:t>CS1313 Spring 2024  </a:t>
            </a:r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latin typeface="Courier New" pitchFamily="49" charset="0"/>
              </a:rPr>
              <a:t>a || (b || c &amp;&amp; !d) &amp;&amp; e &amp;&amp; (f || g) &amp;&amp; h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/>
              <a:t>In programming, a </a:t>
            </a:r>
            <a:r>
              <a:rPr lang="en-US" b="1" i="1" u="sng"/>
              <a:t>Boolean expression</a:t>
            </a:r>
            <a:r>
              <a:rPr lang="en-US" i="1"/>
              <a:t> </a:t>
            </a:r>
            <a:r>
              <a:rPr lang="en-US"/>
              <a:t>is a combination of:</a:t>
            </a:r>
          </a:p>
          <a:p>
            <a:pPr>
              <a:lnSpc>
                <a:spcPct val="80000"/>
              </a:lnSpc>
            </a:pPr>
            <a:r>
              <a:rPr lang="en-US" b="1" i="1" u="sng"/>
              <a:t>Boolean Operands</a:t>
            </a:r>
            <a:endParaRPr lang="en-US"/>
          </a:p>
          <a:p>
            <a:pPr>
              <a:lnSpc>
                <a:spcPct val="70000"/>
              </a:lnSpc>
            </a:pPr>
            <a:r>
              <a:rPr lang="en-US" b="1" i="1" u="sng"/>
              <a:t>Boolean Operators</a:t>
            </a:r>
            <a:r>
              <a:rPr lang="en-US"/>
              <a:t>, such as:</a:t>
            </a:r>
          </a:p>
          <a:p>
            <a:pPr lvl="1">
              <a:lnSpc>
                <a:spcPct val="80000"/>
              </a:lnSpc>
            </a:pPr>
            <a:r>
              <a:rPr lang="en-US"/>
              <a:t>Relational Operators (which have </a:t>
            </a:r>
            <a:r>
              <a:rPr lang="en-US" b="1" u="sng"/>
              <a:t>numeric operands</a:t>
            </a:r>
            <a:r>
              <a:rPr lang="en-US"/>
              <a:t>)</a:t>
            </a:r>
          </a:p>
          <a:p>
            <a:pPr lvl="1">
              <a:lnSpc>
                <a:spcPct val="80000"/>
              </a:lnSpc>
            </a:pPr>
            <a:r>
              <a:rPr lang="en-US"/>
              <a:t>Logical Operators</a:t>
            </a:r>
          </a:p>
          <a:p>
            <a:pPr lvl="2">
              <a:lnSpc>
                <a:spcPct val="80000"/>
              </a:lnSpc>
            </a:pPr>
            <a:r>
              <a:rPr lang="en-US" b="1" i="1" u="sng"/>
              <a:t>Negation</a:t>
            </a:r>
            <a:r>
              <a:rPr lang="en-US"/>
              <a:t>      (NOT):  </a:t>
            </a:r>
            <a:r>
              <a:rPr lang="en-US">
                <a:latin typeface="Courier New" pitchFamily="49" charset="0"/>
              </a:rPr>
              <a:t>!</a:t>
            </a:r>
          </a:p>
          <a:p>
            <a:pPr lvl="2">
              <a:lnSpc>
                <a:spcPct val="80000"/>
              </a:lnSpc>
            </a:pPr>
            <a:r>
              <a:rPr lang="en-US" b="1" i="1" u="sng"/>
              <a:t>Conjunction</a:t>
            </a:r>
            <a:r>
              <a:rPr lang="en-US"/>
              <a:t> (AND): </a:t>
            </a:r>
            <a:r>
              <a:rPr lang="en-US">
                <a:latin typeface="Courier New" pitchFamily="49" charset="0"/>
              </a:rPr>
              <a:t>&amp;&amp;</a:t>
            </a:r>
          </a:p>
          <a:p>
            <a:pPr lvl="2">
              <a:lnSpc>
                <a:spcPct val="80000"/>
              </a:lnSpc>
            </a:pPr>
            <a:r>
              <a:rPr lang="en-US" b="1" i="1" u="sng"/>
              <a:t>Disjunction</a:t>
            </a:r>
            <a:r>
              <a:rPr lang="en-US"/>
              <a:t>  </a:t>
            </a:r>
            <a:r>
              <a:rPr lang="en-US" sz="1000"/>
              <a:t> </a:t>
            </a:r>
            <a:r>
              <a:rPr lang="en-US"/>
              <a:t>(OR):   </a:t>
            </a:r>
            <a:r>
              <a:rPr lang="en-US" sz="800"/>
              <a:t> </a:t>
            </a:r>
            <a:r>
              <a:rPr lang="en-US">
                <a:latin typeface="Courier New" pitchFamily="49" charset="0"/>
              </a:rPr>
              <a:t>||</a:t>
            </a:r>
          </a:p>
          <a:p>
            <a:pPr>
              <a:lnSpc>
                <a:spcPct val="80000"/>
              </a:lnSpc>
            </a:pPr>
            <a:r>
              <a:rPr lang="en-US" b="1" u="sng"/>
              <a:t>Parentheses</a:t>
            </a:r>
            <a:r>
              <a:rPr lang="en-US"/>
              <a:t>: </a:t>
            </a:r>
            <a:r>
              <a:rPr lang="en-US">
                <a:latin typeface="Courier New" pitchFamily="49" charset="0"/>
              </a:rPr>
              <a:t>(  )</a:t>
            </a:r>
          </a:p>
        </p:txBody>
      </p:sp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Boolean Expression? #5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92A58F-B221-4E66-B291-B539D4459BCB}" type="slidenum">
              <a:rPr lang="en-US"/>
              <a:pPr/>
              <a:t>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 #1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53160"/>
            <a:ext cx="8610600" cy="5257800"/>
          </a:xfrm>
        </p:spPr>
        <p:txBody>
          <a:bodyPr/>
          <a:lstStyle/>
          <a:p>
            <a:pPr>
              <a:spcBef>
                <a:spcPts val="200"/>
              </a:spcBef>
              <a:buFont typeface="Wingdings" pitchFamily="2" charset="2"/>
              <a:buNone/>
            </a:pPr>
            <a:r>
              <a:rPr lang="en-US" dirty="0"/>
              <a:t>A </a:t>
            </a:r>
            <a:r>
              <a:rPr lang="en-US" b="1" u="sng" dirty="0"/>
              <a:t>data type</a:t>
            </a:r>
            <a:r>
              <a:rPr lang="en-US" dirty="0"/>
              <a:t> is (surprise!) a type of data:</a:t>
            </a:r>
          </a:p>
          <a:p>
            <a:pPr>
              <a:spcBef>
                <a:spcPts val="200"/>
              </a:spcBef>
            </a:pPr>
            <a:r>
              <a:rPr lang="en-US" dirty="0"/>
              <a:t>Numeric</a:t>
            </a:r>
          </a:p>
          <a:p>
            <a:pPr lvl="1">
              <a:spcBef>
                <a:spcPts val="200"/>
              </a:spcBef>
            </a:pPr>
            <a:r>
              <a:rPr lang="en-US" dirty="0">
                <a:latin typeface="Courier New" pitchFamily="49" charset="0"/>
              </a:rPr>
              <a:t>int</a:t>
            </a:r>
            <a:r>
              <a:rPr lang="en-US" dirty="0"/>
              <a:t>:     </a:t>
            </a:r>
            <a:r>
              <a:rPr lang="en-US" b="1" i="1" u="sng" dirty="0"/>
              <a:t>integer</a:t>
            </a:r>
            <a:endParaRPr lang="en-US" b="1" i="1" u="sng" dirty="0">
              <a:latin typeface="Courier New" pitchFamily="49" charset="0"/>
            </a:endParaRPr>
          </a:p>
          <a:p>
            <a:pPr lvl="1">
              <a:spcBef>
                <a:spcPts val="200"/>
              </a:spcBef>
            </a:pPr>
            <a:r>
              <a:rPr lang="en-US" dirty="0">
                <a:latin typeface="Courier New" pitchFamily="49" charset="0"/>
              </a:rPr>
              <a:t>float</a:t>
            </a:r>
            <a:r>
              <a:rPr lang="en-US" dirty="0"/>
              <a:t>: </a:t>
            </a:r>
            <a:r>
              <a:rPr lang="en-US" b="1" i="1" u="sng" dirty="0"/>
              <a:t>floating point</a:t>
            </a:r>
            <a:r>
              <a:rPr lang="en-US" dirty="0"/>
              <a:t> (also known as </a:t>
            </a:r>
            <a:r>
              <a:rPr lang="en-US" b="1" i="1" u="sng" dirty="0"/>
              <a:t>real</a:t>
            </a:r>
            <a:r>
              <a:rPr lang="en-US" dirty="0"/>
              <a:t>)</a:t>
            </a:r>
            <a:endParaRPr lang="en-US" dirty="0">
              <a:latin typeface="Courier New" pitchFamily="49" charset="0"/>
            </a:endParaRPr>
          </a:p>
          <a:p>
            <a:pPr>
              <a:spcBef>
                <a:spcPts val="200"/>
              </a:spcBef>
            </a:pPr>
            <a:r>
              <a:rPr lang="en-US" dirty="0"/>
              <a:t>Non-numeric</a:t>
            </a:r>
          </a:p>
          <a:p>
            <a:pPr lvl="1">
              <a:spcBef>
                <a:spcPts val="200"/>
              </a:spcBef>
            </a:pPr>
            <a:r>
              <a:rPr lang="en-US" dirty="0">
                <a:latin typeface="Courier New" pitchFamily="49" charset="0"/>
              </a:rPr>
              <a:t>char</a:t>
            </a:r>
            <a:r>
              <a:rPr lang="en-US" dirty="0"/>
              <a:t>:  </a:t>
            </a:r>
            <a:r>
              <a:rPr lang="en-US" b="1" i="1" u="sng" dirty="0"/>
              <a:t>character</a:t>
            </a:r>
          </a:p>
          <a:p>
            <a:pPr>
              <a:spcBef>
                <a:spcPts val="200"/>
              </a:spcBef>
              <a:buFont typeface="Wingdings" pitchFamily="2" charset="2"/>
              <a:buNone/>
            </a:pPr>
            <a:r>
              <a:rPr lang="en-US" dirty="0"/>
              <a:t>Note that this list of data types </a:t>
            </a:r>
            <a:r>
              <a:rPr lang="en-US" b="1" u="sng" dirty="0"/>
              <a:t>ISN’T</a:t>
            </a:r>
            <a:r>
              <a:rPr lang="en-US" dirty="0"/>
              <a:t> exhaustive –                       there are many more data types (and you can define your own).</a:t>
            </a:r>
          </a:p>
          <a:p>
            <a:pPr>
              <a:spcBef>
                <a:spcPts val="200"/>
              </a:spcBef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#include &lt;</a:t>
            </a:r>
            <a:r>
              <a:rPr lang="en-US" sz="2000" dirty="0" err="1">
                <a:latin typeface="Courier New" pitchFamily="49" charset="0"/>
              </a:rPr>
              <a:t>stdio.h</a:t>
            </a:r>
            <a:r>
              <a:rPr lang="en-US" sz="2000" dirty="0">
                <a:latin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 typeface="Wingdings" pitchFamily="2" charset="2"/>
              <a:buNone/>
            </a:pPr>
            <a:r>
              <a:rPr lang="en-US" sz="2000" dirty="0" err="1">
                <a:latin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</a:rPr>
              <a:t> main ()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{ /* main */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float </a:t>
            </a:r>
            <a:r>
              <a:rPr lang="en-US" sz="2000" dirty="0" err="1">
                <a:latin typeface="Courier New" pitchFamily="49" charset="0"/>
              </a:rPr>
              <a:t>standard_deviation</a:t>
            </a:r>
            <a:r>
              <a:rPr lang="en-US" sz="2000" dirty="0">
                <a:latin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</a:rPr>
              <a:t>relative_humidity</a:t>
            </a:r>
            <a:r>
              <a:rPr lang="en-US" sz="2000" dirty="0">
                <a:latin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200"/>
              </a:spcBef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</a:rPr>
              <a:t>   count, </a:t>
            </a:r>
            <a:r>
              <a:rPr lang="en-US" sz="2000" dirty="0" err="1">
                <a:latin typeface="Courier New" pitchFamily="49" charset="0"/>
              </a:rPr>
              <a:t>number_of_silly_people</a:t>
            </a:r>
            <a:r>
              <a:rPr lang="en-US" sz="2000" dirty="0">
                <a:latin typeface="Courier New" pitchFamily="49" charset="0"/>
              </a:rPr>
              <a:t>;</a:t>
            </a:r>
          </a:p>
          <a:p>
            <a:pPr>
              <a:lnSpc>
                <a:spcPct val="70000"/>
              </a:lnSpc>
              <a:spcBef>
                <a:spcPts val="200"/>
              </a:spcBef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char  </a:t>
            </a:r>
            <a:r>
              <a:rPr lang="en-US" sz="2000" dirty="0" err="1">
                <a:latin typeface="Courier New" pitchFamily="49" charset="0"/>
              </a:rPr>
              <a:t>middle_initial</a:t>
            </a:r>
            <a:r>
              <a:rPr lang="en-US" sz="2000" dirty="0">
                <a:latin typeface="Courier New" pitchFamily="49" charset="0"/>
              </a:rPr>
              <a:t>, hometown[30];</a:t>
            </a:r>
          </a:p>
          <a:p>
            <a:pPr>
              <a:lnSpc>
                <a:spcPct val="70000"/>
              </a:lnSpc>
              <a:spcBef>
                <a:spcPts val="200"/>
              </a:spcBef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} /* main */</a:t>
            </a:r>
          </a:p>
        </p:txBody>
      </p:sp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Data Types</a:t>
            </a:r>
          </a:p>
        </p:txBody>
      </p:sp>
    </p:spTree>
    <p:custDataLst>
      <p:tags r:id="rId1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CD4562-7482-4A52-9C4E-8384B01762EE}" type="slidenum">
              <a:rPr lang="en-US"/>
              <a:pPr/>
              <a:t>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 #1</a:t>
            </a:r>
          </a:p>
          <a:p>
            <a:r>
              <a:rPr lang="en-US" sz="1200" dirty="0"/>
              <a:t>CS1313 Spring 2024  </a:t>
            </a:r>
          </a:p>
        </p:txBody>
      </p:sp>
      <p:sp>
        <p:nvSpPr>
          <p:cNvPr id="538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Just like a numeric (arithmetic) expression,                              a </a:t>
            </a:r>
            <a:r>
              <a:rPr lang="en-US" b="1" i="1" u="sng" dirty="0"/>
              <a:t>Boolean expression</a:t>
            </a:r>
            <a:r>
              <a:rPr lang="en-US" i="1" dirty="0"/>
              <a:t> </a:t>
            </a:r>
            <a:r>
              <a:rPr lang="en-US" dirty="0"/>
              <a:t>is a combination of Boolean terms (such as variables, named constants, literal constants and Boolean-valued function calls), Boolean operators          (for example, </a:t>
            </a:r>
            <a:r>
              <a:rPr lang="en-US" dirty="0">
                <a:latin typeface="Courier New" pitchFamily="49" charset="0"/>
              </a:rPr>
              <a:t>!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&amp;&amp;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||</a:t>
            </a:r>
            <a:r>
              <a:rPr lang="en-US" dirty="0"/>
              <a:t>, relational comparisons)             and parentheses.</a:t>
            </a:r>
          </a:p>
          <a:p>
            <a:pPr algn="ctr">
              <a:lnSpc>
                <a:spcPct val="60000"/>
              </a:lnSpc>
              <a:buFont typeface="Wingdings" pitchFamily="2" charset="2"/>
              <a:buNone/>
            </a:pPr>
            <a:r>
              <a:rPr lang="en-US" dirty="0" err="1">
                <a:latin typeface="Courier New" pitchFamily="49" charset="0"/>
              </a:rPr>
              <a:t>I_am_happy</a:t>
            </a:r>
            <a:endParaRPr lang="en-US" dirty="0">
              <a:latin typeface="Courier New" pitchFamily="49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!</a:t>
            </a:r>
            <a:r>
              <a:rPr lang="en-US" dirty="0" err="1">
                <a:latin typeface="Courier New" pitchFamily="49" charset="0"/>
              </a:rPr>
              <a:t>I_am_happy</a:t>
            </a:r>
            <a:endParaRPr lang="en-US" dirty="0">
              <a:latin typeface="Courier New" pitchFamily="49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dirty="0" err="1">
                <a:latin typeface="Courier New" pitchFamily="49" charset="0"/>
              </a:rPr>
              <a:t>it_is_raining</a:t>
            </a:r>
            <a:r>
              <a:rPr lang="en-US" dirty="0">
                <a:latin typeface="Courier New" pitchFamily="49" charset="0"/>
              </a:rPr>
              <a:t> &amp;&amp; </a:t>
            </a:r>
            <a:r>
              <a:rPr lang="en-US" dirty="0" err="1">
                <a:latin typeface="Courier New" pitchFamily="49" charset="0"/>
              </a:rPr>
              <a:t>it_is_cold</a:t>
            </a:r>
            <a:endParaRPr lang="en-US" dirty="0">
              <a:latin typeface="Courier New" pitchFamily="49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dirty="0" err="1">
                <a:latin typeface="Courier New" pitchFamily="49" charset="0"/>
              </a:rPr>
              <a:t>it_is_raining</a:t>
            </a:r>
            <a:r>
              <a:rPr lang="en-US" dirty="0">
                <a:latin typeface="Courier New" pitchFamily="49" charset="0"/>
              </a:rPr>
              <a:t> || </a:t>
            </a:r>
            <a:r>
              <a:rPr lang="en-US" dirty="0" err="1">
                <a:latin typeface="Courier New" pitchFamily="49" charset="0"/>
              </a:rPr>
              <a:t>it_is_cold</a:t>
            </a:r>
            <a:endParaRPr lang="en-US" dirty="0">
              <a:latin typeface="Courier New" pitchFamily="49" charset="0"/>
            </a:endParaRPr>
          </a:p>
          <a:p>
            <a:pPr algn="ctr"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(!</a:t>
            </a:r>
            <a:r>
              <a:rPr lang="en-US" sz="2000" dirty="0" err="1">
                <a:latin typeface="Courier New" pitchFamily="49" charset="0"/>
              </a:rPr>
              <a:t>it_is_raining</a:t>
            </a:r>
            <a:r>
              <a:rPr lang="en-US" sz="2000" dirty="0">
                <a:latin typeface="Courier New" pitchFamily="49" charset="0"/>
              </a:rPr>
              <a:t>) || (</a:t>
            </a:r>
            <a:r>
              <a:rPr lang="en-US" sz="2000" dirty="0" err="1">
                <a:latin typeface="Courier New" pitchFamily="49" charset="0"/>
              </a:rPr>
              <a:t>it_is_cold</a:t>
            </a:r>
            <a:r>
              <a:rPr lang="en-US" sz="2000" dirty="0">
                <a:latin typeface="Courier New" pitchFamily="49" charset="0"/>
              </a:rPr>
              <a:t> &amp;&amp; </a:t>
            </a:r>
            <a:r>
              <a:rPr lang="en-US" sz="2000" dirty="0" err="1">
                <a:latin typeface="Courier New" pitchFamily="49" charset="0"/>
              </a:rPr>
              <a:t>I_am_happy</a:t>
            </a:r>
            <a:r>
              <a:rPr lang="en-US" sz="2000" dirty="0">
                <a:latin typeface="Courier New" pitchFamily="49" charset="0"/>
              </a:rPr>
              <a:t>)</a:t>
            </a:r>
          </a:p>
        </p:txBody>
      </p:sp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Boolean Expressions</a:t>
            </a:r>
          </a:p>
        </p:txBody>
      </p:sp>
    </p:spTree>
    <p:custDataLst>
      <p:tags r:id="rId1"/>
    </p:custData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8E2044-E080-4312-BCDD-11C663A858FE}" type="slidenum"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21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 #1</a:t>
            </a:r>
          </a:p>
          <a:p>
            <a:r>
              <a:rPr lang="en-US" sz="1200" dirty="0"/>
              <a:t>CS1313 Spring 2024  </a:t>
            </a:r>
          </a:p>
        </p:txBody>
      </p:sp>
      <p:graphicFrame>
        <p:nvGraphicFramePr>
          <p:cNvPr id="539765" name="Group 11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00468641"/>
              </p:ext>
            </p:extLst>
          </p:nvPr>
        </p:nvGraphicFramePr>
        <p:xfrm>
          <a:off x="609600" y="3200400"/>
          <a:ext cx="7924800" cy="2840800"/>
        </p:xfrm>
        <a:graphic>
          <a:graphicData uri="http://schemas.openxmlformats.org/drawingml/2006/table">
            <a:tbl>
              <a:tblPr firstRow="1"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Kind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Effect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Identity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Unary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 change to value of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Negation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Unary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!x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Inverts value of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Conjunction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Binary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&amp;&amp;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 &amp;&amp;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if both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is nonzero 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is nonzero; otherwise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Disjunction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(Inclusive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Binary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||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 ||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if either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is nonzero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is nonzero, or both;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otherwise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39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7848600" cy="1828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/>
              <a:t>Like arithmetic operations, Boolean operations come in      two varieties: </a:t>
            </a:r>
            <a:r>
              <a:rPr lang="en-US" sz="2400" b="1" i="1" u="sng" dirty="0"/>
              <a:t>unary</a:t>
            </a:r>
            <a:r>
              <a:rPr lang="en-US" sz="2400" i="1" dirty="0"/>
              <a:t> </a:t>
            </a:r>
            <a:r>
              <a:rPr lang="en-US" sz="2400" dirty="0"/>
              <a:t>and </a:t>
            </a:r>
            <a:r>
              <a:rPr lang="en-US" sz="2400" b="1" i="1" u="sng" dirty="0"/>
              <a:t>binary</a:t>
            </a:r>
            <a:r>
              <a:rPr lang="en-US" sz="2400" dirty="0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/>
              <a:t>A unary operation is an operation that uses only one term;       a binary operation uses two terms.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/>
              <a:t>Boolean operations include:</a:t>
            </a:r>
          </a:p>
        </p:txBody>
      </p:sp>
      <p:sp>
        <p:nvSpPr>
          <p:cNvPr id="539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Boolean Operations</a:t>
            </a:r>
          </a:p>
        </p:txBody>
      </p:sp>
    </p:spTree>
    <p:custDataLst>
      <p:tags r:id="rId1"/>
    </p:custData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F68755-4FE6-4F43-8C17-23D60A355E35}" type="slidenum">
              <a:rPr lang="en-US"/>
              <a:pPr/>
              <a:t>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 #1</a:t>
            </a:r>
          </a:p>
          <a:p>
            <a:r>
              <a:rPr lang="en-US" sz="1200" dirty="0"/>
              <a:t>CS1313 Spring 2024  </a:t>
            </a:r>
          </a:p>
        </p:txBody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C Boolean expressions evaluate to either:</a:t>
            </a:r>
          </a:p>
          <a:p>
            <a:r>
              <a:rPr lang="en-US" dirty="0">
                <a:latin typeface="Courier New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(representing </a:t>
            </a:r>
            <a:r>
              <a:rPr lang="en-US" b="1" u="sng" dirty="0"/>
              <a:t>false</a:t>
            </a:r>
            <a:r>
              <a:rPr lang="en-US" dirty="0"/>
              <a:t>)</a:t>
            </a:r>
          </a:p>
          <a:p>
            <a:r>
              <a:rPr lang="en-US" dirty="0">
                <a:latin typeface="Courier New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(representing </a:t>
            </a:r>
            <a:r>
              <a:rPr lang="en-US" b="1" u="sng" dirty="0"/>
              <a:t>true</a:t>
            </a:r>
            <a:r>
              <a:rPr lang="en-US" dirty="0"/>
              <a:t>)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Note that </a:t>
            </a:r>
            <a:r>
              <a:rPr lang="en-US" b="1" u="sng" dirty="0"/>
              <a:t>any nonzero value represents true</a:t>
            </a:r>
            <a:r>
              <a:rPr lang="en-US" dirty="0"/>
              <a:t>, but,           when C evaluates a Boolean expression, then                      if that expression evaluates to true, then                specifically its value is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1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Note that </a:t>
            </a:r>
            <a:r>
              <a:rPr lang="en-US" b="1" u="sng" dirty="0"/>
              <a:t>only</a:t>
            </a:r>
            <a:r>
              <a:rPr lang="en-US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u="sng" dirty="0">
                <a:latin typeface="Courier New" pitchFamily="49" charset="0"/>
              </a:rPr>
              <a:t>0</a:t>
            </a:r>
            <a:r>
              <a:rPr lang="en-US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u="sng" dirty="0"/>
              <a:t>represents false, ever</a:t>
            </a:r>
            <a:r>
              <a:rPr lang="en-US" dirty="0"/>
              <a:t>.</a:t>
            </a:r>
          </a:p>
        </p:txBody>
      </p:sp>
      <p:sp>
        <p:nvSpPr>
          <p:cNvPr id="541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 Boolean Expression Evaluation Values</a:t>
            </a:r>
          </a:p>
        </p:txBody>
      </p:sp>
    </p:spTree>
    <p:custDataLst>
      <p:tags r:id="rId1"/>
    </p:custData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9E631C-5389-4649-B443-F96B00689747}" type="slidenum">
              <a:rPr lang="en-US"/>
              <a:pPr/>
              <a:t>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 #1</a:t>
            </a:r>
          </a:p>
          <a:p>
            <a:r>
              <a:rPr lang="en-US" sz="1200" dirty="0"/>
              <a:t>CS1313 Spring 2024  </a:t>
            </a:r>
          </a:p>
        </p:txBody>
      </p:sp>
      <p:sp>
        <p:nvSpPr>
          <p:cNvPr id="542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7492" y="1301525"/>
            <a:ext cx="8153400" cy="4648200"/>
          </a:xfrm>
        </p:spPr>
        <p:txBody>
          <a:bodyPr/>
          <a:lstStyle/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#include &lt;</a:t>
            </a:r>
            <a:r>
              <a:rPr lang="en-US" sz="1900" dirty="0" err="1">
                <a:latin typeface="Courier New" pitchFamily="49" charset="0"/>
              </a:rPr>
              <a:t>stdio.h</a:t>
            </a:r>
            <a:r>
              <a:rPr lang="en-US" sz="1900" dirty="0">
                <a:latin typeface="Courier New" pitchFamily="49" charset="0"/>
              </a:rPr>
              <a:t>&gt;</a:t>
            </a:r>
          </a:p>
          <a:p>
            <a:pPr>
              <a:lnSpc>
                <a:spcPct val="30000"/>
              </a:lnSpc>
              <a:buFont typeface="Wingdings" pitchFamily="2" charset="2"/>
              <a:buNone/>
            </a:pPr>
            <a:endParaRPr lang="en-US" sz="1900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 err="1">
                <a:latin typeface="Courier New" pitchFamily="49" charset="0"/>
              </a:rPr>
              <a:t>int</a:t>
            </a:r>
            <a:r>
              <a:rPr lang="en-US" sz="1900" dirty="0">
                <a:latin typeface="Courier New" pitchFamily="49" charset="0"/>
              </a:rPr>
              <a:t> main ()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{ /* main */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    const char true = 1, false = 0;</a:t>
            </a:r>
          </a:p>
          <a:p>
            <a:pPr>
              <a:lnSpc>
                <a:spcPct val="30000"/>
              </a:lnSpc>
              <a:buFont typeface="Wingdings" pitchFamily="2" charset="2"/>
              <a:buNone/>
            </a:pPr>
            <a:endParaRPr lang="en-US" sz="1900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    </a:t>
            </a:r>
            <a:r>
              <a:rPr lang="en-US" sz="1900" dirty="0" err="1">
                <a:latin typeface="Courier New" pitchFamily="49" charset="0"/>
              </a:rPr>
              <a:t>printf</a:t>
            </a:r>
            <a:r>
              <a:rPr lang="en-US" sz="1900" dirty="0">
                <a:latin typeface="Courier New" pitchFamily="49" charset="0"/>
              </a:rPr>
              <a:t>(" true = %d,  false = %d\n",  true,  false);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    </a:t>
            </a:r>
            <a:r>
              <a:rPr lang="en-US" sz="1900" dirty="0" err="1">
                <a:latin typeface="Courier New" pitchFamily="49" charset="0"/>
              </a:rPr>
              <a:t>printf</a:t>
            </a:r>
            <a:r>
              <a:rPr lang="en-US" sz="1900" dirty="0">
                <a:latin typeface="Courier New" pitchFamily="49" charset="0"/>
              </a:rPr>
              <a:t>("!true = %d, !false = %d\n", !true, !false);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    </a:t>
            </a:r>
            <a:r>
              <a:rPr lang="en-US" sz="1900" dirty="0" err="1">
                <a:latin typeface="Courier New" pitchFamily="49" charset="0"/>
              </a:rPr>
              <a:t>printf</a:t>
            </a:r>
            <a:r>
              <a:rPr lang="en-US" sz="1900" dirty="0">
                <a:latin typeface="Courier New" pitchFamily="49" charset="0"/>
              </a:rPr>
              <a:t>("\n");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    </a:t>
            </a:r>
            <a:r>
              <a:rPr lang="en-US" sz="1900" dirty="0" err="1">
                <a:latin typeface="Courier New" pitchFamily="49" charset="0"/>
              </a:rPr>
              <a:t>printf</a:t>
            </a:r>
            <a:r>
              <a:rPr lang="en-US" sz="1900" dirty="0">
                <a:latin typeface="Courier New" pitchFamily="49" charset="0"/>
              </a:rPr>
              <a:t>("true  || true  = %d\n", true  || true);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    </a:t>
            </a:r>
            <a:r>
              <a:rPr lang="en-US" sz="1900" dirty="0" err="1">
                <a:latin typeface="Courier New" pitchFamily="49" charset="0"/>
              </a:rPr>
              <a:t>printf</a:t>
            </a:r>
            <a:r>
              <a:rPr lang="en-US" sz="1900" dirty="0">
                <a:latin typeface="Courier New" pitchFamily="49" charset="0"/>
              </a:rPr>
              <a:t>("true  || false = %d\n", true  || false);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    </a:t>
            </a:r>
            <a:r>
              <a:rPr lang="en-US" sz="1900" dirty="0" err="1">
                <a:latin typeface="Courier New" pitchFamily="49" charset="0"/>
              </a:rPr>
              <a:t>printf</a:t>
            </a:r>
            <a:r>
              <a:rPr lang="en-US" sz="1900" dirty="0">
                <a:latin typeface="Courier New" pitchFamily="49" charset="0"/>
              </a:rPr>
              <a:t>("false || true  = %d\n", false || true);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    </a:t>
            </a:r>
            <a:r>
              <a:rPr lang="en-US" sz="1900" dirty="0" err="1">
                <a:latin typeface="Courier New" pitchFamily="49" charset="0"/>
              </a:rPr>
              <a:t>printf</a:t>
            </a:r>
            <a:r>
              <a:rPr lang="en-US" sz="1900" dirty="0">
                <a:latin typeface="Courier New" pitchFamily="49" charset="0"/>
              </a:rPr>
              <a:t>("false || false = %d\n", false || false);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    </a:t>
            </a:r>
            <a:r>
              <a:rPr lang="en-US" sz="1900" dirty="0" err="1">
                <a:latin typeface="Courier New" pitchFamily="49" charset="0"/>
              </a:rPr>
              <a:t>printf</a:t>
            </a:r>
            <a:r>
              <a:rPr lang="en-US" sz="1900" dirty="0">
                <a:latin typeface="Courier New" pitchFamily="49" charset="0"/>
              </a:rPr>
              <a:t>("\n");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    </a:t>
            </a:r>
            <a:r>
              <a:rPr lang="en-US" sz="1900" dirty="0" err="1">
                <a:latin typeface="Courier New" pitchFamily="49" charset="0"/>
              </a:rPr>
              <a:t>printf</a:t>
            </a:r>
            <a:r>
              <a:rPr lang="en-US" sz="1900" dirty="0">
                <a:latin typeface="Courier New" pitchFamily="49" charset="0"/>
              </a:rPr>
              <a:t>("true  &amp;&amp; true  = %d\n", true  &amp;&amp; true);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    </a:t>
            </a:r>
            <a:r>
              <a:rPr lang="en-US" sz="1900" dirty="0" err="1">
                <a:latin typeface="Courier New" pitchFamily="49" charset="0"/>
              </a:rPr>
              <a:t>printf</a:t>
            </a:r>
            <a:r>
              <a:rPr lang="en-US" sz="1900" dirty="0">
                <a:latin typeface="Courier New" pitchFamily="49" charset="0"/>
              </a:rPr>
              <a:t>("true  &amp;&amp; false = %d\n", true  &amp;&amp; false);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    </a:t>
            </a:r>
            <a:r>
              <a:rPr lang="en-US" sz="1900" dirty="0" err="1">
                <a:latin typeface="Courier New" pitchFamily="49" charset="0"/>
              </a:rPr>
              <a:t>printf</a:t>
            </a:r>
            <a:r>
              <a:rPr lang="en-US" sz="1900" dirty="0">
                <a:latin typeface="Courier New" pitchFamily="49" charset="0"/>
              </a:rPr>
              <a:t>("false &amp;&amp; true  = %d\n", false &amp;&amp; true);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    </a:t>
            </a:r>
            <a:r>
              <a:rPr lang="en-US" sz="1900" dirty="0" err="1">
                <a:latin typeface="Courier New" pitchFamily="49" charset="0"/>
              </a:rPr>
              <a:t>printf</a:t>
            </a:r>
            <a:r>
              <a:rPr lang="en-US" sz="1900" dirty="0">
                <a:latin typeface="Courier New" pitchFamily="49" charset="0"/>
              </a:rPr>
              <a:t>("false &amp;&amp; false = %d\n", false &amp;&amp; false);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} /* main */</a:t>
            </a:r>
          </a:p>
        </p:txBody>
      </p:sp>
      <p:sp>
        <p:nvSpPr>
          <p:cNvPr id="542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Boolean Expression Example #1</a:t>
            </a:r>
          </a:p>
        </p:txBody>
      </p:sp>
    </p:spTree>
    <p:custDataLst>
      <p:tags r:id="rId1"/>
    </p:custData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12950E-10CA-4FF3-AB89-B8234D2C0F3E}" type="slidenum">
              <a:rPr lang="en-US"/>
              <a:pPr/>
              <a:t>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 #1</a:t>
            </a:r>
          </a:p>
          <a:p>
            <a:r>
              <a:rPr lang="en-US" sz="1200" dirty="0"/>
              <a:t>CS1313 Spring 2024  </a:t>
            </a:r>
          </a:p>
        </p:txBody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458200" cy="46482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sz="1850" dirty="0">
                <a:latin typeface="Courier New" pitchFamily="49" charset="0"/>
              </a:rPr>
              <a:t>% </a:t>
            </a:r>
            <a:r>
              <a:rPr lang="en-US" sz="1850" b="1" dirty="0" err="1">
                <a:latin typeface="Courier New" pitchFamily="49" charset="0"/>
              </a:rPr>
              <a:t>gcc</a:t>
            </a:r>
            <a:r>
              <a:rPr lang="en-US" sz="1850" b="1" dirty="0">
                <a:latin typeface="Courier New" pitchFamily="49" charset="0"/>
              </a:rPr>
              <a:t> -o </a:t>
            </a:r>
            <a:r>
              <a:rPr lang="en-US" sz="1850" b="1" dirty="0" err="1">
                <a:latin typeface="Courier New" pitchFamily="49" charset="0"/>
              </a:rPr>
              <a:t>logic_expression_simple</a:t>
            </a:r>
            <a:r>
              <a:rPr lang="en-US" sz="1850" b="1" dirty="0">
                <a:latin typeface="Courier New" pitchFamily="49" charset="0"/>
              </a:rPr>
              <a:t> </a:t>
            </a:r>
            <a:r>
              <a:rPr lang="en-US" sz="1850" b="1" dirty="0" err="1">
                <a:latin typeface="Courier New" pitchFamily="49" charset="0"/>
              </a:rPr>
              <a:t>logic_expression_simple.c</a:t>
            </a:r>
            <a:endParaRPr lang="en-US" sz="185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1850" dirty="0">
                <a:latin typeface="Courier New" pitchFamily="49" charset="0"/>
              </a:rPr>
              <a:t>% </a:t>
            </a:r>
            <a:r>
              <a:rPr lang="en-US" sz="1850" b="1" dirty="0" err="1">
                <a:latin typeface="Courier New" pitchFamily="49" charset="0"/>
              </a:rPr>
              <a:t>logic_expression_simple</a:t>
            </a:r>
            <a:endParaRPr lang="en-US" sz="185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50" dirty="0">
                <a:latin typeface="Courier New" pitchFamily="49" charset="0"/>
              </a:rPr>
              <a:t> true = 1,  false = 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50" dirty="0">
                <a:latin typeface="Courier New" pitchFamily="49" charset="0"/>
              </a:rPr>
              <a:t>!true = 0, !false = 1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5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50" dirty="0">
                <a:latin typeface="Courier New" pitchFamily="49" charset="0"/>
              </a:rPr>
              <a:t>true  || true  = 1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50" dirty="0">
                <a:latin typeface="Courier New" pitchFamily="49" charset="0"/>
              </a:rPr>
              <a:t>true  || false = 1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50" dirty="0">
                <a:latin typeface="Courier New" pitchFamily="49" charset="0"/>
              </a:rPr>
              <a:t>false || true  = 1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50" dirty="0">
                <a:latin typeface="Courier New" pitchFamily="49" charset="0"/>
              </a:rPr>
              <a:t>false || false = 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5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50" dirty="0">
                <a:latin typeface="Courier New" pitchFamily="49" charset="0"/>
              </a:rPr>
              <a:t>true  &amp;&amp; true  = 1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50" dirty="0">
                <a:latin typeface="Courier New" pitchFamily="49" charset="0"/>
              </a:rPr>
              <a:t>true  &amp;&amp; false = 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50" dirty="0">
                <a:latin typeface="Courier New" pitchFamily="49" charset="0"/>
              </a:rPr>
              <a:t>false &amp;&amp; true  = 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50" dirty="0">
                <a:latin typeface="Courier New" pitchFamily="49" charset="0"/>
              </a:rPr>
              <a:t>false &amp;&amp; false = 0</a:t>
            </a:r>
          </a:p>
        </p:txBody>
      </p:sp>
      <p:sp>
        <p:nvSpPr>
          <p:cNvPr id="543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Boolean Expression Example #2</a:t>
            </a:r>
          </a:p>
        </p:txBody>
      </p:sp>
    </p:spTree>
    <p:custDataLst>
      <p:tags r:id="rId1"/>
    </p:custData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88B584-8B22-4669-9554-BB89B6390059}" type="slidenum">
              <a:rPr lang="en-US"/>
              <a:pPr/>
              <a:t>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 #1</a:t>
            </a:r>
          </a:p>
          <a:p>
            <a:r>
              <a:rPr lang="en-US" sz="1200" dirty="0"/>
              <a:t>CS1313 Spring 2024  </a:t>
            </a:r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8656" y="1295400"/>
            <a:ext cx="8305800" cy="4648200"/>
          </a:xfrm>
        </p:spPr>
        <p:txBody>
          <a:bodyPr/>
          <a:lstStyle/>
          <a:p>
            <a:pPr>
              <a:lnSpc>
                <a:spcPct val="70000"/>
              </a:lnSpc>
              <a:buNone/>
            </a:pPr>
            <a:r>
              <a:rPr lang="en-US" sz="1450" dirty="0">
                <a:latin typeface="Courier New" pitchFamily="49" charset="0"/>
              </a:rPr>
              <a:t>#include &lt;</a:t>
            </a:r>
            <a:r>
              <a:rPr lang="en-US" sz="1450" dirty="0" err="1">
                <a:latin typeface="Courier New" pitchFamily="49" charset="0"/>
              </a:rPr>
              <a:t>stdio.h</a:t>
            </a:r>
            <a:r>
              <a:rPr lang="en-US" sz="1450" dirty="0">
                <a:latin typeface="Courier New" pitchFamily="49" charset="0"/>
              </a:rPr>
              <a:t>&gt;</a:t>
            </a:r>
          </a:p>
          <a:p>
            <a:pPr>
              <a:lnSpc>
                <a:spcPct val="70000"/>
              </a:lnSpc>
              <a:buNone/>
            </a:pPr>
            <a:endParaRPr lang="en-US" sz="1450" dirty="0">
              <a:latin typeface="Courier New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1450" dirty="0" err="1">
                <a:latin typeface="Courier New" pitchFamily="49" charset="0"/>
              </a:rPr>
              <a:t>int</a:t>
            </a:r>
            <a:r>
              <a:rPr lang="en-US" sz="1450" dirty="0">
                <a:latin typeface="Courier New" pitchFamily="49" charset="0"/>
              </a:rPr>
              <a:t> main ()</a:t>
            </a:r>
          </a:p>
          <a:p>
            <a:pPr>
              <a:lnSpc>
                <a:spcPct val="70000"/>
              </a:lnSpc>
              <a:buNone/>
            </a:pPr>
            <a:r>
              <a:rPr lang="en-US" sz="1450" dirty="0">
                <a:latin typeface="Courier New" pitchFamily="49" charset="0"/>
              </a:rPr>
              <a:t>{ /* main */</a:t>
            </a:r>
          </a:p>
          <a:p>
            <a:pPr>
              <a:lnSpc>
                <a:spcPct val="70000"/>
              </a:lnSpc>
              <a:buNone/>
            </a:pPr>
            <a:r>
              <a:rPr lang="en-US" sz="1450" dirty="0">
                <a:latin typeface="Courier New" pitchFamily="49" charset="0"/>
              </a:rPr>
              <a:t>    </a:t>
            </a:r>
            <a:r>
              <a:rPr lang="en-US" sz="1450" dirty="0" err="1">
                <a:latin typeface="Courier New" pitchFamily="49" charset="0"/>
              </a:rPr>
              <a:t>const</a:t>
            </a:r>
            <a:r>
              <a:rPr lang="en-US" sz="1450" dirty="0">
                <a:latin typeface="Courier New" pitchFamily="49" charset="0"/>
              </a:rPr>
              <a:t> </a:t>
            </a:r>
            <a:r>
              <a:rPr lang="en-US" sz="1450" dirty="0" err="1">
                <a:latin typeface="Courier New" pitchFamily="49" charset="0"/>
              </a:rPr>
              <a:t>int</a:t>
            </a:r>
            <a:r>
              <a:rPr lang="en-US" sz="1450" dirty="0">
                <a:latin typeface="Courier New" pitchFamily="49" charset="0"/>
              </a:rPr>
              <a:t> true = 1;</a:t>
            </a:r>
          </a:p>
          <a:p>
            <a:pPr>
              <a:lnSpc>
                <a:spcPct val="70000"/>
              </a:lnSpc>
              <a:buNone/>
            </a:pPr>
            <a:r>
              <a:rPr lang="en-US" sz="1450" dirty="0">
                <a:latin typeface="Courier New" pitchFamily="49" charset="0"/>
              </a:rPr>
              <a:t>    </a:t>
            </a:r>
            <a:r>
              <a:rPr lang="en-US" sz="1450" dirty="0" err="1">
                <a:latin typeface="Courier New" pitchFamily="49" charset="0"/>
              </a:rPr>
              <a:t>const</a:t>
            </a:r>
            <a:r>
              <a:rPr lang="en-US" sz="1450" dirty="0">
                <a:latin typeface="Courier New" pitchFamily="49" charset="0"/>
              </a:rPr>
              <a:t> </a:t>
            </a:r>
            <a:r>
              <a:rPr lang="en-US" sz="1450" dirty="0" err="1">
                <a:latin typeface="Courier New" pitchFamily="49" charset="0"/>
              </a:rPr>
              <a:t>int</a:t>
            </a:r>
            <a:r>
              <a:rPr lang="en-US" sz="1450" dirty="0">
                <a:latin typeface="Courier New" pitchFamily="49" charset="0"/>
              </a:rPr>
              <a:t> false = 0;</a:t>
            </a:r>
          </a:p>
          <a:p>
            <a:pPr>
              <a:lnSpc>
                <a:spcPct val="70000"/>
              </a:lnSpc>
              <a:buNone/>
            </a:pPr>
            <a:r>
              <a:rPr lang="en-US" sz="1450" dirty="0">
                <a:latin typeface="Courier New" pitchFamily="49" charset="0"/>
              </a:rPr>
              <a:t>    </a:t>
            </a:r>
            <a:r>
              <a:rPr lang="en-US" sz="1450" dirty="0" err="1">
                <a:latin typeface="Courier New" pitchFamily="49" charset="0"/>
              </a:rPr>
              <a:t>int</a:t>
            </a:r>
            <a:r>
              <a:rPr lang="en-US" sz="1450" dirty="0">
                <a:latin typeface="Courier New" pitchFamily="49" charset="0"/>
              </a:rPr>
              <a:t> </a:t>
            </a:r>
            <a:r>
              <a:rPr lang="en-US" sz="1450" dirty="0" err="1">
                <a:latin typeface="Courier New" pitchFamily="49" charset="0"/>
              </a:rPr>
              <a:t>project_due_soon</a:t>
            </a:r>
            <a:r>
              <a:rPr lang="en-US" sz="1450" dirty="0">
                <a:latin typeface="Courier New" pitchFamily="49" charset="0"/>
              </a:rPr>
              <a:t>;</a:t>
            </a:r>
          </a:p>
          <a:p>
            <a:pPr>
              <a:lnSpc>
                <a:spcPct val="70000"/>
              </a:lnSpc>
              <a:buNone/>
            </a:pPr>
            <a:r>
              <a:rPr lang="en-US" sz="1450" dirty="0">
                <a:latin typeface="Courier New" pitchFamily="49" charset="0"/>
              </a:rPr>
              <a:t>    </a:t>
            </a:r>
            <a:r>
              <a:rPr lang="en-US" sz="1450" dirty="0" err="1">
                <a:latin typeface="Courier New" pitchFamily="49" charset="0"/>
              </a:rPr>
              <a:t>int</a:t>
            </a:r>
            <a:r>
              <a:rPr lang="en-US" sz="1450" dirty="0">
                <a:latin typeface="Courier New" pitchFamily="49" charset="0"/>
              </a:rPr>
              <a:t> </a:t>
            </a:r>
            <a:r>
              <a:rPr lang="en-US" sz="1450" dirty="0" err="1">
                <a:latin typeface="Courier New" pitchFamily="49" charset="0"/>
              </a:rPr>
              <a:t>been_putting_project_off</a:t>
            </a:r>
            <a:r>
              <a:rPr lang="en-US" sz="1450" dirty="0">
                <a:latin typeface="Courier New" pitchFamily="49" charset="0"/>
              </a:rPr>
              <a:t>;</a:t>
            </a:r>
          </a:p>
          <a:p>
            <a:pPr>
              <a:lnSpc>
                <a:spcPct val="70000"/>
              </a:lnSpc>
              <a:buNone/>
            </a:pPr>
            <a:r>
              <a:rPr lang="en-US" sz="1450" dirty="0">
                <a:latin typeface="Courier New" pitchFamily="49" charset="0"/>
              </a:rPr>
              <a:t>    </a:t>
            </a:r>
            <a:r>
              <a:rPr lang="en-US" sz="1450" dirty="0" err="1">
                <a:latin typeface="Courier New" pitchFamily="49" charset="0"/>
              </a:rPr>
              <a:t>int</a:t>
            </a:r>
            <a:r>
              <a:rPr lang="en-US" sz="1450" dirty="0">
                <a:latin typeface="Courier New" pitchFamily="49" charset="0"/>
              </a:rPr>
              <a:t> </a:t>
            </a:r>
            <a:r>
              <a:rPr lang="en-US" sz="1450" dirty="0" err="1">
                <a:latin typeface="Courier New" pitchFamily="49" charset="0"/>
              </a:rPr>
              <a:t>start_working_on_project_today</a:t>
            </a:r>
            <a:r>
              <a:rPr lang="en-US" sz="1450" dirty="0">
                <a:latin typeface="Courier New" pitchFamily="49" charset="0"/>
              </a:rPr>
              <a:t>;</a:t>
            </a:r>
          </a:p>
          <a:p>
            <a:pPr>
              <a:lnSpc>
                <a:spcPct val="70000"/>
              </a:lnSpc>
              <a:buNone/>
            </a:pPr>
            <a:endParaRPr lang="en-US" sz="1450" dirty="0">
              <a:latin typeface="Courier New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1450" dirty="0">
                <a:latin typeface="Courier New" pitchFamily="49" charset="0"/>
              </a:rPr>
              <a:t>    </a:t>
            </a:r>
            <a:r>
              <a:rPr lang="en-US" sz="1450" dirty="0" err="1">
                <a:latin typeface="Courier New" pitchFamily="49" charset="0"/>
              </a:rPr>
              <a:t>printf</a:t>
            </a:r>
            <a:r>
              <a:rPr lang="en-US" sz="1450" dirty="0">
                <a:latin typeface="Courier New" pitchFamily="49" charset="0"/>
              </a:rPr>
              <a:t>("Let's find out whether you should start working today!\n"); </a:t>
            </a:r>
          </a:p>
          <a:p>
            <a:pPr>
              <a:lnSpc>
                <a:spcPct val="70000"/>
              </a:lnSpc>
              <a:buNone/>
            </a:pPr>
            <a:r>
              <a:rPr lang="en-US" sz="1450" dirty="0">
                <a:latin typeface="Courier New" pitchFamily="49" charset="0"/>
              </a:rPr>
              <a:t>    </a:t>
            </a:r>
            <a:r>
              <a:rPr lang="en-US" sz="1450" dirty="0" err="1">
                <a:latin typeface="Courier New" pitchFamily="49" charset="0"/>
              </a:rPr>
              <a:t>printf</a:t>
            </a:r>
            <a:r>
              <a:rPr lang="en-US" sz="1450" dirty="0">
                <a:latin typeface="Courier New" pitchFamily="49" charset="0"/>
              </a:rPr>
              <a:t>("Is it true that you have a programming project due soon?\n");</a:t>
            </a:r>
          </a:p>
          <a:p>
            <a:pPr>
              <a:lnSpc>
                <a:spcPct val="70000"/>
              </a:lnSpc>
              <a:buNone/>
            </a:pPr>
            <a:r>
              <a:rPr lang="en-US" sz="1450" dirty="0">
                <a:latin typeface="Courier New" pitchFamily="49" charset="0"/>
              </a:rPr>
              <a:t>    </a:t>
            </a:r>
            <a:r>
              <a:rPr lang="en-US" sz="1450" dirty="0" err="1">
                <a:latin typeface="Courier New" pitchFamily="49" charset="0"/>
              </a:rPr>
              <a:t>printf</a:t>
            </a:r>
            <a:r>
              <a:rPr lang="en-US" sz="1450" dirty="0">
                <a:latin typeface="Courier New" pitchFamily="49" charset="0"/>
              </a:rPr>
              <a:t>("  (Answer %d for true, %d for false.)\n", true, false);</a:t>
            </a:r>
          </a:p>
          <a:p>
            <a:pPr>
              <a:lnSpc>
                <a:spcPct val="70000"/>
              </a:lnSpc>
              <a:buNone/>
            </a:pPr>
            <a:r>
              <a:rPr lang="en-US" sz="1450" dirty="0">
                <a:latin typeface="Courier New" pitchFamily="49" charset="0"/>
              </a:rPr>
              <a:t>    </a:t>
            </a:r>
            <a:r>
              <a:rPr lang="en-US" sz="1450" dirty="0" err="1">
                <a:latin typeface="Courier New" pitchFamily="49" charset="0"/>
              </a:rPr>
              <a:t>scanf</a:t>
            </a:r>
            <a:r>
              <a:rPr lang="en-US" sz="1450" dirty="0">
                <a:latin typeface="Courier New" pitchFamily="49" charset="0"/>
              </a:rPr>
              <a:t>("%d", &amp;</a:t>
            </a:r>
            <a:r>
              <a:rPr lang="en-US" sz="1450" dirty="0" err="1">
                <a:latin typeface="Courier New" pitchFamily="49" charset="0"/>
              </a:rPr>
              <a:t>project_due_soon</a:t>
            </a:r>
            <a:r>
              <a:rPr lang="en-US" sz="1450" dirty="0">
                <a:latin typeface="Courier New" pitchFamily="49" charset="0"/>
              </a:rPr>
              <a:t>);</a:t>
            </a:r>
          </a:p>
          <a:p>
            <a:pPr>
              <a:lnSpc>
                <a:spcPct val="70000"/>
              </a:lnSpc>
              <a:buNone/>
            </a:pPr>
            <a:r>
              <a:rPr lang="en-US" sz="1450" dirty="0">
                <a:latin typeface="Courier New" pitchFamily="49" charset="0"/>
              </a:rPr>
              <a:t>    </a:t>
            </a:r>
            <a:r>
              <a:rPr lang="en-US" sz="1450" dirty="0" err="1">
                <a:latin typeface="Courier New" pitchFamily="49" charset="0"/>
              </a:rPr>
              <a:t>printf</a:t>
            </a:r>
            <a:r>
              <a:rPr lang="en-US" sz="1450" dirty="0">
                <a:latin typeface="Courier New" pitchFamily="49" charset="0"/>
              </a:rPr>
              <a:t>("Is it true that you have been putting off working on it?\n");</a:t>
            </a:r>
          </a:p>
          <a:p>
            <a:pPr>
              <a:lnSpc>
                <a:spcPct val="70000"/>
              </a:lnSpc>
              <a:buNone/>
            </a:pPr>
            <a:r>
              <a:rPr lang="en-US" sz="1450" dirty="0">
                <a:latin typeface="Courier New" pitchFamily="49" charset="0"/>
              </a:rPr>
              <a:t>    </a:t>
            </a:r>
            <a:r>
              <a:rPr lang="en-US" sz="1450" dirty="0" err="1">
                <a:latin typeface="Courier New" pitchFamily="49" charset="0"/>
              </a:rPr>
              <a:t>printf</a:t>
            </a:r>
            <a:r>
              <a:rPr lang="en-US" sz="1450" dirty="0">
                <a:latin typeface="Courier New" pitchFamily="49" charset="0"/>
              </a:rPr>
              <a:t>("  (Answer %d for true, %d for false.)\n", true, false);</a:t>
            </a:r>
          </a:p>
          <a:p>
            <a:pPr>
              <a:lnSpc>
                <a:spcPct val="70000"/>
              </a:lnSpc>
              <a:buNone/>
            </a:pPr>
            <a:r>
              <a:rPr lang="en-US" sz="1450" dirty="0">
                <a:latin typeface="Courier New" pitchFamily="49" charset="0"/>
              </a:rPr>
              <a:t>    </a:t>
            </a:r>
            <a:r>
              <a:rPr lang="en-US" sz="1450" dirty="0" err="1">
                <a:latin typeface="Courier New" pitchFamily="49" charset="0"/>
              </a:rPr>
              <a:t>scanf</a:t>
            </a:r>
            <a:r>
              <a:rPr lang="en-US" sz="1450" dirty="0">
                <a:latin typeface="Courier New" pitchFamily="49" charset="0"/>
              </a:rPr>
              <a:t>("%d", &amp;</a:t>
            </a:r>
            <a:r>
              <a:rPr lang="en-US" sz="1450" dirty="0" err="1">
                <a:latin typeface="Courier New" pitchFamily="49" charset="0"/>
              </a:rPr>
              <a:t>been_putting_project_off</a:t>
            </a:r>
            <a:r>
              <a:rPr lang="en-US" sz="1450" dirty="0">
                <a:latin typeface="Courier New" pitchFamily="49" charset="0"/>
              </a:rPr>
              <a:t>);</a:t>
            </a:r>
          </a:p>
          <a:p>
            <a:pPr>
              <a:lnSpc>
                <a:spcPct val="70000"/>
              </a:lnSpc>
              <a:buNone/>
            </a:pPr>
            <a:r>
              <a:rPr lang="en-US" sz="1450" dirty="0">
                <a:latin typeface="Courier New" pitchFamily="49" charset="0"/>
              </a:rPr>
              <a:t>    </a:t>
            </a:r>
            <a:r>
              <a:rPr lang="en-US" sz="1450" dirty="0" err="1">
                <a:latin typeface="Courier New" pitchFamily="49" charset="0"/>
              </a:rPr>
              <a:t>start_working_on_project_today</a:t>
            </a:r>
            <a:r>
              <a:rPr lang="en-US" sz="1450" dirty="0">
                <a:latin typeface="Courier New" pitchFamily="49" charset="0"/>
              </a:rPr>
              <a:t> =</a:t>
            </a:r>
          </a:p>
          <a:p>
            <a:pPr>
              <a:lnSpc>
                <a:spcPct val="70000"/>
              </a:lnSpc>
              <a:buNone/>
            </a:pPr>
            <a:r>
              <a:rPr lang="en-US" sz="1450" dirty="0">
                <a:latin typeface="Courier New" pitchFamily="49" charset="0"/>
              </a:rPr>
              <a:t>        </a:t>
            </a:r>
            <a:r>
              <a:rPr lang="en-US" sz="1450" dirty="0" err="1">
                <a:latin typeface="Courier New" pitchFamily="49" charset="0"/>
              </a:rPr>
              <a:t>project_due_soon</a:t>
            </a:r>
            <a:r>
              <a:rPr lang="en-US" sz="1450" dirty="0">
                <a:latin typeface="Courier New" pitchFamily="49" charset="0"/>
              </a:rPr>
              <a:t> &amp;&amp; </a:t>
            </a:r>
            <a:r>
              <a:rPr lang="en-US" sz="1450" dirty="0" err="1">
                <a:latin typeface="Courier New" pitchFamily="49" charset="0"/>
              </a:rPr>
              <a:t>been_putting_project_off</a:t>
            </a:r>
            <a:r>
              <a:rPr lang="en-US" sz="1450" dirty="0">
                <a:latin typeface="Courier New" pitchFamily="49" charset="0"/>
              </a:rPr>
              <a:t>;</a:t>
            </a:r>
          </a:p>
          <a:p>
            <a:pPr>
              <a:lnSpc>
                <a:spcPct val="70000"/>
              </a:lnSpc>
              <a:buNone/>
            </a:pPr>
            <a:r>
              <a:rPr lang="en-US" sz="1450" dirty="0">
                <a:latin typeface="Courier New" pitchFamily="49" charset="0"/>
              </a:rPr>
              <a:t>    </a:t>
            </a:r>
            <a:r>
              <a:rPr lang="en-US" sz="1450" dirty="0" err="1">
                <a:latin typeface="Courier New" pitchFamily="49" charset="0"/>
              </a:rPr>
              <a:t>printf</a:t>
            </a:r>
            <a:r>
              <a:rPr lang="en-US" sz="1450" dirty="0">
                <a:latin typeface="Courier New" pitchFamily="49" charset="0"/>
              </a:rPr>
              <a:t>("Is it true that you should start ");</a:t>
            </a:r>
          </a:p>
          <a:p>
            <a:pPr>
              <a:lnSpc>
                <a:spcPct val="70000"/>
              </a:lnSpc>
              <a:buNone/>
            </a:pPr>
            <a:r>
              <a:rPr lang="en-US" sz="1450" dirty="0">
                <a:latin typeface="Courier New" pitchFamily="49" charset="0"/>
              </a:rPr>
              <a:t>    </a:t>
            </a:r>
            <a:r>
              <a:rPr lang="en-US" sz="1450" dirty="0" err="1">
                <a:latin typeface="Courier New" pitchFamily="49" charset="0"/>
              </a:rPr>
              <a:t>printf</a:t>
            </a:r>
            <a:r>
              <a:rPr lang="en-US" sz="1450" dirty="0">
                <a:latin typeface="Courier New" pitchFamily="49" charset="0"/>
              </a:rPr>
              <a:t>("working on it today?\n");</a:t>
            </a:r>
          </a:p>
          <a:p>
            <a:pPr>
              <a:lnSpc>
                <a:spcPct val="70000"/>
              </a:lnSpc>
              <a:buNone/>
            </a:pPr>
            <a:r>
              <a:rPr lang="en-US" sz="1450" dirty="0">
                <a:latin typeface="Courier New" pitchFamily="49" charset="0"/>
              </a:rPr>
              <a:t>    </a:t>
            </a:r>
            <a:r>
              <a:rPr lang="en-US" sz="1450" dirty="0" err="1">
                <a:latin typeface="Courier New" pitchFamily="49" charset="0"/>
              </a:rPr>
              <a:t>printf</a:t>
            </a:r>
            <a:r>
              <a:rPr lang="en-US" sz="1450" dirty="0">
                <a:latin typeface="Courier New" pitchFamily="49" charset="0"/>
              </a:rPr>
              <a:t>("ANSWER: %d\n",</a:t>
            </a:r>
          </a:p>
          <a:p>
            <a:pPr>
              <a:lnSpc>
                <a:spcPct val="70000"/>
              </a:lnSpc>
              <a:buNone/>
            </a:pPr>
            <a:r>
              <a:rPr lang="en-US" sz="1450" dirty="0">
                <a:latin typeface="Courier New" pitchFamily="49" charset="0"/>
              </a:rPr>
              <a:t>        </a:t>
            </a:r>
            <a:r>
              <a:rPr lang="en-US" sz="1450" dirty="0" err="1">
                <a:latin typeface="Courier New" pitchFamily="49" charset="0"/>
              </a:rPr>
              <a:t>start_working_on_project_today</a:t>
            </a:r>
            <a:r>
              <a:rPr lang="en-US" sz="1450" dirty="0">
                <a:latin typeface="Courier New" pitchFamily="49" charset="0"/>
              </a:rPr>
              <a:t>);</a:t>
            </a:r>
          </a:p>
          <a:p>
            <a:pPr>
              <a:lnSpc>
                <a:spcPct val="70000"/>
              </a:lnSpc>
              <a:buNone/>
            </a:pPr>
            <a:r>
              <a:rPr lang="en-US" sz="1450" dirty="0">
                <a:latin typeface="Courier New" pitchFamily="49" charset="0"/>
              </a:rPr>
              <a:t>} /* main */</a:t>
            </a:r>
          </a:p>
        </p:txBody>
      </p:sp>
      <p:sp>
        <p:nvSpPr>
          <p:cNvPr id="544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Boolean Variables Example #1</a:t>
            </a:r>
          </a:p>
        </p:txBody>
      </p:sp>
    </p:spTree>
    <p:custDataLst>
      <p:tags r:id="rId1"/>
    </p:custData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E57CE6-CD22-43F0-90CD-C2217D202FC5}" type="slidenum">
              <a:rPr lang="en-US"/>
              <a:pPr/>
              <a:t>26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 #1</a:t>
            </a:r>
          </a:p>
          <a:p>
            <a:r>
              <a:rPr lang="en-US" sz="1200" dirty="0"/>
              <a:t>CS1313 Spring 2024  </a:t>
            </a:r>
          </a:p>
        </p:txBody>
      </p:sp>
      <p:sp>
        <p:nvSpPr>
          <p:cNvPr id="545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% </a:t>
            </a:r>
            <a:r>
              <a:rPr lang="en-US" sz="1800" b="1" dirty="0" err="1">
                <a:latin typeface="Courier New" pitchFamily="49" charset="0"/>
              </a:rPr>
              <a:t>gcc</a:t>
            </a:r>
            <a:r>
              <a:rPr lang="en-US" sz="1800" b="1" dirty="0">
                <a:latin typeface="Courier New" pitchFamily="49" charset="0"/>
              </a:rPr>
              <a:t> -o </a:t>
            </a:r>
            <a:r>
              <a:rPr lang="en-US" sz="1800" b="1" dirty="0" err="1">
                <a:latin typeface="Courier New" pitchFamily="49" charset="0"/>
              </a:rPr>
              <a:t>pp_logic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</a:rPr>
              <a:t>pp_logic.c</a:t>
            </a:r>
            <a:endParaRPr lang="en-US" sz="1800" b="1" dirty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% </a:t>
            </a:r>
            <a:r>
              <a:rPr lang="en-US" sz="1800" b="1" dirty="0" err="1">
                <a:latin typeface="Courier New" pitchFamily="49" charset="0"/>
              </a:rPr>
              <a:t>pp_logic</a:t>
            </a:r>
            <a:endParaRPr lang="en-US" sz="18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</a:rPr>
              <a:t>Let's find out whether you should start working today!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</a:rPr>
              <a:t>Is it true that you have a programming project due soon?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</a:rPr>
              <a:t>  (Answer 1 for true, 0 for false.)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</a:rPr>
              <a:t>1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</a:rPr>
              <a:t>Is it true that you have been putting off working on it?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</a:rPr>
              <a:t>  (Answer 1 for true, 0 for false.)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</a:rPr>
              <a:t>1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</a:rPr>
              <a:t>Is it true that you should start working on it today?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</a:rPr>
              <a:t>ANSWER: 1</a:t>
            </a:r>
          </a:p>
        </p:txBody>
      </p:sp>
      <p:sp>
        <p:nvSpPr>
          <p:cNvPr id="545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Boolean Variables Example #2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48782F-778D-4F4B-8C20-08282D26D51E}" type="slidenum">
              <a:rPr lang="en-US"/>
              <a:pPr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 #1</a:t>
            </a:r>
          </a:p>
          <a:p>
            <a:r>
              <a:rPr lang="en-US" sz="1200" dirty="0"/>
              <a:t>CS1313 Spring 2024  </a:t>
            </a:r>
          </a:p>
        </p:txBody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153400" cy="4648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The C data type typically used for storing Boolean values          is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char</a:t>
            </a:r>
            <a:r>
              <a:rPr lang="en-US" dirty="0"/>
              <a:t>, although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will also work.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Like numeric data types, Booleans have                          particular ways of being stored in memory and                       particular ways of being operated on.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Conceptually, a Boolean value represents a single bit in memory.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But, the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char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and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data types aren’t implemented      this way – if for no other reason than that                  computers can’t address a single bit,                              because the smallest collection of bits that they can address   is a byte (8 bits) – or, in a few cases, a word.</a:t>
            </a:r>
          </a:p>
        </p:txBody>
      </p:sp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 Boolean Data Type: </a:t>
            </a:r>
            <a:r>
              <a:rPr lang="en-US">
                <a:latin typeface="Courier New" pitchFamily="49" charset="0"/>
              </a:rPr>
              <a:t>char</a:t>
            </a:r>
            <a:r>
              <a:rPr lang="en-US"/>
              <a:t> or </a:t>
            </a:r>
            <a:r>
              <a:rPr lang="en-US">
                <a:latin typeface="Courier New" pitchFamily="49" charset="0"/>
              </a:rPr>
              <a:t>int</a:t>
            </a:r>
            <a:endParaRPr lang="en-US" b="0">
              <a:latin typeface="Courier New" pitchFamily="49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Built-In Boolean Data Type: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 also has a built-in data type for Booleans:</a:t>
            </a:r>
          </a:p>
          <a:p>
            <a:pPr marL="0" indent="0" algn="ctr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type has possible values</a:t>
            </a:r>
          </a:p>
          <a:p>
            <a:pPr marL="0" indent="0" algn="ctr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</a:p>
          <a:p>
            <a:pPr marL="0" indent="0" algn="ctr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some C compilers don’t have available by default the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bool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type nor the Boolean values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true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false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you have to make them available using this directive: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stdbool.h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(after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#include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 #1</a:t>
            </a:r>
          </a:p>
          <a:p>
            <a:r>
              <a:rPr lang="en-US" dirty="0"/>
              <a:t>CS1313 Spring 2024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96045D-279B-4AB0-9CCE-BFBA8354B2F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341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Data Type: Not Used in CS1313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CS1313, we </a:t>
            </a:r>
            <a:r>
              <a:rPr lang="en-US" b="1" u="sng" dirty="0"/>
              <a:t>WON’T</a:t>
            </a:r>
            <a:r>
              <a:rPr lang="en-US" dirty="0"/>
              <a:t> use the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data type,               nor its values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true </a:t>
            </a:r>
            <a:r>
              <a:rPr lang="en-US" dirty="0"/>
              <a:t>and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false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Instead, we’ll use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char </a:t>
            </a:r>
            <a:r>
              <a:rPr lang="en-US" dirty="0"/>
              <a:t>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int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Similarly, we’ll use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0 </a:t>
            </a:r>
            <a:r>
              <a:rPr lang="en-US" dirty="0"/>
              <a:t>for false and                                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1 </a:t>
            </a:r>
            <a:r>
              <a:rPr lang="en-US" dirty="0"/>
              <a:t>(or any nonzero integer value) for true.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 #1</a:t>
            </a:r>
          </a:p>
          <a:p>
            <a:r>
              <a:rPr lang="en-US" dirty="0"/>
              <a:t>CS1313 Spring 2024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96045D-279B-4AB0-9CCE-BFBA8354B2F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893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92C827-706C-4562-8474-93ABA7BC854A}" type="slidenum">
              <a:rPr lang="en-US"/>
              <a:pPr/>
              <a:t>6</a:t>
            </a:fld>
            <a:endParaRPr lang="en-US"/>
          </a:p>
        </p:txBody>
      </p:sp>
      <p:sp>
        <p:nvSpPr>
          <p:cNvPr id="19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 #1</a:t>
            </a:r>
          </a:p>
          <a:p>
            <a:r>
              <a:rPr lang="en-US" sz="1200" dirty="0"/>
              <a:t>CS1313 Spring 2024  </a:t>
            </a:r>
          </a:p>
        </p:txBody>
      </p:sp>
      <p:grpSp>
        <p:nvGrpSpPr>
          <p:cNvPr id="531462" name="Group 6" descr="A picture of byte (8 bits)."/>
          <p:cNvGrpSpPr>
            <a:grpSpLocks/>
          </p:cNvGrpSpPr>
          <p:nvPr/>
        </p:nvGrpSpPr>
        <p:grpSpPr bwMode="auto">
          <a:xfrm>
            <a:off x="4267200" y="5410200"/>
            <a:ext cx="609600" cy="381000"/>
            <a:chOff x="1392" y="3072"/>
            <a:chExt cx="384" cy="240"/>
          </a:xfrm>
        </p:grpSpPr>
        <p:grpSp>
          <p:nvGrpSpPr>
            <p:cNvPr id="531463" name="Group 7"/>
            <p:cNvGrpSpPr>
              <a:grpSpLocks/>
            </p:cNvGrpSpPr>
            <p:nvPr/>
          </p:nvGrpSpPr>
          <p:grpSpPr bwMode="auto">
            <a:xfrm>
              <a:off x="1392" y="3072"/>
              <a:ext cx="192" cy="240"/>
              <a:chOff x="1392" y="3072"/>
              <a:chExt cx="192" cy="240"/>
            </a:xfrm>
          </p:grpSpPr>
          <p:grpSp>
            <p:nvGrpSpPr>
              <p:cNvPr id="531464" name="Group 8"/>
              <p:cNvGrpSpPr>
                <a:grpSpLocks/>
              </p:cNvGrpSpPr>
              <p:nvPr/>
            </p:nvGrpSpPr>
            <p:grpSpPr bwMode="auto">
              <a:xfrm>
                <a:off x="1392" y="3072"/>
                <a:ext cx="96" cy="240"/>
                <a:chOff x="1392" y="3072"/>
                <a:chExt cx="96" cy="240"/>
              </a:xfrm>
            </p:grpSpPr>
            <p:sp>
              <p:nvSpPr>
                <p:cNvPr id="531465" name="Rectangle 9"/>
                <p:cNvSpPr>
                  <a:spLocks noChangeArrowheads="1"/>
                </p:cNvSpPr>
                <p:nvPr/>
              </p:nvSpPr>
              <p:spPr bwMode="auto">
                <a:xfrm>
                  <a:off x="1392" y="3072"/>
                  <a:ext cx="48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1466" name="Rectangle 10"/>
                <p:cNvSpPr>
                  <a:spLocks noChangeArrowheads="1"/>
                </p:cNvSpPr>
                <p:nvPr/>
              </p:nvSpPr>
              <p:spPr bwMode="auto">
                <a:xfrm>
                  <a:off x="1440" y="3072"/>
                  <a:ext cx="48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31467" name="Group 11"/>
              <p:cNvGrpSpPr>
                <a:grpSpLocks/>
              </p:cNvGrpSpPr>
              <p:nvPr/>
            </p:nvGrpSpPr>
            <p:grpSpPr bwMode="auto">
              <a:xfrm>
                <a:off x="1488" y="3072"/>
                <a:ext cx="96" cy="240"/>
                <a:chOff x="1392" y="3072"/>
                <a:chExt cx="96" cy="240"/>
              </a:xfrm>
            </p:grpSpPr>
            <p:sp>
              <p:nvSpPr>
                <p:cNvPr id="531468" name="Rectangle 12"/>
                <p:cNvSpPr>
                  <a:spLocks noChangeArrowheads="1"/>
                </p:cNvSpPr>
                <p:nvPr/>
              </p:nvSpPr>
              <p:spPr bwMode="auto">
                <a:xfrm>
                  <a:off x="1392" y="3072"/>
                  <a:ext cx="48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1469" name="Rectangle 13"/>
                <p:cNvSpPr>
                  <a:spLocks noChangeArrowheads="1"/>
                </p:cNvSpPr>
                <p:nvPr/>
              </p:nvSpPr>
              <p:spPr bwMode="auto">
                <a:xfrm>
                  <a:off x="1440" y="3072"/>
                  <a:ext cx="48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31470" name="Group 14"/>
            <p:cNvGrpSpPr>
              <a:grpSpLocks/>
            </p:cNvGrpSpPr>
            <p:nvPr/>
          </p:nvGrpSpPr>
          <p:grpSpPr bwMode="auto">
            <a:xfrm>
              <a:off x="1584" y="3072"/>
              <a:ext cx="192" cy="240"/>
              <a:chOff x="1392" y="3072"/>
              <a:chExt cx="192" cy="240"/>
            </a:xfrm>
          </p:grpSpPr>
          <p:grpSp>
            <p:nvGrpSpPr>
              <p:cNvPr id="531471" name="Group 15"/>
              <p:cNvGrpSpPr>
                <a:grpSpLocks/>
              </p:cNvGrpSpPr>
              <p:nvPr/>
            </p:nvGrpSpPr>
            <p:grpSpPr bwMode="auto">
              <a:xfrm>
                <a:off x="1392" y="3072"/>
                <a:ext cx="96" cy="240"/>
                <a:chOff x="1392" y="3072"/>
                <a:chExt cx="96" cy="240"/>
              </a:xfrm>
            </p:grpSpPr>
            <p:sp>
              <p:nvSpPr>
                <p:cNvPr id="531472" name="Rectangle 16"/>
                <p:cNvSpPr>
                  <a:spLocks noChangeArrowheads="1"/>
                </p:cNvSpPr>
                <p:nvPr/>
              </p:nvSpPr>
              <p:spPr bwMode="auto">
                <a:xfrm>
                  <a:off x="1392" y="3072"/>
                  <a:ext cx="48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1473" name="Rectangle 17"/>
                <p:cNvSpPr>
                  <a:spLocks noChangeArrowheads="1"/>
                </p:cNvSpPr>
                <p:nvPr/>
              </p:nvSpPr>
              <p:spPr bwMode="auto">
                <a:xfrm>
                  <a:off x="1440" y="3072"/>
                  <a:ext cx="48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31474" name="Group 18"/>
              <p:cNvGrpSpPr>
                <a:grpSpLocks/>
              </p:cNvGrpSpPr>
              <p:nvPr/>
            </p:nvGrpSpPr>
            <p:grpSpPr bwMode="auto">
              <a:xfrm>
                <a:off x="1488" y="3072"/>
                <a:ext cx="96" cy="240"/>
                <a:chOff x="1392" y="3072"/>
                <a:chExt cx="96" cy="240"/>
              </a:xfrm>
            </p:grpSpPr>
            <p:sp>
              <p:nvSpPr>
                <p:cNvPr id="531475" name="Rectangle 19"/>
                <p:cNvSpPr>
                  <a:spLocks noChangeArrowheads="1"/>
                </p:cNvSpPr>
                <p:nvPr/>
              </p:nvSpPr>
              <p:spPr bwMode="auto">
                <a:xfrm>
                  <a:off x="1392" y="3072"/>
                  <a:ext cx="48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1476" name="Rectangle 20"/>
                <p:cNvSpPr>
                  <a:spLocks noChangeArrowheads="1"/>
                </p:cNvSpPr>
                <p:nvPr/>
              </p:nvSpPr>
              <p:spPr bwMode="auto">
                <a:xfrm>
                  <a:off x="1440" y="3072"/>
                  <a:ext cx="48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848600" cy="4495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2400" dirty="0">
                <a:latin typeface="Courier New" pitchFamily="49" charset="0"/>
              </a:rPr>
              <a:t>char CS1313_lectures_are_fascinating;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This declaration tells the compiler to grab a group of bytes, name them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CS1313_lectures_are_fascinating</a:t>
            </a:r>
            <a:r>
              <a:rPr lang="en-US" dirty="0"/>
              <a:t>,  and think of them as storing a Boolean value               (either </a:t>
            </a:r>
            <a:r>
              <a:rPr lang="en-US" b="1" u="sng" dirty="0"/>
              <a:t>true</a:t>
            </a:r>
            <a:r>
              <a:rPr lang="en-US" dirty="0"/>
              <a:t>  or </a:t>
            </a:r>
            <a:r>
              <a:rPr lang="en-US" b="1" u="sng" dirty="0"/>
              <a:t>false</a:t>
            </a:r>
            <a:r>
              <a:rPr lang="en-US" dirty="0"/>
              <a:t>).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/>
              <a:t>How many bytes?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Even though conceptually a Boolean represents a single bit,  in practice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char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variables are usually implemented using  8 bits (1 byte):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 algn="ctr">
              <a:lnSpc>
                <a:spcPct val="70000"/>
              </a:lnSpc>
              <a:buFont typeface="Wingdings" pitchFamily="2" charset="2"/>
              <a:buNone/>
            </a:pPr>
            <a:r>
              <a:rPr lang="en-US" sz="2400" dirty="0">
                <a:latin typeface="Courier New" pitchFamily="49" charset="0"/>
              </a:rPr>
              <a:t>CS1313_lectures_are_fascinating :</a:t>
            </a:r>
          </a:p>
        </p:txBody>
      </p:sp>
      <p:sp>
        <p:nvSpPr>
          <p:cNvPr id="531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Boolean Declaration</a:t>
            </a: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 hidden="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58D973-5766-4320-BBEE-0B163FA2DB7B}" type="slidenum">
              <a:rPr lang="en-US"/>
              <a:pPr/>
              <a:t>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 #1</a:t>
            </a:r>
          </a:p>
          <a:p>
            <a:r>
              <a:rPr lang="en-US" sz="1200" dirty="0"/>
              <a:t>CS1313 Spring 2024  </a:t>
            </a:r>
          </a:p>
        </p:txBody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u="sng" dirty="0"/>
              <a:t>Question</a:t>
            </a:r>
            <a:r>
              <a:rPr lang="en-US" dirty="0"/>
              <a:t>: How does the C compiler know that a particular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char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declaration is a Boolean rather than a character?</a:t>
            </a:r>
          </a:p>
          <a:p>
            <a:pPr>
              <a:buFont typeface="Wingdings" pitchFamily="2" charset="2"/>
              <a:buNone/>
            </a:pPr>
            <a:r>
              <a:rPr lang="en-US" b="1" u="sng" dirty="0"/>
              <a:t>Answer</a:t>
            </a:r>
            <a:r>
              <a:rPr lang="en-US" dirty="0"/>
              <a:t>: It doesn’t.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Whether 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char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(or an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/>
              <a:t>) is treated by a program         as a Boolean or as a character (respectively, an integer)      </a:t>
            </a:r>
            <a:r>
              <a:rPr lang="en-US" b="1" u="sng" dirty="0"/>
              <a:t>depends entirely on how you use it</a:t>
            </a:r>
            <a:r>
              <a:rPr lang="en-US" dirty="0"/>
              <a:t> in the program.</a:t>
            </a:r>
          </a:p>
        </p:txBody>
      </p:sp>
      <p:sp>
        <p:nvSpPr>
          <p:cNvPr id="532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Boolean or Character?</a:t>
            </a: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2D0E48-3ACF-4EF4-9546-8E47A289AD6C}" type="slidenum">
              <a:rPr lang="en-US"/>
              <a:pPr/>
              <a:t>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 #1</a:t>
            </a:r>
          </a:p>
          <a:p>
            <a:r>
              <a:rPr lang="en-US" sz="1200" dirty="0"/>
              <a:t>CS1313 Spring 2024  </a:t>
            </a:r>
          </a:p>
        </p:txBody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#include &lt;</a:t>
            </a:r>
            <a:r>
              <a:rPr lang="en-US" sz="1800" dirty="0" err="1">
                <a:latin typeface="Courier New" pitchFamily="49" charset="0"/>
              </a:rPr>
              <a:t>stdio.h</a:t>
            </a:r>
            <a:r>
              <a:rPr lang="en-US" sz="1800" dirty="0">
                <a:latin typeface="Courier New" pitchFamily="49" charset="0"/>
              </a:rPr>
              <a:t>&gt;</a:t>
            </a:r>
          </a:p>
          <a:p>
            <a:pPr>
              <a:lnSpc>
                <a:spcPct val="10000"/>
              </a:lnSpc>
              <a:buFont typeface="Wingdings" pitchFamily="2" charset="2"/>
              <a:buNone/>
            </a:pPr>
            <a:endParaRPr lang="en-US" sz="1800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main ()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{ /* main */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const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maximum_short_height_in_cm</a:t>
            </a:r>
            <a:r>
              <a:rPr lang="en-US" sz="1800" dirty="0">
                <a:latin typeface="Courier New" pitchFamily="49" charset="0"/>
              </a:rPr>
              <a:t> = 170;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const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program_success_code</a:t>
            </a:r>
            <a:r>
              <a:rPr lang="en-US" sz="1800" dirty="0">
                <a:latin typeface="Courier New" pitchFamily="49" charset="0"/>
              </a:rPr>
              <a:t>       =   0;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my_height_in_cm</a:t>
            </a:r>
            <a:r>
              <a:rPr lang="en-US" sz="1800" dirty="0">
                <a:latin typeface="Courier New" pitchFamily="49" charset="0"/>
              </a:rPr>
              <a:t> = 160;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char </a:t>
            </a:r>
            <a:r>
              <a:rPr lang="en-US" sz="1800" dirty="0" err="1">
                <a:latin typeface="Courier New" pitchFamily="49" charset="0"/>
              </a:rPr>
              <a:t>I_am_Henry</a:t>
            </a:r>
            <a:r>
              <a:rPr lang="en-US" sz="1800" dirty="0">
                <a:latin typeface="Courier New" pitchFamily="49" charset="0"/>
              </a:rPr>
              <a:t> = 1;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char </a:t>
            </a:r>
            <a:r>
              <a:rPr lang="en-US" sz="1800" dirty="0" err="1">
                <a:latin typeface="Courier New" pitchFamily="49" charset="0"/>
              </a:rPr>
              <a:t>I_am_tall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60000"/>
              </a:lnSpc>
              <a:buNone/>
            </a:pPr>
            <a:r>
              <a:rPr lang="en-US" sz="1800" dirty="0">
                <a:latin typeface="Courier New" pitchFamily="49" charset="0"/>
              </a:rPr>
              <a:t>    char </a:t>
            </a:r>
            <a:r>
              <a:rPr lang="en-US" sz="1800" dirty="0" err="1">
                <a:latin typeface="Courier New" pitchFamily="49" charset="0"/>
              </a:rPr>
              <a:t>my_middle_initial</a:t>
            </a:r>
            <a:r>
              <a:rPr lang="en-US" sz="1800" dirty="0">
                <a:latin typeface="Courier New" pitchFamily="49" charset="0"/>
              </a:rPr>
              <a:t> = 'J';</a:t>
            </a:r>
          </a:p>
          <a:p>
            <a:pPr>
              <a:lnSpc>
                <a:spcPct val="10000"/>
              </a:lnSpc>
              <a:buFont typeface="Wingdings" pitchFamily="2" charset="2"/>
              <a:buNone/>
            </a:pPr>
            <a:endParaRPr lang="en-US" sz="1800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I_am_tall</a:t>
            </a:r>
            <a:r>
              <a:rPr lang="en-US" sz="1800" dirty="0">
                <a:latin typeface="Courier New" pitchFamily="49" charset="0"/>
              </a:rPr>
              <a:t> =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    (!</a:t>
            </a:r>
            <a:r>
              <a:rPr lang="en-US" sz="1800" dirty="0" err="1">
                <a:latin typeface="Courier New" pitchFamily="49" charset="0"/>
              </a:rPr>
              <a:t>I_am_Henry</a:t>
            </a:r>
            <a:r>
              <a:rPr lang="en-US" sz="1800" dirty="0">
                <a:latin typeface="Courier New" pitchFamily="49" charset="0"/>
              </a:rPr>
              <a:t>) &amp;&amp;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    (</a:t>
            </a:r>
            <a:r>
              <a:rPr lang="en-US" sz="1800" dirty="0" err="1">
                <a:latin typeface="Courier New" pitchFamily="49" charset="0"/>
              </a:rPr>
              <a:t>my_height_in_cm</a:t>
            </a:r>
            <a:r>
              <a:rPr lang="en-US" sz="1800" dirty="0">
                <a:latin typeface="Courier New" pitchFamily="49" charset="0"/>
              </a:rPr>
              <a:t> &gt;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     </a:t>
            </a:r>
            <a:r>
              <a:rPr lang="en-US" sz="1800" dirty="0" err="1">
                <a:latin typeface="Courier New" pitchFamily="49" charset="0"/>
              </a:rPr>
              <a:t>maximum_short_height_in_cm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</a:t>
            </a:r>
            <a:r>
              <a:rPr lang="en-US" sz="1800" dirty="0" err="1">
                <a:latin typeface="Courier New" pitchFamily="49" charset="0"/>
              </a:rPr>
              <a:t>I_am_Henry</a:t>
            </a:r>
            <a:r>
              <a:rPr lang="en-US" sz="1800" dirty="0">
                <a:latin typeface="Courier New" pitchFamily="49" charset="0"/>
              </a:rPr>
              <a:t> = %d\n", </a:t>
            </a:r>
            <a:r>
              <a:rPr lang="en-US" sz="1800" dirty="0" err="1">
                <a:latin typeface="Courier New" pitchFamily="49" charset="0"/>
              </a:rPr>
              <a:t>I_am_Henry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</a:t>
            </a:r>
            <a:r>
              <a:rPr lang="en-US" sz="1800" dirty="0" err="1">
                <a:latin typeface="Courier New" pitchFamily="49" charset="0"/>
              </a:rPr>
              <a:t>my_height_in_cm</a:t>
            </a:r>
            <a:r>
              <a:rPr lang="en-US" sz="1800" dirty="0">
                <a:latin typeface="Courier New" pitchFamily="49" charset="0"/>
              </a:rPr>
              <a:t> = %d\n",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    </a:t>
            </a:r>
            <a:r>
              <a:rPr lang="en-US" sz="1800" dirty="0" err="1">
                <a:latin typeface="Courier New" pitchFamily="49" charset="0"/>
              </a:rPr>
              <a:t>my_height_in_cm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</a:t>
            </a:r>
            <a:r>
              <a:rPr lang="en-US" sz="1800" dirty="0" err="1">
                <a:latin typeface="Courier New" pitchFamily="49" charset="0"/>
              </a:rPr>
              <a:t>I_am_tall</a:t>
            </a:r>
            <a:r>
              <a:rPr lang="en-US" sz="1800" dirty="0">
                <a:latin typeface="Courier New" pitchFamily="49" charset="0"/>
              </a:rPr>
              <a:t> = %d\n", </a:t>
            </a:r>
            <a:r>
              <a:rPr lang="en-US" sz="1800" dirty="0" err="1">
                <a:latin typeface="Courier New" pitchFamily="49" charset="0"/>
              </a:rPr>
              <a:t>I_am_tall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</a:t>
            </a:r>
            <a:r>
              <a:rPr lang="en-US" sz="1800" dirty="0" err="1">
                <a:latin typeface="Courier New" pitchFamily="49" charset="0"/>
              </a:rPr>
              <a:t>my_middle_initial</a:t>
            </a:r>
            <a:r>
              <a:rPr lang="en-US" sz="1800" dirty="0">
                <a:latin typeface="Courier New" pitchFamily="49" charset="0"/>
              </a:rPr>
              <a:t> = %c\n",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    </a:t>
            </a:r>
            <a:r>
              <a:rPr lang="en-US" sz="1800" dirty="0" err="1">
                <a:latin typeface="Courier New" pitchFamily="49" charset="0"/>
              </a:rPr>
              <a:t>my_middle_initial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return </a:t>
            </a:r>
            <a:r>
              <a:rPr lang="en-US" sz="1800" dirty="0" err="1">
                <a:latin typeface="Courier New" pitchFamily="49" charset="0"/>
              </a:rPr>
              <a:t>program_success_code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} /* main */</a:t>
            </a:r>
          </a:p>
        </p:txBody>
      </p:sp>
      <p:sp>
        <p:nvSpPr>
          <p:cNvPr id="533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Boolean or Character Example #1</a:t>
            </a: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94905C-CA3B-4C9E-A98E-AD12EA17CE69}" type="slidenum">
              <a:rPr lang="en-US"/>
              <a:pPr/>
              <a:t>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 #1</a:t>
            </a:r>
          </a:p>
          <a:p>
            <a:r>
              <a:rPr lang="en-US" sz="1200" dirty="0"/>
              <a:t>CS1313 Spring 2024  </a:t>
            </a:r>
          </a:p>
        </p:txBody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% </a:t>
            </a:r>
            <a:r>
              <a:rPr lang="en-US" b="1" dirty="0" err="1">
                <a:latin typeface="Courier New" pitchFamily="49" charset="0"/>
              </a:rPr>
              <a:t>gcc</a:t>
            </a:r>
            <a:r>
              <a:rPr lang="en-US" b="1" dirty="0">
                <a:latin typeface="Courier New" pitchFamily="49" charset="0"/>
              </a:rPr>
              <a:t> -o short </a:t>
            </a:r>
            <a:r>
              <a:rPr lang="en-US" b="1" dirty="0" err="1">
                <a:latin typeface="Courier New" pitchFamily="49" charset="0"/>
              </a:rPr>
              <a:t>short.c</a:t>
            </a:r>
            <a:endParaRPr lang="en-US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% </a:t>
            </a:r>
            <a:r>
              <a:rPr lang="en-US" b="1" dirty="0">
                <a:latin typeface="Courier New" pitchFamily="49" charset="0"/>
              </a:rPr>
              <a:t>short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err="1">
                <a:latin typeface="Courier New" pitchFamily="49" charset="0"/>
              </a:rPr>
              <a:t>I_am_Henry</a:t>
            </a:r>
            <a:r>
              <a:rPr lang="en-US" dirty="0">
                <a:latin typeface="Courier New" pitchFamily="49" charset="0"/>
              </a:rPr>
              <a:t> = 1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err="1">
                <a:latin typeface="Courier New" pitchFamily="49" charset="0"/>
              </a:rPr>
              <a:t>my_height_in_cm</a:t>
            </a:r>
            <a:r>
              <a:rPr lang="en-US" dirty="0">
                <a:latin typeface="Courier New" pitchFamily="49" charset="0"/>
              </a:rPr>
              <a:t> = 160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err="1">
                <a:latin typeface="Courier New" pitchFamily="49" charset="0"/>
              </a:rPr>
              <a:t>I_am_tall</a:t>
            </a:r>
            <a:r>
              <a:rPr lang="en-US" dirty="0">
                <a:latin typeface="Courier New" pitchFamily="49" charset="0"/>
              </a:rPr>
              <a:t> = 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err="1">
                <a:latin typeface="Courier New" pitchFamily="49" charset="0"/>
              </a:rPr>
              <a:t>my_middle_initial</a:t>
            </a:r>
            <a:r>
              <a:rPr lang="en-US" dirty="0">
                <a:latin typeface="Courier New" pitchFamily="49" charset="0"/>
              </a:rPr>
              <a:t> = J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Whether 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char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(or an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/>
              <a:t>) is treated by a program as      a Boolean or a character (respectively, an integer)       </a:t>
            </a:r>
            <a:r>
              <a:rPr lang="en-US" b="1" u="sng" dirty="0"/>
              <a:t>depends entirely on how you use it</a:t>
            </a:r>
            <a:r>
              <a:rPr lang="en-US" dirty="0"/>
              <a:t> in the program.</a:t>
            </a:r>
          </a:p>
        </p:txBody>
      </p:sp>
      <p:sp>
        <p:nvSpPr>
          <p:cNvPr id="534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Boolean or Character Example #2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D" val="1940124"/>
  <p:tag name="WMSI" val="404"/>
  <p:tag name="WMIS" val="18615"/>
  <p:tag name="FILETITLE" val="CS1313 Hardware"/>
  <p:tag name="PREC" val="F"/>
  <p:tag name="NPWI" val="20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99"/>
  <p:tag name="NBP" val="1"/>
  <p:tag name="BSN" val="199"/>
  <p:tag name="SVT" val="TRUE"/>
  <p:tag name="CVB" val="199"/>
  <p:tag name="SPT" val="FALSE"/>
  <p:tag name="CII" val="19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76"/>
  <p:tag name="NBP" val="1"/>
  <p:tag name="BSN" val="176"/>
  <p:tag name="SVT" val="TRUE"/>
  <p:tag name="CVB" val="176"/>
  <p:tag name="SPT" val="FALSE"/>
  <p:tag name="CII" val="17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77"/>
  <p:tag name="NBP" val="1"/>
  <p:tag name="BSN" val="177"/>
  <p:tag name="SVT" val="TRUE"/>
  <p:tag name="CVB" val="177"/>
  <p:tag name="SPT" val="FALSE"/>
  <p:tag name="CII" val="17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78"/>
  <p:tag name="NBP" val="1"/>
  <p:tag name="BSN" val="178"/>
  <p:tag name="SVT" val="TRUE"/>
  <p:tag name="CVB" val="178"/>
  <p:tag name="SPT" val="FALSE"/>
  <p:tag name="CII" val="17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05"/>
  <p:tag name="NBP" val="1"/>
  <p:tag name="BSN" val="105"/>
  <p:tag name="SVT" val="TRUE"/>
  <p:tag name="CVB" val="105"/>
  <p:tag name="SPT" val="FALSE"/>
  <p:tag name="CII" val="10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05"/>
  <p:tag name="NBP" val="1"/>
  <p:tag name="BSN" val="105"/>
  <p:tag name="SVT" val="TRUE"/>
  <p:tag name="CVB" val="105"/>
  <p:tag name="SPT" val="FALSE"/>
  <p:tag name="CII" val="10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05"/>
  <p:tag name="NBP" val="1"/>
  <p:tag name="BSN" val="105"/>
  <p:tag name="SVT" val="TRUE"/>
  <p:tag name="CVB" val="105"/>
  <p:tag name="SPT" val="FALSE"/>
  <p:tag name="CII" val="10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05"/>
  <p:tag name="NBP" val="1"/>
  <p:tag name="BSN" val="105"/>
  <p:tag name="SVT" val="TRUE"/>
  <p:tag name="CVB" val="105"/>
  <p:tag name="SPT" val="FALSE"/>
  <p:tag name="CII" val="10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05"/>
  <p:tag name="NBP" val="1"/>
  <p:tag name="BSN" val="105"/>
  <p:tag name="SVT" val="TRUE"/>
  <p:tag name="CVB" val="105"/>
  <p:tag name="SPT" val="FALSE"/>
  <p:tag name="CII" val="10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79"/>
  <p:tag name="NBP" val="1"/>
  <p:tag name="BSN" val="179"/>
  <p:tag name="SVT" val="TRUE"/>
  <p:tag name="CVB" val="179"/>
  <p:tag name="SPT" val="FALSE"/>
  <p:tag name="CII" val="17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5"/>
  <p:tag name="NBP" val="1"/>
  <p:tag name="BSN" val="35"/>
  <p:tag name="SVT" val="TRUE"/>
  <p:tag name="CVB" val="35"/>
  <p:tag name="SPT" val="FALSE"/>
  <p:tag name="CII" val="3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80"/>
  <p:tag name="NBP" val="1"/>
  <p:tag name="BSN" val="180"/>
  <p:tag name="SVT" val="TRUE"/>
  <p:tag name="CVB" val="180"/>
  <p:tag name="SPT" val="FALSE"/>
  <p:tag name="CII" val="18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81"/>
  <p:tag name="NBP" val="1"/>
  <p:tag name="BSN" val="181"/>
  <p:tag name="SVT" val="TRUE"/>
  <p:tag name="CVB" val="181"/>
  <p:tag name="SPT" val="FALSE"/>
  <p:tag name="CII" val="18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82"/>
  <p:tag name="NBP" val="1"/>
  <p:tag name="BSN" val="182"/>
  <p:tag name="SVT" val="TRUE"/>
  <p:tag name="CVB" val="182"/>
  <p:tag name="SPT" val="FALSE"/>
  <p:tag name="CII" val="18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83"/>
  <p:tag name="NBP" val="1"/>
  <p:tag name="BSN" val="183"/>
  <p:tag name="SVT" val="TRUE"/>
  <p:tag name="CVB" val="183"/>
  <p:tag name="SPT" val="FALSE"/>
  <p:tag name="CII" val="18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84"/>
  <p:tag name="NBP" val="1"/>
  <p:tag name="BSN" val="184"/>
  <p:tag name="SVT" val="TRUE"/>
  <p:tag name="CVB" val="184"/>
  <p:tag name="SPT" val="FALSE"/>
  <p:tag name="CII" val="18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85"/>
  <p:tag name="NBP" val="1"/>
  <p:tag name="BSN" val="185"/>
  <p:tag name="SVT" val="TRUE"/>
  <p:tag name="CVB" val="185"/>
  <p:tag name="SPT" val="FALSE"/>
  <p:tag name="CII" val="18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02"/>
  <p:tag name="NBP" val="1"/>
  <p:tag name="BSN" val="102"/>
  <p:tag name="SVT" val="TRUE"/>
  <p:tag name="CVB" val="102"/>
  <p:tag name="SPT" val="FALSE"/>
  <p:tag name="CII" val="10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71"/>
  <p:tag name="NBP" val="1"/>
  <p:tag name="BSN" val="171"/>
  <p:tag name="SVT" val="TRUE"/>
  <p:tag name="CVB" val="171"/>
  <p:tag name="SPT" val="FALSE"/>
  <p:tag name="CII" val="17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72"/>
  <p:tag name="NBP" val="1"/>
  <p:tag name="BSN" val="172"/>
  <p:tag name="SVT" val="TRUE"/>
  <p:tag name="CVB" val="172"/>
  <p:tag name="SPT" val="FALSE"/>
  <p:tag name="CII" val="17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73"/>
  <p:tag name="NBP" val="1"/>
  <p:tag name="BSN" val="173"/>
  <p:tag name="SVT" val="TRUE"/>
  <p:tag name="CVB" val="173"/>
  <p:tag name="SPT" val="FALSE"/>
  <p:tag name="CII" val="17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74"/>
  <p:tag name="NBP" val="1"/>
  <p:tag name="BSN" val="174"/>
  <p:tag name="SVT" val="TRUE"/>
  <p:tag name="CVB" val="174"/>
  <p:tag name="SPT" val="FALSE"/>
  <p:tag name="CII" val="17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75"/>
  <p:tag name="NBP" val="1"/>
  <p:tag name="BSN" val="175"/>
  <p:tag name="SVT" val="TRUE"/>
  <p:tag name="CVB" val="175"/>
  <p:tag name="SPT" val="FALSE"/>
  <p:tag name="CII" val="17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98"/>
  <p:tag name="NBP" val="1"/>
  <p:tag name="BSN" val="198"/>
  <p:tag name="SVT" val="TRUE"/>
  <p:tag name="CVB" val="198"/>
  <p:tag name="SPT" val="FALSE"/>
  <p:tag name="CII" val="198"/>
</p:tagLst>
</file>

<file path=ppt/theme/theme1.xml><?xml version="1.0" encoding="utf-8"?>
<a:theme xmlns:a="http://schemas.openxmlformats.org/drawingml/2006/main" name="hardware_lesson">
  <a:themeElements>
    <a:clrScheme name="hardware_lesson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hardware_less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ardware_lesson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rdware_lesson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rdware_lesson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rdware_lesson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rdware_lesson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rdware_lesson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rdware_lesson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hardware_lesson</Template>
  <TotalTime>2014</TotalTime>
  <Words>2903</Words>
  <Application>Microsoft Office PowerPoint</Application>
  <PresentationFormat>On-screen Show (4:3)</PresentationFormat>
  <Paragraphs>392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Courier New</vt:lpstr>
      <vt:lpstr>Tahoma</vt:lpstr>
      <vt:lpstr>Times New Roman</vt:lpstr>
      <vt:lpstr>Wingdings</vt:lpstr>
      <vt:lpstr>hardware_lesson</vt:lpstr>
      <vt:lpstr>Boolean Data Lesson #1 Outline</vt:lpstr>
      <vt:lpstr>Data Types</vt:lpstr>
      <vt:lpstr>C Boolean Data Type: char or int</vt:lpstr>
      <vt:lpstr>C Built-In Boolean Data Type: bool</vt:lpstr>
      <vt:lpstr>bool Data Type: Not Used in CS1313</vt:lpstr>
      <vt:lpstr>Boolean Declaration</vt:lpstr>
      <vt:lpstr>Boolean or Character?</vt:lpstr>
      <vt:lpstr>Boolean or Character Example #1</vt:lpstr>
      <vt:lpstr>Boolean or Character Example #2</vt:lpstr>
      <vt:lpstr>Boolean, Character or Integer? #1</vt:lpstr>
      <vt:lpstr>Boolean, Character or Integer? #2</vt:lpstr>
      <vt:lpstr>Boolean Literal Constants</vt:lpstr>
      <vt:lpstr>Using Boolean Literal Constants #1</vt:lpstr>
      <vt:lpstr>Using Boolean Literal Constants #2</vt:lpstr>
      <vt:lpstr>What is a Boolean Expression? #1</vt:lpstr>
      <vt:lpstr>What is a Boolean Expression? #2</vt:lpstr>
      <vt:lpstr>What is a Boolean Expression? #3</vt:lpstr>
      <vt:lpstr>What is a Boolean Expression? #4</vt:lpstr>
      <vt:lpstr>What is a Boolean Expression? #5</vt:lpstr>
      <vt:lpstr>Boolean Expressions</vt:lpstr>
      <vt:lpstr>Boolean Operations</vt:lpstr>
      <vt:lpstr>C Boolean Expression Evaluation Values</vt:lpstr>
      <vt:lpstr>Boolean Expression Example #1</vt:lpstr>
      <vt:lpstr>Boolean Expression Example #2</vt:lpstr>
      <vt:lpstr>Boolean Variables Example #1</vt:lpstr>
      <vt:lpstr>Boolean Variables Example #2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CS1313 Boolean Data Lesson</dc:title>
  <dc:creator>Henry Neeman</dc:creator>
  <cp:lastModifiedBy>Neeman, Henry J.</cp:lastModifiedBy>
  <cp:revision>349</cp:revision>
  <cp:lastPrinted>1601-01-01T00:00:00Z</cp:lastPrinted>
  <dcterms:created xsi:type="dcterms:W3CDTF">2004-08-23T12:23:16Z</dcterms:created>
  <dcterms:modified xsi:type="dcterms:W3CDTF">2024-01-01T00:35:29Z</dcterms:modified>
</cp:coreProperties>
</file>