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tags/tag4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tags/tag5.xml" ContentType="application/vnd.openxmlformats-officedocument.presentationml.tags+xml"/>
  <Override PartName="/ppt/notesSlides/notesSlide6.xml" ContentType="application/vnd.openxmlformats-officedocument.presentationml.notesSlide+xml"/>
  <Override PartName="/ppt/tags/tag6.xml" ContentType="application/vnd.openxmlformats-officedocument.presentationml.tags+xml"/>
  <Override PartName="/ppt/notesSlides/notesSlide7.xml" ContentType="application/vnd.openxmlformats-officedocument.presentationml.notesSlide+xml"/>
  <Override PartName="/ppt/tags/tag7.xml" ContentType="application/vnd.openxmlformats-officedocument.presentationml.tags+xml"/>
  <Override PartName="/ppt/notesSlides/notesSlide8.xml" ContentType="application/vnd.openxmlformats-officedocument.presentationml.notesSlide+xml"/>
  <Override PartName="/ppt/tags/tag8.xml" ContentType="application/vnd.openxmlformats-officedocument.presentationml.tags+xml"/>
  <Override PartName="/ppt/notesSlides/notesSlide9.xml" ContentType="application/vnd.openxmlformats-officedocument.presentationml.notesSlide+xml"/>
  <Override PartName="/ppt/tags/tag9.xml" ContentType="application/vnd.openxmlformats-officedocument.presentationml.tags+xml"/>
  <Override PartName="/ppt/notesSlides/notesSlide10.xml" ContentType="application/vnd.openxmlformats-officedocument.presentationml.notesSlide+xml"/>
  <Override PartName="/ppt/tags/tag10.xml" ContentType="application/vnd.openxmlformats-officedocument.presentationml.tags+xml"/>
  <Override PartName="/ppt/notesSlides/notesSlide11.xml" ContentType="application/vnd.openxmlformats-officedocument.presentationml.notesSlide+xml"/>
  <Override PartName="/ppt/tags/tag11.xml" ContentType="application/vnd.openxmlformats-officedocument.presentationml.tags+xml"/>
  <Override PartName="/ppt/notesSlides/notesSlide12.xml" ContentType="application/vnd.openxmlformats-officedocument.presentationml.notesSlide+xml"/>
  <Override PartName="/ppt/tags/tag12.xml" ContentType="application/vnd.openxmlformats-officedocument.presentationml.tags+xml"/>
  <Override PartName="/ppt/notesSlides/notesSlide13.xml" ContentType="application/vnd.openxmlformats-officedocument.presentationml.notesSlide+xml"/>
  <Override PartName="/ppt/tags/tag13.xml" ContentType="application/vnd.openxmlformats-officedocument.presentationml.tags+xml"/>
  <Override PartName="/ppt/notesSlides/notesSlide14.xml" ContentType="application/vnd.openxmlformats-officedocument.presentationml.notesSlide+xml"/>
  <Override PartName="/ppt/tags/tag14.xml" ContentType="application/vnd.openxmlformats-officedocument.presentationml.tags+xml"/>
  <Override PartName="/ppt/notesSlides/notesSlide15.xml" ContentType="application/vnd.openxmlformats-officedocument.presentationml.notesSlide+xml"/>
  <Override PartName="/ppt/tags/tag15.xml" ContentType="application/vnd.openxmlformats-officedocument.presentationml.tags+xml"/>
  <Override PartName="/ppt/notesSlides/notesSlide16.xml" ContentType="application/vnd.openxmlformats-officedocument.presentationml.notesSlide+xml"/>
  <Override PartName="/ppt/tags/tag16.xml" ContentType="application/vnd.openxmlformats-officedocument.presentationml.tags+xml"/>
  <Override PartName="/ppt/notesSlides/notesSlide17.xml" ContentType="application/vnd.openxmlformats-officedocument.presentationml.notesSlide+xml"/>
  <Override PartName="/ppt/tags/tag17.xml" ContentType="application/vnd.openxmlformats-officedocument.presentationml.tags+xml"/>
  <Override PartName="/ppt/notesSlides/notesSlide18.xml" ContentType="application/vnd.openxmlformats-officedocument.presentationml.notesSlide+xml"/>
  <Override PartName="/ppt/tags/tag18.xml" ContentType="application/vnd.openxmlformats-officedocument.presentationml.tags+xml"/>
  <Override PartName="/ppt/notesSlides/notesSlide19.xml" ContentType="application/vnd.openxmlformats-officedocument.presentationml.notesSlide+xml"/>
  <Override PartName="/ppt/tags/tag19.xml" ContentType="application/vnd.openxmlformats-officedocument.presentationml.tags+xml"/>
  <Override PartName="/ppt/notesSlides/notesSlide20.xml" ContentType="application/vnd.openxmlformats-officedocument.presentationml.notesSlide+xml"/>
  <Override PartName="/ppt/tags/tag20.xml" ContentType="application/vnd.openxmlformats-officedocument.presentationml.tags+xml"/>
  <Override PartName="/ppt/notesSlides/notesSlide21.xml" ContentType="application/vnd.openxmlformats-officedocument.presentationml.notesSlide+xml"/>
  <Override PartName="/ppt/tags/tag21.xml" ContentType="application/vnd.openxmlformats-officedocument.presentationml.tags+xml"/>
  <Override PartName="/ppt/notesSlides/notesSlide22.xml" ContentType="application/vnd.openxmlformats-officedocument.presentationml.notesSlide+xml"/>
  <Override PartName="/ppt/tags/tag22.xml" ContentType="application/vnd.openxmlformats-officedocument.presentationml.tags+xml"/>
  <Override PartName="/ppt/notesSlides/notesSlide23.xml" ContentType="application/vnd.openxmlformats-officedocument.presentationml.notesSlide+xml"/>
  <Override PartName="/ppt/tags/tag23.xml" ContentType="application/vnd.openxmlformats-officedocument.presentationml.tags+xml"/>
  <Override PartName="/ppt/notesSlides/notesSlide24.xml" ContentType="application/vnd.openxmlformats-officedocument.presentationml.notesSlide+xml"/>
  <Override PartName="/ppt/tags/tag24.xml" ContentType="application/vnd.openxmlformats-officedocument.presentationml.tags+xml"/>
  <Override PartName="/ppt/notesSlides/notesSlide25.xml" ContentType="application/vnd.openxmlformats-officedocument.presentationml.notesSlide+xml"/>
  <Override PartName="/ppt/tags/tag25.xml" ContentType="application/vnd.openxmlformats-officedocument.presentationml.tags+xml"/>
  <Override PartName="/ppt/notesSlides/notesSlide26.xml" ContentType="application/vnd.openxmlformats-officedocument.presentationml.notesSlide+xml"/>
  <Override PartName="/ppt/tags/tag26.xml" ContentType="application/vnd.openxmlformats-officedocument.presentationml.tags+xml"/>
  <Override PartName="/ppt/notesSlides/notesSlide27.xml" ContentType="application/vnd.openxmlformats-officedocument.presentationml.notesSlide+xml"/>
  <Override PartName="/ppt/tags/tag27.xml" ContentType="application/vnd.openxmlformats-officedocument.presentationml.tags+xml"/>
  <Override PartName="/ppt/notesSlides/notesSlide28.xml" ContentType="application/vnd.openxmlformats-officedocument.presentationml.notesSlide+xml"/>
  <Override PartName="/ppt/tags/tag28.xml" ContentType="application/vnd.openxmlformats-officedocument.presentationml.tags+xml"/>
  <Override PartName="/ppt/notesSlides/notesSlide29.xml" ContentType="application/vnd.openxmlformats-officedocument.presentationml.notesSlide+xml"/>
  <Override PartName="/ppt/tags/tag29.xml" ContentType="application/vnd.openxmlformats-officedocument.presentationml.tags+xml"/>
  <Override PartName="/ppt/notesSlides/notesSlide30.xml" ContentType="application/vnd.openxmlformats-officedocument.presentationml.notesSlide+xml"/>
  <Override PartName="/ppt/tags/tag30.xml" ContentType="application/vnd.openxmlformats-officedocument.presentationml.tags+xml"/>
  <Override PartName="/ppt/notesSlides/notesSlide31.xml" ContentType="application/vnd.openxmlformats-officedocument.presentationml.notesSlide+xml"/>
  <Override PartName="/ppt/tags/tag31.xml" ContentType="application/vnd.openxmlformats-officedocument.presentationml.tags+xml"/>
  <Override PartName="/ppt/notesSlides/notesSlide32.xml" ContentType="application/vnd.openxmlformats-officedocument.presentationml.notesSlide+xml"/>
  <Override PartName="/ppt/tags/tag32.xml" ContentType="application/vnd.openxmlformats-officedocument.presentationml.tags+xml"/>
  <Override PartName="/ppt/notesSlides/notesSlide33.xml" ContentType="application/vnd.openxmlformats-officedocument.presentationml.notesSlide+xml"/>
  <Override PartName="/ppt/tags/tag33.xml" ContentType="application/vnd.openxmlformats-officedocument.presentationml.tags+xml"/>
  <Override PartName="/ppt/notesSlides/notesSlide34.xml" ContentType="application/vnd.openxmlformats-officedocument.presentationml.notesSlide+xml"/>
  <Override PartName="/ppt/tags/tag34.xml" ContentType="application/vnd.openxmlformats-officedocument.presentationml.tags+xml"/>
  <Override PartName="/ppt/notesSlides/notesSlide35.xml" ContentType="application/vnd.openxmlformats-officedocument.presentationml.notesSlide+xml"/>
  <Override PartName="/ppt/tags/tag35.xml" ContentType="application/vnd.openxmlformats-officedocument.presentationml.tags+xml"/>
  <Override PartName="/ppt/notesSlides/notesSlide36.xml" ContentType="application/vnd.openxmlformats-officedocument.presentationml.notesSlide+xml"/>
  <Override PartName="/ppt/tags/tag36.xml" ContentType="application/vnd.openxmlformats-officedocument.presentationml.tags+xml"/>
  <Override PartName="/ppt/notesSlides/notesSlide37.xml" ContentType="application/vnd.openxmlformats-officedocument.presentationml.notesSlide+xml"/>
  <Override PartName="/ppt/tags/tag37.xml" ContentType="application/vnd.openxmlformats-officedocument.presentationml.tags+xml"/>
  <Override PartName="/ppt/notesSlides/notesSlide38.xml" ContentType="application/vnd.openxmlformats-officedocument.presentationml.notesSlide+xml"/>
  <Override PartName="/ppt/tags/tag38.xml" ContentType="application/vnd.openxmlformats-officedocument.presentationml.tags+xml"/>
  <Override PartName="/ppt/notesSlides/notesSlide39.xml" ContentType="application/vnd.openxmlformats-officedocument.presentationml.notesSlide+xml"/>
  <Override PartName="/ppt/tags/tag39.xml" ContentType="application/vnd.openxmlformats-officedocument.presentationml.tags+xml"/>
  <Override PartName="/ppt/notesSlides/notesSlide40.xml" ContentType="application/vnd.openxmlformats-officedocument.presentationml.notesSlide+xml"/>
  <Override PartName="/ppt/tags/tag40.xml" ContentType="application/vnd.openxmlformats-officedocument.presentationml.tags+xml"/>
  <Override PartName="/ppt/notesSlides/notesSlide41.xml" ContentType="application/vnd.openxmlformats-officedocument.presentationml.notesSlide+xml"/>
  <Override PartName="/ppt/tags/tag41.xml" ContentType="application/vnd.openxmlformats-officedocument.presentationml.tags+xml"/>
  <Override PartName="/ppt/notesSlides/notesSlide42.xml" ContentType="application/vnd.openxmlformats-officedocument.presentationml.notesSlide+xml"/>
  <Override PartName="/ppt/tags/tag42.xml" ContentType="application/vnd.openxmlformats-officedocument.presentationml.tags+xml"/>
  <Override PartName="/ppt/notesSlides/notesSlide43.xml" ContentType="application/vnd.openxmlformats-officedocument.presentationml.notesSlide+xml"/>
  <Override PartName="/ppt/tags/tag43.xml" ContentType="application/vnd.openxmlformats-officedocument.presentationml.tags+xml"/>
  <Override PartName="/ppt/notesSlides/notesSlide44.xml" ContentType="application/vnd.openxmlformats-officedocument.presentationml.notesSlide+xml"/>
  <Override PartName="/ppt/tags/tag44.xml" ContentType="application/vnd.openxmlformats-officedocument.presentationml.tags+xml"/>
  <Override PartName="/ppt/notesSlides/notesSlide45.xml" ContentType="application/vnd.openxmlformats-officedocument.presentationml.notesSlide+xml"/>
  <Override PartName="/ppt/tags/tag45.xml" ContentType="application/vnd.openxmlformats-officedocument.presentationml.tags+xml"/>
  <Override PartName="/ppt/notesSlides/notesSlide46.xml" ContentType="application/vnd.openxmlformats-officedocument.presentationml.notesSlide+xml"/>
  <Override PartName="/ppt/tags/tag46.xml" ContentType="application/vnd.openxmlformats-officedocument.presentationml.tags+xml"/>
  <Override PartName="/ppt/notesSlides/notesSlide47.xml" ContentType="application/vnd.openxmlformats-officedocument.presentationml.notesSlide+xml"/>
  <Override PartName="/ppt/tags/tag47.xml" ContentType="application/vnd.openxmlformats-officedocument.presentationml.tags+xml"/>
  <Override PartName="/ppt/notesSlides/notesSlide48.xml" ContentType="application/vnd.openxmlformats-officedocument.presentationml.notesSlide+xml"/>
  <Override PartName="/ppt/tags/tag48.xml" ContentType="application/vnd.openxmlformats-officedocument.presentationml.tags+xml"/>
  <Override PartName="/ppt/notesSlides/notesSlide4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6" r:id="rId1"/>
  </p:sldMasterIdLst>
  <p:notesMasterIdLst>
    <p:notesMasterId r:id="rId51"/>
  </p:notesMasterIdLst>
  <p:handoutMasterIdLst>
    <p:handoutMasterId r:id="rId52"/>
  </p:handoutMasterIdLst>
  <p:sldIdLst>
    <p:sldId id="449" r:id="rId2"/>
    <p:sldId id="451" r:id="rId3"/>
    <p:sldId id="450" r:id="rId4"/>
    <p:sldId id="500" r:id="rId5"/>
    <p:sldId id="501" r:id="rId6"/>
    <p:sldId id="452" r:id="rId7"/>
    <p:sldId id="453" r:id="rId8"/>
    <p:sldId id="454" r:id="rId9"/>
    <p:sldId id="455" r:id="rId10"/>
    <p:sldId id="495" r:id="rId11"/>
    <p:sldId id="496" r:id="rId12"/>
    <p:sldId id="456" r:id="rId13"/>
    <p:sldId id="457" r:id="rId14"/>
    <p:sldId id="458" r:id="rId15"/>
    <p:sldId id="488" r:id="rId16"/>
    <p:sldId id="489" r:id="rId17"/>
    <p:sldId id="490" r:id="rId18"/>
    <p:sldId id="492" r:id="rId19"/>
    <p:sldId id="493" r:id="rId20"/>
    <p:sldId id="459" r:id="rId21"/>
    <p:sldId id="460" r:id="rId22"/>
    <p:sldId id="461" r:id="rId23"/>
    <p:sldId id="462" r:id="rId24"/>
    <p:sldId id="463" r:id="rId25"/>
    <p:sldId id="464" r:id="rId26"/>
    <p:sldId id="465" r:id="rId27"/>
    <p:sldId id="466" r:id="rId28"/>
    <p:sldId id="467" r:id="rId29"/>
    <p:sldId id="468" r:id="rId30"/>
    <p:sldId id="469" r:id="rId31"/>
    <p:sldId id="470" r:id="rId32"/>
    <p:sldId id="471" r:id="rId33"/>
    <p:sldId id="472" r:id="rId34"/>
    <p:sldId id="475" r:id="rId35"/>
    <p:sldId id="473" r:id="rId36"/>
    <p:sldId id="476" r:id="rId37"/>
    <p:sldId id="477" r:id="rId38"/>
    <p:sldId id="478" r:id="rId39"/>
    <p:sldId id="479" r:id="rId40"/>
    <p:sldId id="480" r:id="rId41"/>
    <p:sldId id="481" r:id="rId42"/>
    <p:sldId id="482" r:id="rId43"/>
    <p:sldId id="483" r:id="rId44"/>
    <p:sldId id="497" r:id="rId45"/>
    <p:sldId id="498" r:id="rId46"/>
    <p:sldId id="484" r:id="rId47"/>
    <p:sldId id="486" r:id="rId48"/>
    <p:sldId id="487" r:id="rId49"/>
    <p:sldId id="499" r:id="rId50"/>
  </p:sldIdLst>
  <p:sldSz cx="9144000" cy="6858000" type="screen4x3"/>
  <p:notesSz cx="6858000" cy="9144000"/>
  <p:custDataLst>
    <p:tags r:id="rId53"/>
  </p:custDataLst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FFCCFF"/>
    <a:srgbClr val="CC99FF"/>
    <a:srgbClr val="336600"/>
    <a:srgbClr val="33CCFF"/>
    <a:srgbClr val="FF33CC"/>
    <a:srgbClr val="800080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 autoAdjust="0"/>
    <p:restoredTop sz="94683" autoAdjust="0"/>
  </p:normalViewPr>
  <p:slideViewPr>
    <p:cSldViewPr>
      <p:cViewPr varScale="1">
        <p:scale>
          <a:sx n="70" d="100"/>
          <a:sy n="70" d="100"/>
        </p:scale>
        <p:origin x="138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gs" Target="tags/tag1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19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419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775EB74-1CDB-41BA-BB31-654537DFC69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9290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99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99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99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99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4A000CC-862D-4430-AC6D-31407EB727C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2119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A000CC-862D-4430-AC6D-31407EB727CF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49166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A000CC-862D-4430-AC6D-31407EB727CF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39745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A000CC-862D-4430-AC6D-31407EB727CF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59611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A000CC-862D-4430-AC6D-31407EB727CF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62495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A000CC-862D-4430-AC6D-31407EB727CF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098216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A000CC-862D-4430-AC6D-31407EB727CF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45784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A000CC-862D-4430-AC6D-31407EB727CF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73277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A000CC-862D-4430-AC6D-31407EB727CF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3996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A000CC-862D-4430-AC6D-31407EB727CF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067565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A000CC-862D-4430-AC6D-31407EB727CF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84479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A000CC-862D-4430-AC6D-31407EB727CF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7355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A000CC-862D-4430-AC6D-31407EB727CF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21899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A000CC-862D-4430-AC6D-31407EB727CF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14828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A000CC-862D-4430-AC6D-31407EB727CF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13009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A000CC-862D-4430-AC6D-31407EB727CF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40650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A000CC-862D-4430-AC6D-31407EB727CF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56183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A000CC-862D-4430-AC6D-31407EB727CF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14607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A000CC-862D-4430-AC6D-31407EB727CF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61592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A000CC-862D-4430-AC6D-31407EB727CF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34689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A000CC-862D-4430-AC6D-31407EB727CF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401648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A000CC-862D-4430-AC6D-31407EB727CF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625108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A000CC-862D-4430-AC6D-31407EB727CF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3100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A000CC-862D-4430-AC6D-31407EB727CF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326359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A000CC-862D-4430-AC6D-31407EB727CF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2633428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A000CC-862D-4430-AC6D-31407EB727CF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808672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A000CC-862D-4430-AC6D-31407EB727CF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762742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A000CC-862D-4430-AC6D-31407EB727CF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108465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A000CC-862D-4430-AC6D-31407EB727CF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96181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A000CC-862D-4430-AC6D-31407EB727CF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9554224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A000CC-862D-4430-AC6D-31407EB727CF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020258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A000CC-862D-4430-AC6D-31407EB727CF}" type="slidenum">
              <a:rPr lang="en-US" smtClean="0"/>
              <a:pPr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413957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A000CC-862D-4430-AC6D-31407EB727CF}" type="slidenum">
              <a:rPr lang="en-US" smtClean="0"/>
              <a:pPr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176607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A000CC-862D-4430-AC6D-31407EB727CF}" type="slidenum">
              <a:rPr lang="en-US" smtClean="0"/>
              <a:pPr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6501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A000CC-862D-4430-AC6D-31407EB727CF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966079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A000CC-862D-4430-AC6D-31407EB727CF}" type="slidenum">
              <a:rPr lang="en-US" smtClean="0"/>
              <a:pPr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998903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A000CC-862D-4430-AC6D-31407EB727CF}" type="slidenum">
              <a:rPr lang="en-US" smtClean="0"/>
              <a:pPr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228247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A000CC-862D-4430-AC6D-31407EB727CF}" type="slidenum">
              <a:rPr lang="en-US" smtClean="0"/>
              <a:pPr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587117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A000CC-862D-4430-AC6D-31407EB727CF}" type="slidenum">
              <a:rPr lang="en-US" smtClean="0"/>
              <a:pPr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029896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A000CC-862D-4430-AC6D-31407EB727CF}" type="slidenum">
              <a:rPr lang="en-US" smtClean="0"/>
              <a:pPr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443257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A000CC-862D-4430-AC6D-31407EB727CF}" type="slidenum">
              <a:rPr lang="en-US" smtClean="0"/>
              <a:pPr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220984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A000CC-862D-4430-AC6D-31407EB727CF}" type="slidenum">
              <a:rPr lang="en-US" smtClean="0"/>
              <a:pPr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53493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A000CC-862D-4430-AC6D-31407EB727CF}" type="slidenum">
              <a:rPr lang="en-US" smtClean="0"/>
              <a:pPr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921710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A000CC-862D-4430-AC6D-31407EB727CF}" type="slidenum">
              <a:rPr lang="en-US" smtClean="0"/>
              <a:pPr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2931639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A000CC-862D-4430-AC6D-31407EB727CF}" type="slidenum">
              <a:rPr lang="en-US" smtClean="0"/>
              <a:pPr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5406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A000CC-862D-4430-AC6D-31407EB727CF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6644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A000CC-862D-4430-AC6D-31407EB727CF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1828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A000CC-862D-4430-AC6D-31407EB727CF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906336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A000CC-862D-4430-AC6D-31407EB727CF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85431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A000CC-862D-4430-AC6D-31407EB727CF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5578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939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939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59396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397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59398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59399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400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59401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02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03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9404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9405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9406" name="Rectangle 1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90600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400">
                <a:solidFill>
                  <a:schemeClr val="bg2"/>
                </a:solidFill>
                <a:latin typeface="Tahoma" pitchFamily="34" charset="0"/>
              </a:defRPr>
            </a:lvl1pPr>
          </a:lstStyle>
          <a:p>
            <a:endParaRPr lang="en-US"/>
          </a:p>
        </p:txBody>
      </p:sp>
      <p:sp>
        <p:nvSpPr>
          <p:cNvPr id="59407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 sz="1400">
                <a:solidFill>
                  <a:schemeClr val="bg2"/>
                </a:solidFill>
                <a:latin typeface="Tahoma" pitchFamily="34" charset="0"/>
              </a:defRPr>
            </a:lvl1pPr>
          </a:lstStyle>
          <a:p>
            <a:r>
              <a:rPr lang="en-US"/>
              <a:t>OU Supercomputing Center for Education &amp; Research</a:t>
            </a:r>
          </a:p>
        </p:txBody>
      </p:sp>
      <p:sp>
        <p:nvSpPr>
          <p:cNvPr id="59408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 sz="1400">
                <a:solidFill>
                  <a:schemeClr val="bg2"/>
                </a:solidFill>
              </a:defRPr>
            </a:lvl1pPr>
          </a:lstStyle>
          <a:p>
            <a:fld id="{8DB4A09E-E51E-4535-9EB9-F370C45BDEF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600"/>
            </a:lvl1pPr>
          </a:lstStyle>
          <a:p>
            <a:r>
              <a:rPr lang="en-US" dirty="0"/>
              <a:t>Boolean Data Lesson</a:t>
            </a:r>
          </a:p>
          <a:p>
            <a:r>
              <a:rPr lang="en-US" dirty="0" smtClean="0"/>
              <a:t>CS1313 Spring 2017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A8210D2-CCE2-4F83-A922-CE380B5C11A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59575" y="457200"/>
            <a:ext cx="2024063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921375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600"/>
            </a:lvl1pPr>
          </a:lstStyle>
          <a:p>
            <a:r>
              <a:rPr lang="en-US" dirty="0"/>
              <a:t>Boolean Data Lesson</a:t>
            </a:r>
          </a:p>
          <a:p>
            <a:r>
              <a:rPr lang="en-US" dirty="0" smtClean="0"/>
              <a:t>CS1313 Spring 2017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216AB4D-D0FA-453E-9090-8221EBA70E3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457200"/>
            <a:ext cx="7793038" cy="6778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295400"/>
            <a:ext cx="3848100" cy="464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295400"/>
            <a:ext cx="3848100" cy="464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2590800" y="6229350"/>
            <a:ext cx="4419600" cy="457200"/>
          </a:xfrm>
        </p:spPr>
        <p:txBody>
          <a:bodyPr/>
          <a:lstStyle>
            <a:lvl1pPr>
              <a:defRPr sz="1600"/>
            </a:lvl1pPr>
          </a:lstStyle>
          <a:p>
            <a:r>
              <a:rPr lang="en-US" dirty="0"/>
              <a:t>Boolean Data Lesson</a:t>
            </a:r>
          </a:p>
          <a:p>
            <a:r>
              <a:rPr lang="en-US" dirty="0" smtClean="0"/>
              <a:t>CS1313 Spring 2017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7162800" y="6191250"/>
            <a:ext cx="1295400" cy="457200"/>
          </a:xfrm>
        </p:spPr>
        <p:txBody>
          <a:bodyPr/>
          <a:lstStyle>
            <a:lvl1pPr>
              <a:defRPr/>
            </a:lvl1pPr>
          </a:lstStyle>
          <a:p>
            <a:fld id="{9B74E00B-191E-47E3-96F4-A063B8CC686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457200"/>
            <a:ext cx="7793038" cy="6778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295400"/>
            <a:ext cx="7848600" cy="46482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2590800" y="6229350"/>
            <a:ext cx="4419600" cy="457200"/>
          </a:xfrm>
        </p:spPr>
        <p:txBody>
          <a:bodyPr/>
          <a:lstStyle>
            <a:lvl1pPr>
              <a:defRPr sz="1600"/>
            </a:lvl1pPr>
          </a:lstStyle>
          <a:p>
            <a:r>
              <a:rPr lang="en-US" dirty="0"/>
              <a:t>Boolean Data Lesson</a:t>
            </a:r>
          </a:p>
          <a:p>
            <a:r>
              <a:rPr lang="en-US" dirty="0" smtClean="0"/>
              <a:t>CS1313 Spring 2017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162800" y="6191250"/>
            <a:ext cx="1295400" cy="457200"/>
          </a:xfrm>
        </p:spPr>
        <p:txBody>
          <a:bodyPr/>
          <a:lstStyle>
            <a:lvl1pPr>
              <a:defRPr/>
            </a:lvl1pPr>
          </a:lstStyle>
          <a:p>
            <a:fld id="{274B9055-E78D-4C13-B8E7-68A9AFC2147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chemeClr val="tx1"/>
              </a:buClr>
              <a:defRPr sz="2400"/>
            </a:lvl1pPr>
            <a:lvl2pPr>
              <a:buClr>
                <a:schemeClr val="tx1"/>
              </a:buClr>
              <a:defRPr sz="2200"/>
            </a:lvl2pPr>
            <a:lvl3pPr>
              <a:buClr>
                <a:schemeClr val="tx1"/>
              </a:buClr>
              <a:defRPr/>
            </a:lvl3pPr>
            <a:lvl4pPr>
              <a:buClr>
                <a:schemeClr val="tx1"/>
              </a:buClr>
              <a:defRPr/>
            </a:lvl4pPr>
            <a:lvl5pPr>
              <a:buClr>
                <a:schemeClr val="tx1"/>
              </a:buCl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600"/>
            </a:lvl1pPr>
          </a:lstStyle>
          <a:p>
            <a:r>
              <a:rPr lang="en-US" dirty="0"/>
              <a:t>Boolean Data Lesson</a:t>
            </a:r>
          </a:p>
          <a:p>
            <a:r>
              <a:rPr lang="en-US" dirty="0" smtClean="0"/>
              <a:t>CS1313 Spring 2017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latin typeface="Times New Roman" pitchFamily="18" charset="0"/>
                <a:cs typeface="Times New Roman" pitchFamily="18" charset="0"/>
              </a:defRPr>
            </a:lvl1pPr>
          </a:lstStyle>
          <a:p>
            <a:fld id="{1996045D-279B-4AB0-9CCE-BFBA8354B2F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600"/>
            </a:lvl1pPr>
          </a:lstStyle>
          <a:p>
            <a:r>
              <a:rPr lang="en-US" dirty="0"/>
              <a:t>Boolean Data Lesson</a:t>
            </a:r>
          </a:p>
          <a:p>
            <a:r>
              <a:rPr lang="en-US" dirty="0" smtClean="0"/>
              <a:t>CS1313 Spring 2017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716E023-0491-43F4-BBBB-173C4163A8C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295400"/>
            <a:ext cx="38481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295400"/>
            <a:ext cx="38481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600"/>
            </a:lvl1pPr>
          </a:lstStyle>
          <a:p>
            <a:r>
              <a:rPr lang="en-US" dirty="0"/>
              <a:t>Boolean Data Lesson</a:t>
            </a:r>
          </a:p>
          <a:p>
            <a:r>
              <a:rPr lang="en-US" dirty="0" smtClean="0"/>
              <a:t>CS1313 Spring 2017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00C3E34-00E9-4CF3-B5E5-B1EF959B1FB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600"/>
            </a:lvl1pPr>
          </a:lstStyle>
          <a:p>
            <a:r>
              <a:rPr lang="en-US" dirty="0"/>
              <a:t>Boolean Data Lesson</a:t>
            </a:r>
          </a:p>
          <a:p>
            <a:r>
              <a:rPr lang="en-US" dirty="0" smtClean="0"/>
              <a:t>CS1313 Spring 2017  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5E20164-2B13-4566-A50B-B23B830C5DF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600"/>
            </a:lvl1pPr>
          </a:lstStyle>
          <a:p>
            <a:r>
              <a:rPr lang="en-US" dirty="0"/>
              <a:t>Boolean Data Lesson</a:t>
            </a:r>
          </a:p>
          <a:p>
            <a:r>
              <a:rPr lang="en-US" dirty="0" smtClean="0"/>
              <a:t>CS1313 Spring 2017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0F3AB63-0F4E-47A3-A63A-5B72A8A8EA1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600"/>
            </a:lvl1pPr>
          </a:lstStyle>
          <a:p>
            <a:r>
              <a:rPr lang="en-US" dirty="0"/>
              <a:t>Boolean Data Lesson</a:t>
            </a:r>
          </a:p>
          <a:p>
            <a:r>
              <a:rPr lang="en-US" dirty="0" smtClean="0"/>
              <a:t>CS1313 Spring 2017  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302EC45-17D1-4D91-B984-356867EA101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600"/>
            </a:lvl1pPr>
          </a:lstStyle>
          <a:p>
            <a:r>
              <a:rPr lang="en-US" dirty="0"/>
              <a:t>Boolean Data Lesson</a:t>
            </a:r>
          </a:p>
          <a:p>
            <a:r>
              <a:rPr lang="en-US" dirty="0" smtClean="0"/>
              <a:t>CS1313 Spring 2017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C8BB543-6C04-4E18-96C6-BBED4B4BFDF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600"/>
            </a:lvl1pPr>
          </a:lstStyle>
          <a:p>
            <a:r>
              <a:rPr lang="en-US" dirty="0"/>
              <a:t>Boolean Data Lesson</a:t>
            </a:r>
          </a:p>
          <a:p>
            <a:r>
              <a:rPr lang="en-US" dirty="0" smtClean="0"/>
              <a:t>CS1313 Spring 2017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E018B1C-0D05-40A3-BCDB-653788550FE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5" name="Rectangle 7"/>
          <p:cNvSpPr>
            <a:spLocks noChangeArrowheads="1"/>
          </p:cNvSpPr>
          <p:nvPr/>
        </p:nvSpPr>
        <p:spPr bwMode="gray">
          <a:xfrm>
            <a:off x="609600" y="3810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kumimoji="1" lang="en-US" sz="2400">
              <a:latin typeface="Tahoma" pitchFamily="34" charset="0"/>
            </a:endParaRPr>
          </a:p>
        </p:txBody>
      </p:sp>
      <p:sp>
        <p:nvSpPr>
          <p:cNvPr id="58376" name="Rectangle 8"/>
          <p:cNvSpPr>
            <a:spLocks noChangeArrowheads="1"/>
          </p:cNvSpPr>
          <p:nvPr/>
        </p:nvSpPr>
        <p:spPr bwMode="gray">
          <a:xfrm>
            <a:off x="304800" y="1219200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kumimoji="1" lang="en-US" sz="2400">
              <a:latin typeface="Tahoma" pitchFamily="34" charset="0"/>
            </a:endParaRPr>
          </a:p>
        </p:txBody>
      </p:sp>
      <p:sp>
        <p:nvSpPr>
          <p:cNvPr id="5837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457200"/>
            <a:ext cx="7793038" cy="67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837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95400"/>
            <a:ext cx="78486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58380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90800" y="6229350"/>
            <a:ext cx="441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r>
              <a:rPr lang="en-US" sz="1600" dirty="0"/>
              <a:t>Boolean Data Lesson</a:t>
            </a:r>
          </a:p>
          <a:p>
            <a:r>
              <a:rPr lang="en-US" dirty="0" smtClean="0"/>
              <a:t>CS1313 Spring 2017  </a:t>
            </a:r>
            <a:endParaRPr lang="en-US" dirty="0"/>
          </a:p>
        </p:txBody>
      </p:sp>
      <p:sp>
        <p:nvSpPr>
          <p:cNvPr id="58381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62800" y="619125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>
                <a:latin typeface="Tahoma" pitchFamily="34" charset="0"/>
              </a:defRPr>
            </a:lvl1pPr>
          </a:lstStyle>
          <a:p>
            <a:fld id="{2577EE57-F377-4AB8-96F2-1716233DF30C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58383" name="Picture 15" descr="ou201_logo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990600" y="6172200"/>
            <a:ext cx="393700" cy="538163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  <p:sldLayoutId id="2147483664" r:id="rId8"/>
    <p:sldLayoutId id="2147483665" r:id="rId9"/>
    <p:sldLayoutId id="2147483666" r:id="rId10"/>
    <p:sldLayoutId id="2147483667" r:id="rId11"/>
    <p:sldLayoutId id="2147483668" r:id="rId12"/>
    <p:sldLayoutId id="2147483669" r:id="rId13"/>
  </p:sldLayoutIdLst>
  <p:hf hdr="0" dt="0"/>
  <p:txStyles>
    <p:titleStyle>
      <a:lvl1pPr algn="ctr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SzPct val="5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55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50000"/>
        <a:buFont typeface="Wingdings" pitchFamily="2" charset="2"/>
        <a:buChar char="n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9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20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4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5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6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8.xml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2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9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0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1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4.xml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33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5.xml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34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5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6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7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9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0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1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3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4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5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6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7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Boolean Data Lesson</a:t>
            </a:r>
          </a:p>
          <a:p>
            <a:r>
              <a:rPr lang="en-US" sz="1200" dirty="0" smtClean="0"/>
              <a:t>CS1313 Spring 2017  </a:t>
            </a:r>
            <a:endParaRPr lang="en-US" sz="1200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2E85ACA-DEFF-4FFD-9550-5FFA54464868}" type="slidenum">
              <a:rPr lang="en-US"/>
              <a:pPr/>
              <a:t>1</a:t>
            </a:fld>
            <a:endParaRPr lang="en-US"/>
          </a:p>
        </p:txBody>
      </p:sp>
      <p:sp>
        <p:nvSpPr>
          <p:cNvPr id="322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Boolean Data Outline</a:t>
            </a:r>
          </a:p>
        </p:txBody>
      </p:sp>
      <p:sp>
        <p:nvSpPr>
          <p:cNvPr id="322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3962400" cy="4953000"/>
          </a:xfrm>
        </p:spPr>
        <p:txBody>
          <a:bodyPr/>
          <a:lstStyle/>
          <a:p>
            <a:pPr marL="457200" indent="-457200">
              <a:lnSpc>
                <a:spcPct val="80000"/>
              </a:lnSpc>
              <a:buClr>
                <a:schemeClr val="tx1"/>
              </a:buClr>
              <a:buSzTx/>
              <a:buFont typeface="Wingdings" pitchFamily="2" charset="2"/>
              <a:buAutoNum type="arabicPeriod"/>
            </a:pPr>
            <a:r>
              <a:rPr lang="en-US" sz="1350" dirty="0"/>
              <a:t>Boolean Data Outline</a:t>
            </a:r>
          </a:p>
          <a:p>
            <a:pPr marL="457200" indent="-457200">
              <a:lnSpc>
                <a:spcPct val="70000"/>
              </a:lnSpc>
              <a:buClr>
                <a:schemeClr val="tx1"/>
              </a:buClr>
              <a:buSzTx/>
              <a:buFont typeface="Wingdings" pitchFamily="2" charset="2"/>
              <a:buAutoNum type="arabicPeriod"/>
            </a:pPr>
            <a:r>
              <a:rPr lang="en-US" sz="1350" dirty="0"/>
              <a:t>Data Types</a:t>
            </a:r>
          </a:p>
          <a:p>
            <a:pPr marL="457200" indent="-457200">
              <a:lnSpc>
                <a:spcPct val="80000"/>
              </a:lnSpc>
              <a:buClr>
                <a:schemeClr val="tx1"/>
              </a:buClr>
              <a:buSzTx/>
              <a:buFont typeface="Wingdings" pitchFamily="2" charset="2"/>
              <a:buAutoNum type="arabicPeriod"/>
            </a:pPr>
            <a:r>
              <a:rPr lang="en-US" sz="1350" dirty="0"/>
              <a:t>C Boolean Data Type: </a:t>
            </a:r>
            <a:r>
              <a:rPr lang="en-US" sz="1350" dirty="0">
                <a:latin typeface="Courier New" pitchFamily="49" charset="0"/>
              </a:rPr>
              <a:t>char</a:t>
            </a:r>
            <a:r>
              <a:rPr lang="en-US" sz="1350" dirty="0"/>
              <a:t> or </a:t>
            </a:r>
            <a:r>
              <a:rPr lang="en-US" sz="1350" dirty="0" err="1" smtClean="0">
                <a:latin typeface="Courier New" pitchFamily="49" charset="0"/>
              </a:rPr>
              <a:t>int</a:t>
            </a:r>
            <a:endParaRPr lang="en-US" sz="1350" dirty="0" smtClean="0">
              <a:latin typeface="Courier New" pitchFamily="49" charset="0"/>
            </a:endParaRPr>
          </a:p>
          <a:p>
            <a:pPr marL="457200" indent="-457200">
              <a:lnSpc>
                <a:spcPct val="80000"/>
              </a:lnSpc>
              <a:buClr>
                <a:schemeClr val="tx1"/>
              </a:buClr>
              <a:buSzTx/>
              <a:buFont typeface="Wingdings" pitchFamily="2" charset="2"/>
              <a:buAutoNum type="arabicPeriod"/>
            </a:pPr>
            <a:r>
              <a:rPr lang="en-US" sz="1350" dirty="0"/>
              <a:t>C Built-In Boolean Data Type:</a:t>
            </a:r>
            <a:r>
              <a:rPr lang="en-US" sz="135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35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bool</a:t>
            </a:r>
            <a:endParaRPr lang="en-US" sz="135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indent="-457200">
              <a:lnSpc>
                <a:spcPct val="80000"/>
              </a:lnSpc>
              <a:buClr>
                <a:schemeClr val="tx1"/>
              </a:buClr>
              <a:buSzTx/>
              <a:buFont typeface="Wingdings" pitchFamily="2" charset="2"/>
              <a:buAutoNum type="arabicPeriod"/>
            </a:pPr>
            <a:r>
              <a:rPr lang="en-US" sz="135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bool</a:t>
            </a:r>
            <a:r>
              <a:rPr lang="en-US" sz="135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350" dirty="0"/>
              <a:t>Data Type: Not Used in CS1313</a:t>
            </a:r>
            <a:endParaRPr lang="en-US" sz="1350" dirty="0">
              <a:latin typeface="Courier New" pitchFamily="49" charset="0"/>
            </a:endParaRPr>
          </a:p>
          <a:p>
            <a:pPr marL="457200" indent="-457200">
              <a:lnSpc>
                <a:spcPct val="60000"/>
              </a:lnSpc>
              <a:buClr>
                <a:schemeClr val="tx1"/>
              </a:buClr>
              <a:buSzTx/>
              <a:buFont typeface="Wingdings" pitchFamily="2" charset="2"/>
              <a:buAutoNum type="arabicPeriod"/>
            </a:pPr>
            <a:r>
              <a:rPr lang="en-US" sz="1350" dirty="0"/>
              <a:t>Boolean Declaration</a:t>
            </a:r>
          </a:p>
          <a:p>
            <a:pPr marL="457200" indent="-457200">
              <a:lnSpc>
                <a:spcPct val="80000"/>
              </a:lnSpc>
              <a:buClr>
                <a:schemeClr val="tx1"/>
              </a:buClr>
              <a:buSzTx/>
              <a:buFont typeface="Wingdings" pitchFamily="2" charset="2"/>
              <a:buAutoNum type="arabicPeriod"/>
            </a:pPr>
            <a:r>
              <a:rPr lang="en-US" sz="1350" dirty="0"/>
              <a:t>Boolean or Character?</a:t>
            </a:r>
          </a:p>
          <a:p>
            <a:pPr marL="457200" indent="-457200">
              <a:lnSpc>
                <a:spcPct val="70000"/>
              </a:lnSpc>
              <a:buClr>
                <a:schemeClr val="tx1"/>
              </a:buClr>
              <a:buSzTx/>
              <a:buFont typeface="Wingdings" pitchFamily="2" charset="2"/>
              <a:buAutoNum type="arabicPeriod"/>
            </a:pPr>
            <a:r>
              <a:rPr lang="en-US" sz="1350" dirty="0"/>
              <a:t>Boolean or Character Example #1</a:t>
            </a:r>
          </a:p>
          <a:p>
            <a:pPr marL="457200" indent="-457200">
              <a:lnSpc>
                <a:spcPct val="80000"/>
              </a:lnSpc>
              <a:buClr>
                <a:schemeClr val="tx1"/>
              </a:buClr>
              <a:buSzTx/>
              <a:buFont typeface="Wingdings" pitchFamily="2" charset="2"/>
              <a:buAutoNum type="arabicPeriod"/>
            </a:pPr>
            <a:r>
              <a:rPr lang="en-US" sz="1350" dirty="0"/>
              <a:t>Boolean or Character Example #2</a:t>
            </a:r>
          </a:p>
          <a:p>
            <a:pPr marL="457200" indent="-457200">
              <a:lnSpc>
                <a:spcPct val="70000"/>
              </a:lnSpc>
              <a:buClr>
                <a:schemeClr val="tx1"/>
              </a:buClr>
              <a:buSzTx/>
              <a:buFont typeface="Wingdings" pitchFamily="2" charset="2"/>
              <a:buAutoNum type="arabicPeriod"/>
            </a:pPr>
            <a:r>
              <a:rPr lang="en-US" sz="1350" dirty="0"/>
              <a:t>Boolean, Character or Integer? #1</a:t>
            </a:r>
          </a:p>
          <a:p>
            <a:pPr marL="457200" indent="-457200">
              <a:lnSpc>
                <a:spcPct val="80000"/>
              </a:lnSpc>
              <a:buClr>
                <a:schemeClr val="tx1"/>
              </a:buClr>
              <a:buSzTx/>
              <a:buFont typeface="Wingdings" pitchFamily="2" charset="2"/>
              <a:buAutoNum type="arabicPeriod"/>
            </a:pPr>
            <a:r>
              <a:rPr lang="en-US" sz="1350" dirty="0"/>
              <a:t>Boolean, Character or Integer? #1</a:t>
            </a:r>
          </a:p>
          <a:p>
            <a:pPr marL="457200" indent="-457200">
              <a:lnSpc>
                <a:spcPct val="80000"/>
              </a:lnSpc>
              <a:buClr>
                <a:schemeClr val="tx1"/>
              </a:buClr>
              <a:buSzTx/>
              <a:buFont typeface="Wingdings" pitchFamily="2" charset="2"/>
              <a:buAutoNum type="arabicPeriod"/>
            </a:pPr>
            <a:r>
              <a:rPr lang="en-US" sz="1350" dirty="0"/>
              <a:t>Boolean Literal Constants</a:t>
            </a:r>
          </a:p>
          <a:p>
            <a:pPr marL="457200" indent="-457200">
              <a:lnSpc>
                <a:spcPct val="80000"/>
              </a:lnSpc>
              <a:buClr>
                <a:schemeClr val="tx1"/>
              </a:buClr>
              <a:buSzTx/>
              <a:buFont typeface="Wingdings" pitchFamily="2" charset="2"/>
              <a:buAutoNum type="arabicPeriod"/>
            </a:pPr>
            <a:r>
              <a:rPr lang="en-US" sz="1350" dirty="0"/>
              <a:t>Using Boolean Literal Constants #1</a:t>
            </a:r>
          </a:p>
          <a:p>
            <a:pPr marL="457200" indent="-457200">
              <a:lnSpc>
                <a:spcPct val="80000"/>
              </a:lnSpc>
              <a:buClr>
                <a:schemeClr val="tx1"/>
              </a:buClr>
              <a:buSzTx/>
              <a:buFont typeface="Wingdings" pitchFamily="2" charset="2"/>
              <a:buAutoNum type="arabicPeriod"/>
            </a:pPr>
            <a:r>
              <a:rPr lang="en-US" sz="1350" dirty="0"/>
              <a:t>Using Boolean Literal Constants #2</a:t>
            </a:r>
          </a:p>
          <a:p>
            <a:pPr marL="457200" indent="-457200">
              <a:lnSpc>
                <a:spcPct val="80000"/>
              </a:lnSpc>
              <a:buClr>
                <a:schemeClr val="tx1"/>
              </a:buClr>
              <a:buSzTx/>
              <a:buFont typeface="Wingdings" pitchFamily="2" charset="2"/>
              <a:buAutoNum type="arabicPeriod"/>
            </a:pPr>
            <a:r>
              <a:rPr lang="en-US" sz="1350" dirty="0"/>
              <a:t>What is a Boolean Expression? #1</a:t>
            </a:r>
          </a:p>
          <a:p>
            <a:pPr marL="457200" indent="-457200">
              <a:lnSpc>
                <a:spcPct val="80000"/>
              </a:lnSpc>
              <a:buClr>
                <a:schemeClr val="tx1"/>
              </a:buClr>
              <a:buSzTx/>
              <a:buFont typeface="Wingdings" pitchFamily="2" charset="2"/>
              <a:buAutoNum type="arabicPeriod"/>
            </a:pPr>
            <a:r>
              <a:rPr lang="en-US" sz="1350" dirty="0"/>
              <a:t>What is a Boolean Expression? #2</a:t>
            </a:r>
          </a:p>
          <a:p>
            <a:pPr marL="457200" indent="-457200">
              <a:lnSpc>
                <a:spcPct val="80000"/>
              </a:lnSpc>
              <a:buClr>
                <a:schemeClr val="tx1"/>
              </a:buClr>
              <a:buSzTx/>
              <a:buFont typeface="Wingdings" pitchFamily="2" charset="2"/>
              <a:buAutoNum type="arabicPeriod"/>
            </a:pPr>
            <a:r>
              <a:rPr lang="en-US" sz="1350" dirty="0"/>
              <a:t>What is a Boolean Expression? #3</a:t>
            </a:r>
          </a:p>
          <a:p>
            <a:pPr marL="457200" indent="-457200">
              <a:lnSpc>
                <a:spcPct val="80000"/>
              </a:lnSpc>
              <a:buClr>
                <a:schemeClr val="tx1"/>
              </a:buClr>
              <a:buSzTx/>
              <a:buFont typeface="Wingdings" pitchFamily="2" charset="2"/>
              <a:buAutoNum type="arabicPeriod"/>
            </a:pPr>
            <a:r>
              <a:rPr lang="en-US" sz="1350" dirty="0"/>
              <a:t>What is a Boolean Expression? #4</a:t>
            </a:r>
          </a:p>
          <a:p>
            <a:pPr marL="457200" indent="-457200">
              <a:lnSpc>
                <a:spcPct val="80000"/>
              </a:lnSpc>
              <a:buClr>
                <a:schemeClr val="tx1"/>
              </a:buClr>
              <a:buSzTx/>
              <a:buFont typeface="Wingdings" pitchFamily="2" charset="2"/>
              <a:buAutoNum type="arabicPeriod"/>
            </a:pPr>
            <a:r>
              <a:rPr lang="en-US" sz="1350" dirty="0"/>
              <a:t>What is a Boolean Expression? #5</a:t>
            </a:r>
          </a:p>
          <a:p>
            <a:pPr marL="457200" indent="-457200">
              <a:lnSpc>
                <a:spcPct val="70000"/>
              </a:lnSpc>
              <a:buClr>
                <a:schemeClr val="tx1"/>
              </a:buClr>
              <a:buSzTx/>
              <a:buFont typeface="Wingdings" pitchFamily="2" charset="2"/>
              <a:buAutoNum type="arabicPeriod"/>
            </a:pPr>
            <a:r>
              <a:rPr lang="en-US" sz="1350" dirty="0"/>
              <a:t>Boolean Expressions</a:t>
            </a:r>
          </a:p>
          <a:p>
            <a:pPr marL="457200" indent="-457200">
              <a:lnSpc>
                <a:spcPct val="80000"/>
              </a:lnSpc>
              <a:buClr>
                <a:schemeClr val="tx1"/>
              </a:buClr>
              <a:buSzTx/>
              <a:buFont typeface="Wingdings" pitchFamily="2" charset="2"/>
              <a:buAutoNum type="arabicPeriod"/>
            </a:pPr>
            <a:r>
              <a:rPr lang="en-US" sz="1350" dirty="0"/>
              <a:t>Boolean Operations</a:t>
            </a:r>
          </a:p>
          <a:p>
            <a:pPr marL="457200" indent="-457200">
              <a:lnSpc>
                <a:spcPct val="70000"/>
              </a:lnSpc>
              <a:buClr>
                <a:schemeClr val="tx1"/>
              </a:buClr>
              <a:buSzTx/>
              <a:buFont typeface="Wingdings" pitchFamily="2" charset="2"/>
              <a:buAutoNum type="arabicPeriod"/>
            </a:pPr>
            <a:r>
              <a:rPr lang="en-US" sz="1350" dirty="0"/>
              <a:t>C Boolean Expression Evaluation Values</a:t>
            </a:r>
          </a:p>
          <a:p>
            <a:pPr marL="457200" indent="-457200">
              <a:lnSpc>
                <a:spcPct val="80000"/>
              </a:lnSpc>
              <a:buClr>
                <a:schemeClr val="tx1"/>
              </a:buClr>
              <a:buSzTx/>
              <a:buFont typeface="Wingdings" pitchFamily="2" charset="2"/>
              <a:buAutoNum type="arabicPeriod"/>
            </a:pPr>
            <a:r>
              <a:rPr lang="en-US" sz="1350" dirty="0"/>
              <a:t>Boolean Expression Example #1</a:t>
            </a:r>
          </a:p>
          <a:p>
            <a:pPr marL="457200" indent="-457200">
              <a:lnSpc>
                <a:spcPct val="80000"/>
              </a:lnSpc>
              <a:buClr>
                <a:schemeClr val="tx1"/>
              </a:buClr>
              <a:buSzTx/>
              <a:buFont typeface="Wingdings" pitchFamily="2" charset="2"/>
              <a:buAutoNum type="arabicPeriod"/>
            </a:pPr>
            <a:r>
              <a:rPr lang="en-US" sz="1350" dirty="0"/>
              <a:t>Boolean Expression Example #</a:t>
            </a:r>
            <a:r>
              <a:rPr lang="en-US" sz="1350" dirty="0" smtClean="0"/>
              <a:t>2</a:t>
            </a:r>
          </a:p>
          <a:p>
            <a:pPr marL="457200" indent="-457200">
              <a:lnSpc>
                <a:spcPct val="80000"/>
              </a:lnSpc>
              <a:buClr>
                <a:schemeClr val="tx1"/>
              </a:buClr>
              <a:buSzTx/>
              <a:buFont typeface="Wingdings" pitchFamily="2" charset="2"/>
              <a:buAutoNum type="arabicPeriod"/>
            </a:pPr>
            <a:r>
              <a:rPr lang="en-US" sz="1350" dirty="0"/>
              <a:t>Boolean Variables Example #1</a:t>
            </a:r>
          </a:p>
          <a:p>
            <a:pPr marL="457200" indent="-457200">
              <a:lnSpc>
                <a:spcPct val="80000"/>
              </a:lnSpc>
              <a:buClr>
                <a:schemeClr val="tx1"/>
              </a:buClr>
              <a:buSzTx/>
              <a:buFont typeface="Wingdings" pitchFamily="2" charset="2"/>
              <a:buAutoNum type="arabicPeriod"/>
            </a:pPr>
            <a:endParaRPr lang="en-US" sz="1350" dirty="0"/>
          </a:p>
        </p:txBody>
      </p:sp>
      <p:sp>
        <p:nvSpPr>
          <p:cNvPr id="322564" name="Rectangle 4"/>
          <p:cNvSpPr>
            <a:spLocks noChangeArrowheads="1"/>
          </p:cNvSpPr>
          <p:nvPr/>
        </p:nvSpPr>
        <p:spPr bwMode="auto">
          <a:xfrm>
            <a:off x="4572000" y="1290638"/>
            <a:ext cx="41148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533400" indent="-533400" algn="l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 typeface="+mj-lt"/>
              <a:buAutoNum type="arabicPeriod" startAt="26"/>
            </a:pPr>
            <a:r>
              <a:rPr lang="en-US" sz="1350" dirty="0" smtClean="0"/>
              <a:t>Boolean </a:t>
            </a:r>
            <a:r>
              <a:rPr lang="en-US" sz="1350" dirty="0"/>
              <a:t>Variables Example #2</a:t>
            </a:r>
          </a:p>
          <a:p>
            <a:pPr marL="533400" indent="-533400" algn="l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 typeface="Wingdings" pitchFamily="2" charset="2"/>
              <a:buAutoNum type="arabicPeriod" startAt="26"/>
            </a:pPr>
            <a:r>
              <a:rPr lang="en-US" sz="1350" dirty="0" smtClean="0"/>
              <a:t>Relational </a:t>
            </a:r>
            <a:r>
              <a:rPr lang="en-US" sz="1350" dirty="0"/>
              <a:t>Operations #1</a:t>
            </a:r>
          </a:p>
          <a:p>
            <a:pPr marL="533400" indent="-533400" algn="l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Font typeface="Wingdings" pitchFamily="2" charset="2"/>
              <a:buAutoNum type="arabicPeriod" startAt="26"/>
            </a:pPr>
            <a:r>
              <a:rPr lang="en-US" sz="1350" dirty="0"/>
              <a:t>Relational Operations #2</a:t>
            </a:r>
          </a:p>
          <a:p>
            <a:pPr marL="533400" indent="-533400" algn="l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Font typeface="Wingdings" pitchFamily="2" charset="2"/>
              <a:buAutoNum type="arabicPeriod" startAt="26"/>
            </a:pPr>
            <a:r>
              <a:rPr lang="en-US" sz="1350" dirty="0"/>
              <a:t>Relational Expressions Example #1</a:t>
            </a:r>
          </a:p>
          <a:p>
            <a:pPr marL="533400" indent="-533400" algn="l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Font typeface="Wingdings" pitchFamily="2" charset="2"/>
              <a:buAutoNum type="arabicPeriod" startAt="26"/>
            </a:pPr>
            <a:r>
              <a:rPr lang="en-US" sz="1350" dirty="0"/>
              <a:t>Relational Expressions Example #2</a:t>
            </a:r>
          </a:p>
          <a:p>
            <a:pPr marL="533400" indent="-533400" algn="l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Font typeface="Wingdings" pitchFamily="2" charset="2"/>
              <a:buAutoNum type="arabicPeriod" startAt="26"/>
            </a:pPr>
            <a:r>
              <a:rPr lang="en-US" sz="1350" dirty="0"/>
              <a:t>Structure of Boolean Expressions</a:t>
            </a:r>
          </a:p>
          <a:p>
            <a:pPr marL="533400" indent="-533400" algn="l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Font typeface="Wingdings" pitchFamily="2" charset="2"/>
              <a:buAutoNum type="arabicPeriod" startAt="26"/>
            </a:pPr>
            <a:r>
              <a:rPr lang="en-US" sz="1350" dirty="0"/>
              <a:t>Boolean Expressions with Parentheses</a:t>
            </a:r>
          </a:p>
          <a:p>
            <a:pPr marL="533400" indent="-533400" algn="l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Font typeface="Wingdings" pitchFamily="2" charset="2"/>
              <a:buAutoNum type="arabicPeriod" startAt="26"/>
            </a:pPr>
            <a:r>
              <a:rPr lang="en-US" sz="1350" dirty="0"/>
              <a:t>Precedence Order of Boolean Operations</a:t>
            </a:r>
          </a:p>
          <a:p>
            <a:pPr marL="533400" indent="-533400" algn="l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Font typeface="Wingdings" pitchFamily="2" charset="2"/>
              <a:buAutoNum type="arabicPeriod" startAt="26"/>
            </a:pPr>
            <a:r>
              <a:rPr lang="en-US" sz="1350" dirty="0"/>
              <a:t>Boolean Precedence Order Example #1</a:t>
            </a:r>
          </a:p>
          <a:p>
            <a:pPr marL="533400" indent="-533400" algn="l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Font typeface="Wingdings" pitchFamily="2" charset="2"/>
              <a:buAutoNum type="arabicPeriod" startAt="26"/>
            </a:pPr>
            <a:r>
              <a:rPr lang="en-US" sz="1350" dirty="0"/>
              <a:t>Boolean Precedence Order Example #2</a:t>
            </a:r>
          </a:p>
          <a:p>
            <a:pPr marL="533400" indent="-533400" algn="l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Font typeface="Wingdings" pitchFamily="2" charset="2"/>
              <a:buAutoNum type="arabicPeriod" startAt="26"/>
            </a:pPr>
            <a:r>
              <a:rPr lang="en-US" sz="1350" dirty="0"/>
              <a:t>Boolean Precedence Order Example</a:t>
            </a:r>
          </a:p>
          <a:p>
            <a:pPr marL="533400" indent="-533400" algn="l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Font typeface="Wingdings" pitchFamily="2" charset="2"/>
              <a:buAutoNum type="arabicPeriod" startAt="26"/>
            </a:pPr>
            <a:r>
              <a:rPr lang="en-US" sz="1350" dirty="0"/>
              <a:t>Relational Expressions Example #1</a:t>
            </a:r>
          </a:p>
          <a:p>
            <a:pPr marL="533400" indent="-533400" algn="l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Font typeface="Wingdings" pitchFamily="2" charset="2"/>
              <a:buAutoNum type="arabicPeriod" startAt="26"/>
            </a:pPr>
            <a:r>
              <a:rPr lang="en-US" sz="1350" dirty="0"/>
              <a:t>Relational Expressions Example #2</a:t>
            </a:r>
          </a:p>
          <a:p>
            <a:pPr marL="533400" indent="-533400" algn="l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Font typeface="Wingdings" pitchFamily="2" charset="2"/>
              <a:buAutoNum type="arabicPeriod" startAt="26"/>
            </a:pPr>
            <a:r>
              <a:rPr lang="en-US" sz="1350" dirty="0"/>
              <a:t>Relational Expressions Example #3</a:t>
            </a:r>
          </a:p>
          <a:p>
            <a:pPr marL="533400" indent="-533400" algn="l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Font typeface="Wingdings" pitchFamily="2" charset="2"/>
              <a:buAutoNum type="arabicPeriod" startAt="26"/>
            </a:pPr>
            <a:r>
              <a:rPr lang="en-US" sz="1350" dirty="0"/>
              <a:t>Relational Expressions Example #4</a:t>
            </a:r>
          </a:p>
          <a:p>
            <a:pPr marL="533400" indent="-533400" algn="l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Font typeface="Wingdings" pitchFamily="2" charset="2"/>
              <a:buAutoNum type="arabicPeriod" startAt="26"/>
            </a:pPr>
            <a:r>
              <a:rPr lang="en-US" sz="1350" dirty="0"/>
              <a:t>Relational Expressions Example #5</a:t>
            </a:r>
          </a:p>
          <a:p>
            <a:pPr marL="533400" indent="-533400" algn="l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Font typeface="Wingdings" pitchFamily="2" charset="2"/>
              <a:buAutoNum type="arabicPeriod" startAt="26"/>
            </a:pPr>
            <a:r>
              <a:rPr lang="en-US" sz="1350" dirty="0"/>
              <a:t>Relational Expressions Example #6</a:t>
            </a:r>
          </a:p>
          <a:p>
            <a:pPr marL="533400" indent="-533400" algn="l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Font typeface="Wingdings" pitchFamily="2" charset="2"/>
              <a:buAutoNum type="arabicPeriod" startAt="26"/>
            </a:pPr>
            <a:r>
              <a:rPr lang="en-US" sz="1350" dirty="0"/>
              <a:t>Relational Expressions Example #7</a:t>
            </a:r>
          </a:p>
          <a:p>
            <a:pPr marL="533400" indent="-533400" algn="l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Font typeface="Wingdings" pitchFamily="2" charset="2"/>
              <a:buAutoNum type="arabicPeriod" startAt="26"/>
            </a:pPr>
            <a:r>
              <a:rPr lang="en-US" sz="1350" dirty="0"/>
              <a:t>Why Not Use </a:t>
            </a:r>
            <a:r>
              <a:rPr lang="en-US" sz="1350" dirty="0">
                <a:latin typeface="Courier New" pitchFamily="49" charset="0"/>
              </a:rPr>
              <a:t>a &lt; b &lt; c</a:t>
            </a:r>
            <a:r>
              <a:rPr lang="en-US" sz="1350" dirty="0"/>
              <a:t>? #1</a:t>
            </a:r>
          </a:p>
          <a:p>
            <a:pPr marL="533400" indent="-533400" algn="l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Font typeface="Wingdings" pitchFamily="2" charset="2"/>
              <a:buAutoNum type="arabicPeriod" startAt="26"/>
            </a:pPr>
            <a:r>
              <a:rPr lang="en-US" sz="1350" dirty="0"/>
              <a:t>Why Not Use </a:t>
            </a:r>
            <a:r>
              <a:rPr lang="en-US" sz="1350" dirty="0">
                <a:latin typeface="Courier New" pitchFamily="49" charset="0"/>
              </a:rPr>
              <a:t>a &lt; b &lt; c</a:t>
            </a:r>
            <a:r>
              <a:rPr lang="en-US" sz="1350" dirty="0"/>
              <a:t>? #2</a:t>
            </a:r>
          </a:p>
          <a:p>
            <a:pPr marL="533400" indent="-533400" algn="l">
              <a:lnSpc>
                <a:spcPct val="70000"/>
              </a:lnSpc>
              <a:spcBef>
                <a:spcPct val="20000"/>
              </a:spcBef>
              <a:buClr>
                <a:schemeClr val="tx1"/>
              </a:buClr>
              <a:buFont typeface="Wingdings" pitchFamily="2" charset="2"/>
              <a:buAutoNum type="arabicPeriod" startAt="26"/>
            </a:pPr>
            <a:r>
              <a:rPr lang="en-US" sz="1350" dirty="0"/>
              <a:t>Short Circuiting</a:t>
            </a:r>
          </a:p>
          <a:p>
            <a:pPr marL="533400" indent="-533400" algn="l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Font typeface="Wingdings" pitchFamily="2" charset="2"/>
              <a:buAutoNum type="arabicPeriod" startAt="26"/>
            </a:pPr>
            <a:r>
              <a:rPr lang="en-US" sz="1350" dirty="0"/>
              <a:t>Short Circuit Example #1</a:t>
            </a:r>
          </a:p>
          <a:p>
            <a:pPr marL="533400" indent="-533400" algn="l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Font typeface="Wingdings" pitchFamily="2" charset="2"/>
              <a:buAutoNum type="arabicPeriod" startAt="26"/>
            </a:pPr>
            <a:r>
              <a:rPr lang="en-US" sz="1350" dirty="0"/>
              <a:t>Short Circuit Example #2</a:t>
            </a:r>
          </a:p>
          <a:p>
            <a:pPr marL="533400" indent="-533400" algn="l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Font typeface="Wingdings" pitchFamily="2" charset="2"/>
              <a:buAutoNum type="arabicPeriod" startAt="26"/>
            </a:pPr>
            <a:r>
              <a:rPr lang="en-US" sz="1350" dirty="0"/>
              <a:t>Short Circuit Example #3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Boolean Data Lesson</a:t>
            </a:r>
          </a:p>
          <a:p>
            <a:r>
              <a:rPr lang="en-US" sz="1200" dirty="0" smtClean="0"/>
              <a:t>CS1313 Spring 2017  </a:t>
            </a:r>
            <a:endParaRPr lang="en-US" sz="1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14FE8E7-FB8B-4F46-99E8-B2EEFF7DBCC0}" type="slidenum">
              <a:rPr lang="en-US"/>
              <a:pPr/>
              <a:t>10</a:t>
            </a:fld>
            <a:endParaRPr lang="en-US"/>
          </a:p>
        </p:txBody>
      </p:sp>
      <p:sp>
        <p:nvSpPr>
          <p:cNvPr id="582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Boolean, Character or Integer? #1</a:t>
            </a:r>
          </a:p>
        </p:txBody>
      </p:sp>
      <p:sp>
        <p:nvSpPr>
          <p:cNvPr id="582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dirty="0"/>
              <a:t>In the previous example program, we had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latin typeface="Courier New" pitchFamily="49" charset="0"/>
              </a:rPr>
              <a:t>char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/>
              <a:t>variables named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itchFamily="49" charset="0"/>
              </a:rPr>
              <a:t>I_am_Henry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/>
              <a:t>and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itchFamily="49" charset="0"/>
              </a:rPr>
              <a:t>I_am_tall</a:t>
            </a:r>
            <a:r>
              <a:rPr lang="en-US" dirty="0"/>
              <a:t>.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We treated them as Boolean variables in the calculation subsection, but in the output subsection we had:</a:t>
            </a:r>
          </a:p>
          <a:p>
            <a:pPr>
              <a:buFont typeface="Wingdings" pitchFamily="2" charset="2"/>
              <a:buNone/>
            </a:pPr>
            <a:endParaRPr lang="en-US" sz="2400" dirty="0" smtClean="0">
              <a:latin typeface="Courier New" pitchFamily="49" charset="0"/>
            </a:endParaRPr>
          </a:p>
          <a:p>
            <a:pPr>
              <a:buFont typeface="Wingdings" pitchFamily="2" charset="2"/>
              <a:buNone/>
            </a:pPr>
            <a:r>
              <a:rPr lang="en-US" sz="2400" dirty="0" err="1" smtClean="0">
                <a:latin typeface="Courier New" pitchFamily="49" charset="0"/>
              </a:rPr>
              <a:t>printf</a:t>
            </a:r>
            <a:r>
              <a:rPr lang="en-US" sz="2400" dirty="0">
                <a:latin typeface="Courier New" pitchFamily="49" charset="0"/>
              </a:rPr>
              <a:t>("</a:t>
            </a:r>
            <a:r>
              <a:rPr lang="en-US" sz="2400" dirty="0" err="1">
                <a:latin typeface="Courier New" pitchFamily="49" charset="0"/>
              </a:rPr>
              <a:t>I_am_Henry</a:t>
            </a:r>
            <a:r>
              <a:rPr lang="en-US" sz="2400" dirty="0">
                <a:latin typeface="Courier New" pitchFamily="49" charset="0"/>
              </a:rPr>
              <a:t> = %d\n", </a:t>
            </a:r>
            <a:r>
              <a:rPr lang="en-US" sz="2400" dirty="0" err="1">
                <a:latin typeface="Courier New" pitchFamily="49" charset="0"/>
              </a:rPr>
              <a:t>I_am_Henry</a:t>
            </a:r>
            <a:r>
              <a:rPr lang="en-US" sz="2400" dirty="0">
                <a:latin typeface="Courier New" pitchFamily="49" charset="0"/>
              </a:rPr>
              <a:t>);</a:t>
            </a:r>
            <a:endParaRPr lang="en-US" sz="2400" dirty="0"/>
          </a:p>
          <a:p>
            <a:pPr>
              <a:buFont typeface="Wingdings" pitchFamily="2" charset="2"/>
              <a:buNone/>
            </a:pPr>
            <a:r>
              <a:rPr lang="en-US" sz="2400" dirty="0" err="1">
                <a:latin typeface="Courier New" pitchFamily="49" charset="0"/>
              </a:rPr>
              <a:t>printf</a:t>
            </a:r>
            <a:r>
              <a:rPr lang="en-US" sz="2400" dirty="0">
                <a:latin typeface="Courier New" pitchFamily="49" charset="0"/>
              </a:rPr>
              <a:t>("</a:t>
            </a:r>
            <a:r>
              <a:rPr lang="en-US" sz="2400" dirty="0" err="1">
                <a:latin typeface="Courier New" pitchFamily="49" charset="0"/>
              </a:rPr>
              <a:t>I_am_tall</a:t>
            </a:r>
            <a:r>
              <a:rPr lang="en-US" sz="2400" dirty="0">
                <a:latin typeface="Courier New" pitchFamily="49" charset="0"/>
              </a:rPr>
              <a:t> = %d\n", </a:t>
            </a:r>
            <a:r>
              <a:rPr lang="en-US" sz="2400" dirty="0" err="1">
                <a:latin typeface="Courier New" pitchFamily="49" charset="0"/>
              </a:rPr>
              <a:t>I_am_tall</a:t>
            </a:r>
            <a:r>
              <a:rPr lang="en-US" sz="2400" dirty="0">
                <a:latin typeface="Courier New" pitchFamily="49" charset="0"/>
              </a:rPr>
              <a:t>);</a:t>
            </a:r>
          </a:p>
          <a:p>
            <a:pPr>
              <a:buFont typeface="Wingdings" pitchFamily="2" charset="2"/>
              <a:buNone/>
            </a:pPr>
            <a:endParaRPr lang="en-US" dirty="0" smtClean="0"/>
          </a:p>
          <a:p>
            <a:pPr>
              <a:buFont typeface="Wingdings" pitchFamily="2" charset="2"/>
              <a:buNone/>
            </a:pPr>
            <a:r>
              <a:rPr lang="en-US" dirty="0" smtClean="0"/>
              <a:t>How </a:t>
            </a:r>
            <a:r>
              <a:rPr lang="en-US" dirty="0"/>
              <a:t>can this be?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Boolean Data Lesson</a:t>
            </a:r>
          </a:p>
          <a:p>
            <a:r>
              <a:rPr lang="en-US" sz="1200" dirty="0" smtClean="0"/>
              <a:t>CS1313 Spring 2017  </a:t>
            </a:r>
            <a:endParaRPr lang="en-US" sz="1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BA360F2-E894-4766-B4FC-163F69DAC70B}" type="slidenum">
              <a:rPr lang="en-US"/>
              <a:pPr/>
              <a:t>11</a:t>
            </a:fld>
            <a:endParaRPr lang="en-US"/>
          </a:p>
        </p:txBody>
      </p:sp>
      <p:sp>
        <p:nvSpPr>
          <p:cNvPr id="583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Boolean, Character or Integer? #1</a:t>
            </a:r>
          </a:p>
        </p:txBody>
      </p:sp>
      <p:sp>
        <p:nvSpPr>
          <p:cNvPr id="583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2400" dirty="0">
                <a:latin typeface="Courier New" pitchFamily="49" charset="0"/>
              </a:rPr>
              <a:t>char </a:t>
            </a:r>
            <a:r>
              <a:rPr lang="en-US" sz="2400" dirty="0" err="1">
                <a:latin typeface="Courier New" pitchFamily="49" charset="0"/>
              </a:rPr>
              <a:t>I_am_Henry</a:t>
            </a:r>
            <a:r>
              <a:rPr lang="en-US" sz="2400" dirty="0">
                <a:latin typeface="Courier New" pitchFamily="49" charset="0"/>
              </a:rPr>
              <a:t> = 1;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2400" dirty="0">
                <a:latin typeface="Courier New" pitchFamily="49" charset="0"/>
              </a:rPr>
              <a:t>char </a:t>
            </a:r>
            <a:r>
              <a:rPr lang="en-US" sz="2400" dirty="0" err="1">
                <a:latin typeface="Courier New" pitchFamily="49" charset="0"/>
              </a:rPr>
              <a:t>I_am_tall</a:t>
            </a:r>
            <a:r>
              <a:rPr lang="en-US" sz="2400" dirty="0">
                <a:latin typeface="Courier New" pitchFamily="49" charset="0"/>
              </a:rPr>
              <a:t>;</a:t>
            </a:r>
          </a:p>
          <a:p>
            <a:pPr>
              <a:lnSpc>
                <a:spcPct val="20000"/>
              </a:lnSpc>
              <a:buFont typeface="Wingdings" pitchFamily="2" charset="2"/>
              <a:buNone/>
            </a:pPr>
            <a:r>
              <a:rPr lang="en-US" sz="2400" dirty="0">
                <a:latin typeface="Courier New" pitchFamily="49" charset="0"/>
              </a:rPr>
              <a:t>…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2400" dirty="0" err="1">
                <a:latin typeface="Courier New" pitchFamily="49" charset="0"/>
              </a:rPr>
              <a:t>I_am_tall</a:t>
            </a:r>
            <a:r>
              <a:rPr lang="en-US" sz="2400" dirty="0">
                <a:latin typeface="Courier New" pitchFamily="49" charset="0"/>
              </a:rPr>
              <a:t> = (!</a:t>
            </a:r>
            <a:r>
              <a:rPr lang="en-US" sz="2400" dirty="0" err="1">
                <a:latin typeface="Courier New" pitchFamily="49" charset="0"/>
              </a:rPr>
              <a:t>I_am_Henry</a:t>
            </a:r>
            <a:r>
              <a:rPr lang="en-US" sz="2400" dirty="0">
                <a:latin typeface="Courier New" pitchFamily="49" charset="0"/>
              </a:rPr>
              <a:t>) || … ;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2400" dirty="0">
                <a:latin typeface="Courier New" pitchFamily="49" charset="0"/>
              </a:rPr>
              <a:t>…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2400" dirty="0" err="1">
                <a:latin typeface="Courier New" pitchFamily="49" charset="0"/>
              </a:rPr>
              <a:t>printf</a:t>
            </a:r>
            <a:r>
              <a:rPr lang="en-US" sz="2400" dirty="0">
                <a:latin typeface="Courier New" pitchFamily="49" charset="0"/>
              </a:rPr>
              <a:t>("</a:t>
            </a:r>
            <a:r>
              <a:rPr lang="en-US" sz="2400" dirty="0" err="1">
                <a:latin typeface="Courier New" pitchFamily="49" charset="0"/>
              </a:rPr>
              <a:t>I_am_Henry</a:t>
            </a:r>
            <a:r>
              <a:rPr lang="en-US" sz="2400" dirty="0">
                <a:latin typeface="Courier New" pitchFamily="49" charset="0"/>
              </a:rPr>
              <a:t> = %d\n", </a:t>
            </a:r>
            <a:r>
              <a:rPr lang="en-US" sz="2400" dirty="0" err="1">
                <a:latin typeface="Courier New" pitchFamily="49" charset="0"/>
              </a:rPr>
              <a:t>I_am_Henry</a:t>
            </a:r>
            <a:r>
              <a:rPr lang="en-US" sz="2400" dirty="0">
                <a:latin typeface="Courier New" pitchFamily="49" charset="0"/>
              </a:rPr>
              <a:t>);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2400" dirty="0">
                <a:latin typeface="Courier New" pitchFamily="49" charset="0"/>
              </a:rPr>
              <a:t>…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2400" dirty="0" err="1">
                <a:latin typeface="Courier New" pitchFamily="49" charset="0"/>
              </a:rPr>
              <a:t>printf</a:t>
            </a:r>
            <a:r>
              <a:rPr lang="en-US" sz="2400" dirty="0">
                <a:latin typeface="Courier New" pitchFamily="49" charset="0"/>
              </a:rPr>
              <a:t>("</a:t>
            </a:r>
            <a:r>
              <a:rPr lang="en-US" sz="2400" dirty="0" err="1">
                <a:latin typeface="Courier New" pitchFamily="49" charset="0"/>
              </a:rPr>
              <a:t>I_am_tall</a:t>
            </a:r>
            <a:r>
              <a:rPr lang="en-US" sz="2400" dirty="0">
                <a:latin typeface="Courier New" pitchFamily="49" charset="0"/>
              </a:rPr>
              <a:t> = %d\n", </a:t>
            </a:r>
            <a:r>
              <a:rPr lang="en-US" sz="2400" dirty="0" err="1">
                <a:latin typeface="Courier New" pitchFamily="49" charset="0"/>
              </a:rPr>
              <a:t>I_am_tall</a:t>
            </a:r>
            <a:r>
              <a:rPr lang="en-US" sz="2400" dirty="0" smtClean="0">
                <a:latin typeface="Courier New" pitchFamily="49" charset="0"/>
              </a:rPr>
              <a:t>);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endParaRPr lang="en-US" sz="2400" dirty="0">
              <a:latin typeface="Courier New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dirty="0"/>
              <a:t>How can it be that the </a:t>
            </a:r>
            <a:r>
              <a:rPr lang="en-US" b="1" u="sng" dirty="0"/>
              <a:t>same variable</a:t>
            </a:r>
            <a:r>
              <a:rPr lang="en-US" dirty="0"/>
              <a:t> </a:t>
            </a:r>
            <a:r>
              <a:rPr lang="en-US" dirty="0" smtClean="0"/>
              <a:t>is             </a:t>
            </a:r>
            <a:r>
              <a:rPr lang="en-US" b="1" u="sng" dirty="0"/>
              <a:t>simultaneously </a:t>
            </a:r>
            <a:r>
              <a:rPr lang="en-US" b="1" u="sng" dirty="0" smtClean="0"/>
              <a:t>a </a:t>
            </a:r>
            <a:r>
              <a:rPr lang="en-US" b="1" u="sng" dirty="0"/>
              <a:t>Boolean, a character and an integer</a:t>
            </a:r>
            <a:r>
              <a:rPr lang="en-US" dirty="0"/>
              <a:t>?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dirty="0"/>
              <a:t>It turns out that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u="sng" dirty="0">
                <a:latin typeface="Courier New" pitchFamily="49" charset="0"/>
              </a:rPr>
              <a:t>char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/>
              <a:t>not only means character, it also means an integer of 1 byte (8 bits).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dirty="0"/>
              <a:t>This is confusing, but you’ll get used to it.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Boolean Data Lesson</a:t>
            </a:r>
          </a:p>
          <a:p>
            <a:r>
              <a:rPr lang="en-US" sz="1200" dirty="0" smtClean="0"/>
              <a:t>CS1313 Spring 2017  </a:t>
            </a:r>
            <a:endParaRPr lang="en-US" sz="1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8FC6BE1-F991-4380-AC0E-E75F78480927}" type="slidenum">
              <a:rPr lang="en-US"/>
              <a:pPr/>
              <a:t>12</a:t>
            </a:fld>
            <a:endParaRPr lang="en-US"/>
          </a:p>
        </p:txBody>
      </p:sp>
      <p:sp>
        <p:nvSpPr>
          <p:cNvPr id="535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Boolean Literal Constants</a:t>
            </a:r>
          </a:p>
        </p:txBody>
      </p:sp>
      <p:sp>
        <p:nvSpPr>
          <p:cNvPr id="535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367116"/>
            <a:ext cx="8153400" cy="46482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dirty="0"/>
              <a:t>In C, a </a:t>
            </a:r>
            <a:r>
              <a:rPr lang="en-US" b="1" i="1" u="sng" dirty="0"/>
              <a:t>Boolean literal constant</a:t>
            </a:r>
            <a:r>
              <a:rPr lang="en-US" i="1" dirty="0"/>
              <a:t> </a:t>
            </a:r>
            <a:r>
              <a:rPr lang="en-US" dirty="0"/>
              <a:t>can have either of </a:t>
            </a:r>
            <a:r>
              <a:rPr lang="en-US" dirty="0" smtClean="0"/>
              <a:t>                 two </a:t>
            </a:r>
            <a:r>
              <a:rPr lang="en-US" dirty="0"/>
              <a:t>possible values (but not both at the same time, of course):</a:t>
            </a:r>
          </a:p>
          <a:p>
            <a:r>
              <a:rPr lang="en-US" dirty="0"/>
              <a:t>to represent </a:t>
            </a:r>
            <a:r>
              <a:rPr lang="en-US" b="1" u="sng" dirty="0"/>
              <a:t>false</a:t>
            </a:r>
            <a:r>
              <a:rPr lang="en-US" dirty="0"/>
              <a:t>: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latin typeface="Courier New" pitchFamily="49" charset="0"/>
              </a:rPr>
              <a:t>0</a:t>
            </a:r>
          </a:p>
          <a:p>
            <a:r>
              <a:rPr lang="en-US" dirty="0"/>
              <a:t>to represent </a:t>
            </a:r>
            <a:r>
              <a:rPr lang="en-US" b="1" u="sng" dirty="0"/>
              <a:t>true</a:t>
            </a:r>
            <a:r>
              <a:rPr lang="en-US" dirty="0"/>
              <a:t>: anything other than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latin typeface="Courier New" pitchFamily="49" charset="0"/>
              </a:rPr>
              <a:t>0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/>
              <a:t>(usually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latin typeface="Courier New" pitchFamily="49" charset="0"/>
              </a:rPr>
              <a:t>1</a:t>
            </a:r>
            <a:r>
              <a:rPr lang="en-US" dirty="0"/>
              <a:t>)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Boolean Data Lesson</a:t>
            </a:r>
          </a:p>
          <a:p>
            <a:r>
              <a:rPr lang="en-US" sz="1200" dirty="0" smtClean="0"/>
              <a:t>CS1313 Spring 2017  </a:t>
            </a:r>
            <a:endParaRPr lang="en-US" sz="1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AB2B60-B611-4C2A-9159-C51356BF4491}" type="slidenum">
              <a:rPr lang="en-US"/>
              <a:pPr/>
              <a:t>13</a:t>
            </a:fld>
            <a:endParaRPr lang="en-US"/>
          </a:p>
        </p:txBody>
      </p:sp>
      <p:sp>
        <p:nvSpPr>
          <p:cNvPr id="536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Using Boolean Literal Constants #1</a:t>
            </a:r>
          </a:p>
        </p:txBody>
      </p:sp>
      <p:sp>
        <p:nvSpPr>
          <p:cNvPr id="536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/>
              <a:t>We can use Boolean literal constants in several ways:</a:t>
            </a:r>
          </a:p>
          <a:p>
            <a:r>
              <a:rPr lang="en-US"/>
              <a:t>In declaring and initializing a </a:t>
            </a:r>
            <a:r>
              <a:rPr lang="en-US" b="1" u="sng"/>
              <a:t>named constant</a:t>
            </a:r>
            <a:r>
              <a:rPr lang="en-US"/>
              <a:t>:</a:t>
            </a:r>
          </a:p>
          <a:p>
            <a:pPr>
              <a:buFont typeface="Wingdings" pitchFamily="2" charset="2"/>
              <a:buNone/>
            </a:pPr>
            <a:r>
              <a:rPr lang="en-US"/>
              <a:t>	</a:t>
            </a:r>
            <a:r>
              <a:rPr lang="en-US">
                <a:latin typeface="Courier New" pitchFamily="49" charset="0"/>
              </a:rPr>
              <a:t>const char true = 1;</a:t>
            </a:r>
          </a:p>
          <a:p>
            <a:r>
              <a:rPr lang="en-US"/>
              <a:t>In declaring and initializing a </a:t>
            </a:r>
            <a:r>
              <a:rPr lang="en-US" b="1" u="sng"/>
              <a:t>variable</a:t>
            </a:r>
            <a:r>
              <a:rPr lang="en-US"/>
              <a:t>:</a:t>
            </a:r>
          </a:p>
          <a:p>
            <a:pPr>
              <a:buFont typeface="Wingdings" pitchFamily="2" charset="2"/>
              <a:buNone/>
            </a:pPr>
            <a:r>
              <a:rPr lang="en-US"/>
              <a:t>	</a:t>
            </a:r>
            <a:r>
              <a:rPr lang="en-US">
                <a:latin typeface="Courier New" pitchFamily="49" charset="0"/>
              </a:rPr>
              <a:t>char I_am_getting_a_bad_grade = 0;</a:t>
            </a:r>
          </a:p>
          <a:p>
            <a:r>
              <a:rPr lang="en-US"/>
              <a:t>In an </a:t>
            </a:r>
            <a:r>
              <a:rPr lang="en-US" b="1" u="sng"/>
              <a:t>assignment</a:t>
            </a:r>
            <a:r>
              <a:rPr lang="en-US"/>
              <a:t>:</a:t>
            </a:r>
          </a:p>
          <a:p>
            <a:pPr>
              <a:buFont typeface="Wingdings" pitchFamily="2" charset="2"/>
              <a:buNone/>
            </a:pPr>
            <a:r>
              <a:rPr lang="en-US"/>
              <a:t>	</a:t>
            </a:r>
            <a:r>
              <a:rPr lang="en-US">
                <a:latin typeface="Courier New" pitchFamily="49" charset="0"/>
              </a:rPr>
              <a:t>this_is_my_first_guess = 1;</a:t>
            </a:r>
          </a:p>
          <a:p>
            <a:r>
              <a:rPr lang="en-US"/>
              <a:t>In an </a:t>
            </a:r>
            <a:r>
              <a:rPr lang="en-US" b="1" u="sng"/>
              <a:t>expression</a:t>
            </a:r>
            <a:r>
              <a:rPr lang="en-US"/>
              <a:t>:</a:t>
            </a:r>
          </a:p>
          <a:p>
            <a:pPr>
              <a:buFont typeface="Wingdings" pitchFamily="2" charset="2"/>
              <a:buNone/>
            </a:pPr>
            <a:r>
              <a:rPr lang="en-US"/>
              <a:t>	</a:t>
            </a:r>
            <a:r>
              <a:rPr lang="en-US">
                <a:latin typeface="Courier New" pitchFamily="49" charset="0"/>
              </a:rPr>
              <a:t>Henry_is_short &amp;&amp; 1;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Boolean Data Lesson</a:t>
            </a:r>
          </a:p>
          <a:p>
            <a:r>
              <a:rPr lang="en-US" sz="1200" dirty="0" smtClean="0"/>
              <a:t>CS1313 Spring 2017  </a:t>
            </a:r>
            <a:endParaRPr lang="en-US" sz="1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073F63-C414-4B1F-9D6A-02D59EEE22B8}" type="slidenum">
              <a:rPr lang="en-US"/>
              <a:pPr/>
              <a:t>14</a:t>
            </a:fld>
            <a:endParaRPr lang="en-US"/>
          </a:p>
        </p:txBody>
      </p:sp>
      <p:sp>
        <p:nvSpPr>
          <p:cNvPr id="537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Using Boolean Literal Constants #2</a:t>
            </a:r>
          </a:p>
        </p:txBody>
      </p:sp>
      <p:sp>
        <p:nvSpPr>
          <p:cNvPr id="537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95400"/>
            <a:ext cx="8534400" cy="46482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dirty="0"/>
              <a:t>The first two of these uses – in a named constant declaration and </a:t>
            </a:r>
            <a:r>
              <a:rPr lang="en-US" dirty="0" smtClean="0"/>
              <a:t>   in </a:t>
            </a:r>
            <a:r>
              <a:rPr lang="en-US" dirty="0"/>
              <a:t>a variable declaration – are considered good programming practice, </a:t>
            </a:r>
            <a:r>
              <a:rPr lang="en-US" b="1" u="sng" dirty="0"/>
              <a:t>AND SO IS THE </a:t>
            </a:r>
            <a:r>
              <a:rPr lang="en-US" b="1" u="sng" dirty="0" smtClean="0"/>
              <a:t>THIRD</a:t>
            </a:r>
            <a:r>
              <a:rPr lang="en-US" dirty="0" smtClean="0"/>
              <a:t> </a:t>
            </a:r>
            <a:r>
              <a:rPr lang="en-US" dirty="0" smtClean="0"/>
              <a:t>(</a:t>
            </a:r>
            <a:r>
              <a:rPr lang="en-US" dirty="0"/>
              <a:t>in an assignment), </a:t>
            </a:r>
            <a:r>
              <a:rPr lang="en-US" dirty="0"/>
              <a:t> </a:t>
            </a:r>
            <a:r>
              <a:rPr lang="en-US" dirty="0" smtClean="0"/>
              <a:t>    </a:t>
            </a:r>
            <a:r>
              <a:rPr lang="en-US" dirty="0" smtClean="0"/>
              <a:t>which </a:t>
            </a:r>
            <a:r>
              <a:rPr lang="en-US" dirty="0"/>
              <a:t>is a way </a:t>
            </a:r>
            <a:r>
              <a:rPr lang="en-US" dirty="0" smtClean="0"/>
              <a:t>that </a:t>
            </a:r>
            <a:r>
              <a:rPr lang="en-US" b="1" u="sng" dirty="0" smtClean="0"/>
              <a:t>Booleans </a:t>
            </a:r>
            <a:r>
              <a:rPr lang="en-US" b="1" u="sng" dirty="0"/>
              <a:t>are different from numeric data</a:t>
            </a:r>
            <a:r>
              <a:rPr lang="en-US" dirty="0"/>
              <a:t>.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As for using Boolean literal constants in expressions</a:t>
            </a:r>
            <a:r>
              <a:rPr lang="en-US" dirty="0" smtClean="0"/>
              <a:t>,                    </a:t>
            </a:r>
            <a:r>
              <a:rPr lang="en-US" dirty="0"/>
              <a:t>it’s not so much that it’s considered bad programming practice, it’s just that it’s kind of pointless.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Boolean Data Lesson</a:t>
            </a:r>
          </a:p>
          <a:p>
            <a:r>
              <a:rPr lang="en-US" sz="1200" dirty="0" smtClean="0"/>
              <a:t>CS1313 Spring 2017  </a:t>
            </a:r>
            <a:endParaRPr lang="en-US" sz="1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3EF9B0F-1FA8-4F91-8BA1-D1FAF343B7B1}" type="slidenum">
              <a:rPr lang="en-US"/>
              <a:pPr/>
              <a:t>15</a:t>
            </a:fld>
            <a:endParaRPr lang="en-US"/>
          </a:p>
        </p:txBody>
      </p:sp>
      <p:sp>
        <p:nvSpPr>
          <p:cNvPr id="572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is a Boolean Expression? #1</a:t>
            </a:r>
          </a:p>
        </p:txBody>
      </p:sp>
      <p:sp>
        <p:nvSpPr>
          <p:cNvPr id="572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en-US" sz="2400">
                <a:latin typeface="Courier New" pitchFamily="49" charset="0"/>
              </a:rPr>
              <a:t>a || (b || c &amp;&amp; !d) &amp;&amp; e &amp;&amp; (f || g) &amp;&amp; h</a:t>
            </a:r>
          </a:p>
          <a:p>
            <a:pPr>
              <a:buFont typeface="Wingdings" pitchFamily="2" charset="2"/>
              <a:buNone/>
            </a:pPr>
            <a:r>
              <a:rPr lang="en-US"/>
              <a:t>In programming, a </a:t>
            </a:r>
            <a:r>
              <a:rPr lang="en-US" b="1" i="1" u="sng"/>
              <a:t>Boolean expression</a:t>
            </a:r>
            <a:r>
              <a:rPr lang="en-US" i="1"/>
              <a:t> </a:t>
            </a:r>
            <a:r>
              <a:rPr lang="en-US"/>
              <a:t>is a combination of:</a:t>
            </a:r>
          </a:p>
          <a:p>
            <a:r>
              <a:rPr lang="en-US" b="1" i="1" u="sng"/>
              <a:t>Boolean Operands</a:t>
            </a:r>
            <a:endParaRPr lang="en-US"/>
          </a:p>
          <a:p>
            <a:r>
              <a:rPr lang="en-US" b="1" i="1" u="sng"/>
              <a:t>Boolean Operators</a:t>
            </a:r>
            <a:endParaRPr lang="en-US"/>
          </a:p>
          <a:p>
            <a:r>
              <a:rPr lang="en-US" b="1" u="sng"/>
              <a:t>Parentheses</a:t>
            </a:r>
            <a:r>
              <a:rPr lang="en-US"/>
              <a:t>: </a:t>
            </a:r>
            <a:r>
              <a:rPr lang="en-US">
                <a:latin typeface="Courier New" pitchFamily="49" charset="0"/>
              </a:rPr>
              <a:t>(  )</a:t>
            </a:r>
            <a:endParaRPr lang="en-US" sz="160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Boolean Data Lesson</a:t>
            </a:r>
          </a:p>
          <a:p>
            <a:r>
              <a:rPr lang="en-US" sz="1200" dirty="0" smtClean="0"/>
              <a:t>CS1313 Spring 2017  </a:t>
            </a:r>
            <a:endParaRPr lang="en-US" sz="1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F62EA01-B965-40D2-8A28-2D98AE01C44E}" type="slidenum">
              <a:rPr lang="en-US"/>
              <a:pPr/>
              <a:t>16</a:t>
            </a:fld>
            <a:endParaRPr lang="en-US"/>
          </a:p>
        </p:txBody>
      </p:sp>
      <p:sp>
        <p:nvSpPr>
          <p:cNvPr id="573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is a Boolean Expression? #2</a:t>
            </a:r>
          </a:p>
        </p:txBody>
      </p:sp>
      <p:sp>
        <p:nvSpPr>
          <p:cNvPr id="573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>
                <a:latin typeface="Courier New" pitchFamily="49" charset="0"/>
              </a:rPr>
              <a:t>a || (b || c &amp;&amp; !d) &amp;&amp; e &amp;&amp; (f || g) &amp;&amp; h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dirty="0"/>
              <a:t>In programming, a </a:t>
            </a:r>
            <a:r>
              <a:rPr lang="en-US" b="1" i="1" u="sng" dirty="0"/>
              <a:t>Boolean expression</a:t>
            </a:r>
            <a:r>
              <a:rPr lang="en-US" i="1" dirty="0"/>
              <a:t> </a:t>
            </a:r>
            <a:r>
              <a:rPr lang="en-US" dirty="0"/>
              <a:t>is a combination of:</a:t>
            </a:r>
          </a:p>
          <a:p>
            <a:pPr>
              <a:lnSpc>
                <a:spcPct val="90000"/>
              </a:lnSpc>
            </a:pPr>
            <a:r>
              <a:rPr lang="en-US" b="1" i="1" u="sng" dirty="0"/>
              <a:t>Boolean Operands</a:t>
            </a:r>
            <a:r>
              <a:rPr lang="en-US" dirty="0"/>
              <a:t>, such as: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Boolean literal constants (</a:t>
            </a:r>
            <a:r>
              <a:rPr lang="en-US" dirty="0">
                <a:latin typeface="Courier New" pitchFamily="49" charset="0"/>
              </a:rPr>
              <a:t>0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/>
              <a:t>for </a:t>
            </a:r>
            <a:r>
              <a:rPr lang="en-US" b="1" u="sng" dirty="0"/>
              <a:t>false</a:t>
            </a:r>
            <a:r>
              <a:rPr lang="en-US" dirty="0"/>
              <a:t>,  nonzero for </a:t>
            </a:r>
            <a:r>
              <a:rPr lang="en-US" b="1" u="sng" dirty="0"/>
              <a:t>true</a:t>
            </a:r>
            <a:r>
              <a:rPr lang="en-US" dirty="0"/>
              <a:t>)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Boolean named constants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Boolean variables</a:t>
            </a:r>
          </a:p>
          <a:p>
            <a:pPr lvl="1">
              <a:lnSpc>
                <a:spcPct val="90000"/>
              </a:lnSpc>
            </a:pPr>
            <a:r>
              <a:rPr lang="en-US" b="1" i="1" u="sng" dirty="0"/>
              <a:t>Boolean-valued function invocations</a:t>
            </a:r>
            <a:endParaRPr lang="en-US" dirty="0"/>
          </a:p>
          <a:p>
            <a:pPr>
              <a:lnSpc>
                <a:spcPct val="90000"/>
              </a:lnSpc>
            </a:pPr>
            <a:r>
              <a:rPr lang="en-US" b="1" i="1" u="sng" dirty="0"/>
              <a:t>Boolean Operators</a:t>
            </a:r>
          </a:p>
          <a:p>
            <a:pPr>
              <a:lnSpc>
                <a:spcPct val="90000"/>
              </a:lnSpc>
            </a:pPr>
            <a:r>
              <a:rPr lang="en-US" b="1" u="sng" dirty="0"/>
              <a:t>Parentheses</a:t>
            </a:r>
            <a:r>
              <a:rPr lang="en-US" dirty="0"/>
              <a:t>: </a:t>
            </a:r>
            <a:r>
              <a:rPr lang="en-US" dirty="0">
                <a:latin typeface="Courier New" pitchFamily="49" charset="0"/>
              </a:rPr>
              <a:t>(  )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Boolean Data Lesson</a:t>
            </a:r>
          </a:p>
          <a:p>
            <a:r>
              <a:rPr lang="en-US" sz="1200" dirty="0" smtClean="0"/>
              <a:t>CS1313 Spring 2017  </a:t>
            </a:r>
            <a:endParaRPr lang="en-US" sz="1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A177F0B-3395-441F-AEC2-190779780AB5}" type="slidenum">
              <a:rPr lang="en-US"/>
              <a:pPr/>
              <a:t>17</a:t>
            </a:fld>
            <a:endParaRPr lang="en-US"/>
          </a:p>
        </p:txBody>
      </p:sp>
      <p:sp>
        <p:nvSpPr>
          <p:cNvPr id="574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is a Boolean Expression? #3</a:t>
            </a:r>
          </a:p>
        </p:txBody>
      </p:sp>
      <p:sp>
        <p:nvSpPr>
          <p:cNvPr id="574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en-US" sz="2400">
                <a:latin typeface="Courier New" pitchFamily="49" charset="0"/>
              </a:rPr>
              <a:t>a || (b || c &amp;&amp; !d) &amp;&amp; e &amp;&amp; (f || g) &amp;&amp; h</a:t>
            </a:r>
          </a:p>
          <a:p>
            <a:pPr>
              <a:buFont typeface="Wingdings" pitchFamily="2" charset="2"/>
              <a:buNone/>
            </a:pPr>
            <a:r>
              <a:rPr lang="en-US"/>
              <a:t>In programming, a </a:t>
            </a:r>
            <a:r>
              <a:rPr lang="en-US" b="1" i="1" u="sng"/>
              <a:t>Boolean expression</a:t>
            </a:r>
            <a:r>
              <a:rPr lang="en-US" i="1"/>
              <a:t> </a:t>
            </a:r>
            <a:r>
              <a:rPr lang="en-US"/>
              <a:t>is a combination of:</a:t>
            </a:r>
          </a:p>
          <a:p>
            <a:r>
              <a:rPr lang="en-US" b="1" i="1" u="sng"/>
              <a:t>Boolean Operands</a:t>
            </a:r>
            <a:endParaRPr lang="en-US"/>
          </a:p>
          <a:p>
            <a:r>
              <a:rPr lang="en-US" b="1" i="1" u="sng"/>
              <a:t>Boolean Operators</a:t>
            </a:r>
            <a:r>
              <a:rPr lang="en-US"/>
              <a:t>, such as:</a:t>
            </a:r>
          </a:p>
          <a:p>
            <a:pPr lvl="1"/>
            <a:r>
              <a:rPr lang="en-US"/>
              <a:t>Relational Operators (which have </a:t>
            </a:r>
            <a:r>
              <a:rPr lang="en-US" b="1" u="sng"/>
              <a:t>numeric operands</a:t>
            </a:r>
            <a:r>
              <a:rPr lang="en-US"/>
              <a:t>)</a:t>
            </a:r>
          </a:p>
          <a:p>
            <a:pPr lvl="1"/>
            <a:r>
              <a:rPr lang="en-US"/>
              <a:t>Logical Operators</a:t>
            </a:r>
          </a:p>
          <a:p>
            <a:r>
              <a:rPr lang="en-US" b="1" u="sng"/>
              <a:t>Parentheses</a:t>
            </a:r>
            <a:r>
              <a:rPr lang="en-US"/>
              <a:t>: </a:t>
            </a:r>
            <a:r>
              <a:rPr lang="en-US">
                <a:latin typeface="Courier New" pitchFamily="49" charset="0"/>
              </a:rPr>
              <a:t>(  )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Boolean Data Lesson</a:t>
            </a:r>
          </a:p>
          <a:p>
            <a:r>
              <a:rPr lang="en-US" sz="1200" dirty="0" smtClean="0"/>
              <a:t>CS1313 Spring 2017  </a:t>
            </a:r>
            <a:endParaRPr lang="en-US" sz="1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B0486E0-7BA1-4D0B-B6E5-D8CAF74F4873}" type="slidenum">
              <a:rPr lang="en-US"/>
              <a:pPr/>
              <a:t>18</a:t>
            </a:fld>
            <a:endParaRPr lang="en-US"/>
          </a:p>
        </p:txBody>
      </p:sp>
      <p:sp>
        <p:nvSpPr>
          <p:cNvPr id="576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is a Boolean Expression? #4</a:t>
            </a:r>
          </a:p>
        </p:txBody>
      </p:sp>
      <p:sp>
        <p:nvSpPr>
          <p:cNvPr id="576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en-US" sz="2400">
                <a:latin typeface="Courier New" pitchFamily="49" charset="0"/>
              </a:rPr>
              <a:t>a || (b || c &amp;&amp; !d) &amp;&amp; e &amp;&amp; (f || g) &amp;&amp; h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/>
              <a:t>In programming, a </a:t>
            </a:r>
            <a:r>
              <a:rPr lang="en-US" b="1" i="1" u="sng"/>
              <a:t>Boolean expression</a:t>
            </a:r>
            <a:r>
              <a:rPr lang="en-US" i="1"/>
              <a:t> </a:t>
            </a:r>
            <a:r>
              <a:rPr lang="en-US"/>
              <a:t>is a combination of:</a:t>
            </a:r>
          </a:p>
          <a:p>
            <a:pPr>
              <a:lnSpc>
                <a:spcPct val="70000"/>
              </a:lnSpc>
            </a:pPr>
            <a:r>
              <a:rPr lang="en-US" b="1" i="1" u="sng"/>
              <a:t>Boolean Operands</a:t>
            </a:r>
            <a:endParaRPr lang="en-US"/>
          </a:p>
          <a:p>
            <a:pPr>
              <a:lnSpc>
                <a:spcPct val="80000"/>
              </a:lnSpc>
            </a:pPr>
            <a:r>
              <a:rPr lang="en-US" b="1" i="1" u="sng"/>
              <a:t>Boolean Operators</a:t>
            </a:r>
            <a:r>
              <a:rPr lang="en-US"/>
              <a:t>, such as:</a:t>
            </a:r>
          </a:p>
          <a:p>
            <a:pPr lvl="1">
              <a:lnSpc>
                <a:spcPct val="70000"/>
              </a:lnSpc>
            </a:pPr>
            <a:r>
              <a:rPr lang="en-US"/>
              <a:t>Relational Operators (which have </a:t>
            </a:r>
            <a:r>
              <a:rPr lang="en-US" b="1" u="sng"/>
              <a:t>numeric operands</a:t>
            </a:r>
            <a:r>
              <a:rPr lang="en-US"/>
              <a:t>)</a:t>
            </a:r>
          </a:p>
          <a:p>
            <a:pPr lvl="2">
              <a:lnSpc>
                <a:spcPct val="70000"/>
              </a:lnSpc>
            </a:pPr>
            <a:r>
              <a:rPr lang="en-US"/>
              <a:t>Equal:                                </a:t>
            </a:r>
            <a:r>
              <a:rPr lang="en-US">
                <a:latin typeface="Courier New" pitchFamily="49" charset="0"/>
              </a:rPr>
              <a:t>==</a:t>
            </a:r>
          </a:p>
          <a:p>
            <a:pPr lvl="2">
              <a:lnSpc>
                <a:spcPct val="60000"/>
              </a:lnSpc>
            </a:pPr>
            <a:r>
              <a:rPr lang="en-US"/>
              <a:t>Not Equal:                         </a:t>
            </a:r>
            <a:r>
              <a:rPr lang="en-US">
                <a:latin typeface="Courier New" pitchFamily="49" charset="0"/>
              </a:rPr>
              <a:t>!=</a:t>
            </a:r>
          </a:p>
          <a:p>
            <a:pPr lvl="2">
              <a:lnSpc>
                <a:spcPct val="60000"/>
              </a:lnSpc>
            </a:pPr>
            <a:r>
              <a:rPr lang="en-US"/>
              <a:t>Less Than:                         </a:t>
            </a:r>
            <a:r>
              <a:rPr lang="en-US">
                <a:latin typeface="Courier New" pitchFamily="49" charset="0"/>
              </a:rPr>
              <a:t>&lt;</a:t>
            </a:r>
          </a:p>
          <a:p>
            <a:pPr lvl="2">
              <a:lnSpc>
                <a:spcPct val="60000"/>
              </a:lnSpc>
            </a:pPr>
            <a:r>
              <a:rPr lang="en-US"/>
              <a:t>Less Than or Equal To:     </a:t>
            </a:r>
            <a:r>
              <a:rPr lang="en-US">
                <a:latin typeface="Courier New" pitchFamily="49" charset="0"/>
              </a:rPr>
              <a:t>&lt;=</a:t>
            </a:r>
          </a:p>
          <a:p>
            <a:pPr lvl="2">
              <a:lnSpc>
                <a:spcPct val="60000"/>
              </a:lnSpc>
            </a:pPr>
            <a:r>
              <a:rPr lang="en-US"/>
              <a:t>Greater Than:                     </a:t>
            </a:r>
            <a:r>
              <a:rPr lang="en-US">
                <a:latin typeface="Courier New" pitchFamily="49" charset="0"/>
              </a:rPr>
              <a:t>&gt;</a:t>
            </a:r>
          </a:p>
          <a:p>
            <a:pPr lvl="2">
              <a:lnSpc>
                <a:spcPct val="60000"/>
              </a:lnSpc>
            </a:pPr>
            <a:r>
              <a:rPr lang="en-US"/>
              <a:t>Greater Than or Equal To: </a:t>
            </a:r>
            <a:r>
              <a:rPr lang="en-US">
                <a:latin typeface="Courier New" pitchFamily="49" charset="0"/>
              </a:rPr>
              <a:t>&gt;=</a:t>
            </a:r>
          </a:p>
          <a:p>
            <a:pPr lvl="1">
              <a:lnSpc>
                <a:spcPct val="60000"/>
              </a:lnSpc>
            </a:pPr>
            <a:r>
              <a:rPr lang="en-US"/>
              <a:t>Logical Operators</a:t>
            </a:r>
          </a:p>
          <a:p>
            <a:pPr>
              <a:lnSpc>
                <a:spcPct val="70000"/>
              </a:lnSpc>
            </a:pPr>
            <a:r>
              <a:rPr lang="en-US" b="1" u="sng"/>
              <a:t>Parentheses</a:t>
            </a:r>
            <a:r>
              <a:rPr lang="en-US"/>
              <a:t>: </a:t>
            </a:r>
            <a:r>
              <a:rPr lang="en-US">
                <a:latin typeface="Courier New" pitchFamily="49" charset="0"/>
              </a:rPr>
              <a:t>(  )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Boolean Data Lesson</a:t>
            </a:r>
          </a:p>
          <a:p>
            <a:r>
              <a:rPr lang="en-US" sz="1200" dirty="0" smtClean="0"/>
              <a:t>CS1313 Spring 2017  </a:t>
            </a:r>
            <a:endParaRPr lang="en-US" sz="1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91EF7A-BF02-414D-8422-E20CD4204EA4}" type="slidenum">
              <a:rPr lang="en-US"/>
              <a:pPr/>
              <a:t>19</a:t>
            </a:fld>
            <a:endParaRPr lang="en-US"/>
          </a:p>
        </p:txBody>
      </p:sp>
      <p:sp>
        <p:nvSpPr>
          <p:cNvPr id="577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is a Boolean Expression? #5</a:t>
            </a:r>
          </a:p>
        </p:txBody>
      </p:sp>
      <p:sp>
        <p:nvSpPr>
          <p:cNvPr id="577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en-US" sz="2400">
                <a:latin typeface="Courier New" pitchFamily="49" charset="0"/>
              </a:rPr>
              <a:t>a || (b || c &amp;&amp; !d) &amp;&amp; e &amp;&amp; (f || g) &amp;&amp; h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/>
              <a:t>In programming, a </a:t>
            </a:r>
            <a:r>
              <a:rPr lang="en-US" b="1" i="1" u="sng"/>
              <a:t>Boolean expression</a:t>
            </a:r>
            <a:r>
              <a:rPr lang="en-US" i="1"/>
              <a:t> </a:t>
            </a:r>
            <a:r>
              <a:rPr lang="en-US"/>
              <a:t>is a combination of:</a:t>
            </a:r>
          </a:p>
          <a:p>
            <a:pPr>
              <a:lnSpc>
                <a:spcPct val="80000"/>
              </a:lnSpc>
            </a:pPr>
            <a:r>
              <a:rPr lang="en-US" b="1" i="1" u="sng"/>
              <a:t>Boolean Operands</a:t>
            </a:r>
            <a:endParaRPr lang="en-US"/>
          </a:p>
          <a:p>
            <a:pPr>
              <a:lnSpc>
                <a:spcPct val="70000"/>
              </a:lnSpc>
            </a:pPr>
            <a:r>
              <a:rPr lang="en-US" b="1" i="1" u="sng"/>
              <a:t>Boolean Operators</a:t>
            </a:r>
            <a:r>
              <a:rPr lang="en-US"/>
              <a:t>, such as:</a:t>
            </a:r>
          </a:p>
          <a:p>
            <a:pPr lvl="1">
              <a:lnSpc>
                <a:spcPct val="80000"/>
              </a:lnSpc>
            </a:pPr>
            <a:r>
              <a:rPr lang="en-US"/>
              <a:t>Relational Operators (which have </a:t>
            </a:r>
            <a:r>
              <a:rPr lang="en-US" b="1" u="sng"/>
              <a:t>numeric operands</a:t>
            </a:r>
            <a:r>
              <a:rPr lang="en-US"/>
              <a:t>)</a:t>
            </a:r>
          </a:p>
          <a:p>
            <a:pPr lvl="1">
              <a:lnSpc>
                <a:spcPct val="80000"/>
              </a:lnSpc>
            </a:pPr>
            <a:r>
              <a:rPr lang="en-US"/>
              <a:t>Logical Operators</a:t>
            </a:r>
          </a:p>
          <a:p>
            <a:pPr lvl="2">
              <a:lnSpc>
                <a:spcPct val="80000"/>
              </a:lnSpc>
            </a:pPr>
            <a:r>
              <a:rPr lang="en-US" b="1" i="1" u="sng"/>
              <a:t>Negation</a:t>
            </a:r>
            <a:r>
              <a:rPr lang="en-US"/>
              <a:t>      (NOT):  </a:t>
            </a:r>
            <a:r>
              <a:rPr lang="en-US">
                <a:latin typeface="Courier New" pitchFamily="49" charset="0"/>
              </a:rPr>
              <a:t>!</a:t>
            </a:r>
          </a:p>
          <a:p>
            <a:pPr lvl="2">
              <a:lnSpc>
                <a:spcPct val="80000"/>
              </a:lnSpc>
            </a:pPr>
            <a:r>
              <a:rPr lang="en-US" b="1" i="1" u="sng"/>
              <a:t>Conjunction</a:t>
            </a:r>
            <a:r>
              <a:rPr lang="en-US"/>
              <a:t> (AND): </a:t>
            </a:r>
            <a:r>
              <a:rPr lang="en-US">
                <a:latin typeface="Courier New" pitchFamily="49" charset="0"/>
              </a:rPr>
              <a:t>&amp;&amp;</a:t>
            </a:r>
          </a:p>
          <a:p>
            <a:pPr lvl="2">
              <a:lnSpc>
                <a:spcPct val="80000"/>
              </a:lnSpc>
            </a:pPr>
            <a:r>
              <a:rPr lang="en-US" b="1" i="1" u="sng"/>
              <a:t>Disjunction</a:t>
            </a:r>
            <a:r>
              <a:rPr lang="en-US"/>
              <a:t>  </a:t>
            </a:r>
            <a:r>
              <a:rPr lang="en-US" sz="1000"/>
              <a:t> </a:t>
            </a:r>
            <a:r>
              <a:rPr lang="en-US"/>
              <a:t>(OR):   </a:t>
            </a:r>
            <a:r>
              <a:rPr lang="en-US" sz="800"/>
              <a:t> </a:t>
            </a:r>
            <a:r>
              <a:rPr lang="en-US">
                <a:latin typeface="Courier New" pitchFamily="49" charset="0"/>
              </a:rPr>
              <a:t>||</a:t>
            </a:r>
          </a:p>
          <a:p>
            <a:pPr>
              <a:lnSpc>
                <a:spcPct val="80000"/>
              </a:lnSpc>
            </a:pPr>
            <a:r>
              <a:rPr lang="en-US" b="1" u="sng"/>
              <a:t>Parentheses</a:t>
            </a:r>
            <a:r>
              <a:rPr lang="en-US"/>
              <a:t>: </a:t>
            </a:r>
            <a:r>
              <a:rPr lang="en-US">
                <a:latin typeface="Courier New" pitchFamily="49" charset="0"/>
              </a:rPr>
              <a:t>(  )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Boolean Data Lesson</a:t>
            </a:r>
          </a:p>
          <a:p>
            <a:r>
              <a:rPr lang="en-US" sz="1200" dirty="0" smtClean="0"/>
              <a:t>CS1313 Spring 2017  </a:t>
            </a:r>
            <a:endParaRPr lang="en-US" sz="1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72F16B3-0A1F-40BF-8342-B869D068DCE4}" type="slidenum">
              <a:rPr lang="en-US"/>
              <a:pPr/>
              <a:t>2</a:t>
            </a:fld>
            <a:endParaRPr lang="en-US"/>
          </a:p>
        </p:txBody>
      </p:sp>
      <p:sp>
        <p:nvSpPr>
          <p:cNvPr id="530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/>
              <a:t>Data Types</a:t>
            </a:r>
          </a:p>
        </p:txBody>
      </p:sp>
      <p:sp>
        <p:nvSpPr>
          <p:cNvPr id="530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/>
              <a:t>A </a:t>
            </a:r>
            <a:r>
              <a:rPr lang="en-US" b="1" u="sng"/>
              <a:t>data type</a:t>
            </a:r>
            <a:r>
              <a:rPr lang="en-US"/>
              <a:t> is (surprise) a type of data:</a:t>
            </a:r>
          </a:p>
          <a:p>
            <a:r>
              <a:rPr lang="en-US"/>
              <a:t>Numeric</a:t>
            </a:r>
          </a:p>
          <a:p>
            <a:pPr lvl="1"/>
            <a:r>
              <a:rPr lang="en-US">
                <a:latin typeface="Courier New" pitchFamily="49" charset="0"/>
              </a:rPr>
              <a:t>int</a:t>
            </a:r>
            <a:r>
              <a:rPr lang="en-US"/>
              <a:t>: </a:t>
            </a:r>
            <a:r>
              <a:rPr lang="en-US" b="1" i="1" u="sng"/>
              <a:t>integer</a:t>
            </a:r>
            <a:endParaRPr lang="en-US" b="1" i="1" u="sng">
              <a:latin typeface="Courier New" pitchFamily="49" charset="0"/>
            </a:endParaRPr>
          </a:p>
          <a:p>
            <a:pPr lvl="1"/>
            <a:r>
              <a:rPr lang="en-US">
                <a:latin typeface="Courier New" pitchFamily="49" charset="0"/>
              </a:rPr>
              <a:t>float</a:t>
            </a:r>
            <a:r>
              <a:rPr lang="en-US"/>
              <a:t>: </a:t>
            </a:r>
            <a:r>
              <a:rPr lang="en-US" b="1" i="1" u="sng"/>
              <a:t>floating point</a:t>
            </a:r>
            <a:r>
              <a:rPr lang="en-US"/>
              <a:t> (also known as </a:t>
            </a:r>
            <a:r>
              <a:rPr lang="en-US" b="1" i="1" u="sng"/>
              <a:t>real</a:t>
            </a:r>
            <a:r>
              <a:rPr lang="en-US"/>
              <a:t>)</a:t>
            </a:r>
            <a:endParaRPr lang="en-US">
              <a:latin typeface="Courier New" pitchFamily="49" charset="0"/>
            </a:endParaRPr>
          </a:p>
          <a:p>
            <a:r>
              <a:rPr lang="en-US"/>
              <a:t>Non-numeric</a:t>
            </a:r>
          </a:p>
          <a:p>
            <a:pPr lvl="1"/>
            <a:r>
              <a:rPr lang="en-US">
                <a:latin typeface="Courier New" pitchFamily="49" charset="0"/>
              </a:rPr>
              <a:t>char</a:t>
            </a:r>
            <a:r>
              <a:rPr lang="en-US"/>
              <a:t>: </a:t>
            </a:r>
            <a:r>
              <a:rPr lang="en-US" b="1" i="1" u="sng"/>
              <a:t>character</a:t>
            </a:r>
            <a:endParaRPr lang="en-US" b="1" i="1" u="sng">
              <a:latin typeface="Courier New" pitchFamily="49" charset="0"/>
            </a:endParaRPr>
          </a:p>
          <a:p>
            <a:pPr>
              <a:buFont typeface="Wingdings" pitchFamily="2" charset="2"/>
              <a:buNone/>
            </a:pPr>
            <a:r>
              <a:rPr lang="en-US" sz="2000">
                <a:latin typeface="Courier New" pitchFamily="49" charset="0"/>
              </a:rPr>
              <a:t>#include &lt;stdio.h&gt;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>
                <a:latin typeface="Courier New" pitchFamily="49" charset="0"/>
              </a:rPr>
              <a:t>int main ()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>
                <a:latin typeface="Courier New" pitchFamily="49" charset="0"/>
              </a:rPr>
              <a:t>{ /* main */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>
                <a:latin typeface="Courier New" pitchFamily="49" charset="0"/>
              </a:rPr>
              <a:t>    float standard_deviation, relative_humidity;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>
                <a:latin typeface="Courier New" pitchFamily="49" charset="0"/>
              </a:rPr>
              <a:t>    int   count, number_of_silly_people;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2000">
                <a:latin typeface="Courier New" pitchFamily="49" charset="0"/>
              </a:rPr>
              <a:t>    char  middle_initial, hometown[30];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2000">
                <a:latin typeface="Courier New" pitchFamily="49" charset="0"/>
              </a:rPr>
              <a:t>} /* main */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Boolean Data Lesson</a:t>
            </a:r>
          </a:p>
          <a:p>
            <a:r>
              <a:rPr lang="en-US" sz="1200" dirty="0" smtClean="0"/>
              <a:t>CS1313 Spring 2017  </a:t>
            </a:r>
            <a:endParaRPr lang="en-US" sz="1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ACD4562-7482-4A52-9C4E-8384B01762EE}" type="slidenum">
              <a:rPr lang="en-US"/>
              <a:pPr/>
              <a:t>20</a:t>
            </a:fld>
            <a:endParaRPr lang="en-US"/>
          </a:p>
        </p:txBody>
      </p:sp>
      <p:sp>
        <p:nvSpPr>
          <p:cNvPr id="538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Boolean Expressions</a:t>
            </a:r>
          </a:p>
        </p:txBody>
      </p:sp>
      <p:sp>
        <p:nvSpPr>
          <p:cNvPr id="538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dirty="0"/>
              <a:t>Just like a numeric (arithmetic) expression, </a:t>
            </a:r>
            <a:r>
              <a:rPr lang="en-US" dirty="0" smtClean="0"/>
              <a:t>a                </a:t>
            </a:r>
            <a:r>
              <a:rPr lang="en-US" b="1" i="1" u="sng" dirty="0"/>
              <a:t>Boolean expression</a:t>
            </a:r>
            <a:r>
              <a:rPr lang="en-US" i="1" dirty="0"/>
              <a:t> </a:t>
            </a:r>
            <a:r>
              <a:rPr lang="en-US" dirty="0"/>
              <a:t>is a combination of Boolean terms (such as variables, named constants, literal constants and Boolean-valued function calls), Boolean operators </a:t>
            </a:r>
            <a:r>
              <a:rPr lang="en-US" dirty="0" smtClean="0"/>
              <a:t>         (for example, </a:t>
            </a:r>
            <a:r>
              <a:rPr lang="en-US" dirty="0">
                <a:latin typeface="Courier New" pitchFamily="49" charset="0"/>
              </a:rPr>
              <a:t>!</a:t>
            </a:r>
            <a:r>
              <a:rPr lang="en-US" dirty="0"/>
              <a:t>, </a:t>
            </a:r>
            <a:r>
              <a:rPr lang="en-US" dirty="0">
                <a:latin typeface="Courier New" pitchFamily="49" charset="0"/>
              </a:rPr>
              <a:t>&amp;&amp;</a:t>
            </a:r>
            <a:r>
              <a:rPr lang="en-US" dirty="0"/>
              <a:t>, </a:t>
            </a:r>
            <a:r>
              <a:rPr lang="en-US" dirty="0">
                <a:latin typeface="Courier New" pitchFamily="49" charset="0"/>
              </a:rPr>
              <a:t>||</a:t>
            </a:r>
            <a:r>
              <a:rPr lang="en-US" dirty="0"/>
              <a:t>, relational comparisons) </a:t>
            </a:r>
            <a:r>
              <a:rPr lang="en-US" dirty="0" smtClean="0"/>
              <a:t>            and </a:t>
            </a:r>
            <a:r>
              <a:rPr lang="en-US" dirty="0"/>
              <a:t>parentheses.</a:t>
            </a:r>
          </a:p>
          <a:p>
            <a:pPr algn="ctr">
              <a:lnSpc>
                <a:spcPct val="60000"/>
              </a:lnSpc>
              <a:buFont typeface="Wingdings" pitchFamily="2" charset="2"/>
              <a:buNone/>
            </a:pPr>
            <a:r>
              <a:rPr lang="en-US" dirty="0" err="1">
                <a:latin typeface="Courier New" pitchFamily="49" charset="0"/>
              </a:rPr>
              <a:t>I_am_happy</a:t>
            </a:r>
            <a:endParaRPr lang="en-US" dirty="0">
              <a:latin typeface="Courier New" pitchFamily="49" charset="0"/>
            </a:endParaRP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</a:rPr>
              <a:t>!</a:t>
            </a:r>
            <a:r>
              <a:rPr lang="en-US" dirty="0" err="1">
                <a:latin typeface="Courier New" pitchFamily="49" charset="0"/>
              </a:rPr>
              <a:t>I_am_happy</a:t>
            </a:r>
            <a:endParaRPr lang="en-US" dirty="0">
              <a:latin typeface="Courier New" pitchFamily="49" charset="0"/>
            </a:endParaRP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en-US" dirty="0" err="1">
                <a:latin typeface="Courier New" pitchFamily="49" charset="0"/>
              </a:rPr>
              <a:t>it_is_raining</a:t>
            </a:r>
            <a:r>
              <a:rPr lang="en-US" dirty="0">
                <a:latin typeface="Courier New" pitchFamily="49" charset="0"/>
              </a:rPr>
              <a:t> &amp;&amp; </a:t>
            </a:r>
            <a:r>
              <a:rPr lang="en-US" dirty="0" err="1">
                <a:latin typeface="Courier New" pitchFamily="49" charset="0"/>
              </a:rPr>
              <a:t>it_is_cold</a:t>
            </a:r>
            <a:endParaRPr lang="en-US" dirty="0">
              <a:latin typeface="Courier New" pitchFamily="49" charset="0"/>
            </a:endParaRP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en-US" dirty="0" err="1">
                <a:latin typeface="Courier New" pitchFamily="49" charset="0"/>
              </a:rPr>
              <a:t>it_is_raining</a:t>
            </a:r>
            <a:r>
              <a:rPr lang="en-US" dirty="0">
                <a:latin typeface="Courier New" pitchFamily="49" charset="0"/>
              </a:rPr>
              <a:t> || </a:t>
            </a:r>
            <a:r>
              <a:rPr lang="en-US" dirty="0" err="1">
                <a:latin typeface="Courier New" pitchFamily="49" charset="0"/>
              </a:rPr>
              <a:t>it_is_cold</a:t>
            </a:r>
            <a:endParaRPr lang="en-US" dirty="0">
              <a:latin typeface="Courier New" pitchFamily="49" charset="0"/>
            </a:endParaRPr>
          </a:p>
          <a:p>
            <a:pPr algn="ctr">
              <a:buFont typeface="Wingdings" pitchFamily="2" charset="2"/>
              <a:buNone/>
            </a:pPr>
            <a:r>
              <a:rPr lang="en-US" sz="2000" dirty="0">
                <a:latin typeface="Courier New" pitchFamily="49" charset="0"/>
              </a:rPr>
              <a:t>(!</a:t>
            </a:r>
            <a:r>
              <a:rPr lang="en-US" sz="2000" dirty="0" err="1">
                <a:latin typeface="Courier New" pitchFamily="49" charset="0"/>
              </a:rPr>
              <a:t>it_is_raining</a:t>
            </a:r>
            <a:r>
              <a:rPr lang="en-US" sz="2000" dirty="0">
                <a:latin typeface="Courier New" pitchFamily="49" charset="0"/>
              </a:rPr>
              <a:t>) || (</a:t>
            </a:r>
            <a:r>
              <a:rPr lang="en-US" sz="2000" dirty="0" err="1">
                <a:latin typeface="Courier New" pitchFamily="49" charset="0"/>
              </a:rPr>
              <a:t>it_is_cold</a:t>
            </a:r>
            <a:r>
              <a:rPr lang="en-US" sz="2000" dirty="0">
                <a:latin typeface="Courier New" pitchFamily="49" charset="0"/>
              </a:rPr>
              <a:t> &amp;&amp; </a:t>
            </a:r>
            <a:r>
              <a:rPr lang="en-US" sz="2000" dirty="0" err="1">
                <a:latin typeface="Courier New" pitchFamily="49" charset="0"/>
              </a:rPr>
              <a:t>I_am_happy</a:t>
            </a:r>
            <a:r>
              <a:rPr lang="en-US" sz="2000" dirty="0">
                <a:latin typeface="Courier New" pitchFamily="49" charset="0"/>
              </a:rPr>
              <a:t>)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Boolean Data Lesson</a:t>
            </a:r>
          </a:p>
          <a:p>
            <a:r>
              <a:rPr lang="en-US" sz="1200" dirty="0" smtClean="0"/>
              <a:t>CS1313 Spring 2017  </a:t>
            </a:r>
            <a:endParaRPr lang="en-US" sz="1200" dirty="0"/>
          </a:p>
        </p:txBody>
      </p:sp>
      <p:sp>
        <p:nvSpPr>
          <p:cNvPr id="43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78E2044-E080-4312-BCDD-11C663A858FE}" type="slidenum">
              <a:rPr lang="en-US"/>
              <a:pPr/>
              <a:t>21</a:t>
            </a:fld>
            <a:endParaRPr lang="en-US"/>
          </a:p>
        </p:txBody>
      </p:sp>
      <p:sp>
        <p:nvSpPr>
          <p:cNvPr id="539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Boolean Operations</a:t>
            </a:r>
          </a:p>
        </p:txBody>
      </p:sp>
      <p:sp>
        <p:nvSpPr>
          <p:cNvPr id="5396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295400"/>
            <a:ext cx="7848600" cy="1828800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/>
              <a:t>Like arithmetic operations, Boolean operations come in </a:t>
            </a:r>
            <a:r>
              <a:rPr lang="en-US" sz="2400" dirty="0" smtClean="0"/>
              <a:t>     two </a:t>
            </a:r>
            <a:r>
              <a:rPr lang="en-US" sz="2400" dirty="0"/>
              <a:t>varieties: </a:t>
            </a:r>
            <a:r>
              <a:rPr lang="en-US" sz="2400" b="1" i="1" u="sng" dirty="0"/>
              <a:t>unary</a:t>
            </a:r>
            <a:r>
              <a:rPr lang="en-US" sz="2400" i="1" dirty="0"/>
              <a:t> </a:t>
            </a:r>
            <a:r>
              <a:rPr lang="en-US" sz="2400" dirty="0"/>
              <a:t>and </a:t>
            </a:r>
            <a:r>
              <a:rPr lang="en-US" sz="2400" b="1" i="1" u="sng" dirty="0" smtClean="0"/>
              <a:t>binary</a:t>
            </a:r>
            <a:r>
              <a:rPr lang="en-US" sz="2400" dirty="0" smtClean="0"/>
              <a:t>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 smtClean="0"/>
              <a:t>A </a:t>
            </a:r>
            <a:r>
              <a:rPr lang="en-US" sz="2400" dirty="0"/>
              <a:t>unary operation is an operation that uses only one term; </a:t>
            </a:r>
            <a:r>
              <a:rPr lang="en-US" sz="2400" dirty="0" smtClean="0"/>
              <a:t>      a </a:t>
            </a:r>
            <a:r>
              <a:rPr lang="en-US" sz="2400" dirty="0"/>
              <a:t>binary operation uses two </a:t>
            </a:r>
            <a:r>
              <a:rPr lang="en-US" sz="2400" dirty="0" smtClean="0"/>
              <a:t>terms.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 smtClean="0"/>
              <a:t>Boolean </a:t>
            </a:r>
            <a:r>
              <a:rPr lang="en-US" sz="2400" dirty="0"/>
              <a:t>operations include:</a:t>
            </a:r>
          </a:p>
        </p:txBody>
      </p:sp>
      <p:graphicFrame>
        <p:nvGraphicFramePr>
          <p:cNvPr id="539765" name="Group 117"/>
          <p:cNvGraphicFramePr>
            <a:graphicFrameLocks noGrp="1"/>
          </p:cNvGraphicFramePr>
          <p:nvPr>
            <p:ph sz="half" idx="2"/>
          </p:nvPr>
        </p:nvGraphicFramePr>
        <p:xfrm>
          <a:off x="609600" y="3200400"/>
          <a:ext cx="7924800" cy="2834640"/>
        </p:xfrm>
        <a:graphic>
          <a:graphicData uri="http://schemas.openxmlformats.org/drawingml/2006/table">
            <a:tbl>
              <a:tblPr/>
              <a:tblGrid>
                <a:gridCol w="1447800"/>
                <a:gridCol w="914400"/>
                <a:gridCol w="1219200"/>
                <a:gridCol w="1143000"/>
                <a:gridCol w="32004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Operation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Kind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Operator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Usage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Effect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Identity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Unary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 change to value of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Negation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Unary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!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!x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Inverts value of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7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Conjunction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AND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Binary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&amp;&amp;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x &amp;&amp; 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 if both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x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is nonzero 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AND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y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is nonzero; otherwise 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14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Disjunction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(Inclusive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OR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Binary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||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x || 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 if either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x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is nonzero 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y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is nonzero, or both;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otherwise 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Boolean Data Lesson</a:t>
            </a:r>
          </a:p>
          <a:p>
            <a:r>
              <a:rPr lang="en-US" sz="1200" dirty="0" smtClean="0"/>
              <a:t>CS1313 Spring 2017  </a:t>
            </a:r>
            <a:endParaRPr lang="en-US" sz="1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0F68755-4FE6-4F43-8C17-23D60A355E35}" type="slidenum">
              <a:rPr lang="en-US"/>
              <a:pPr/>
              <a:t>22</a:t>
            </a:fld>
            <a:endParaRPr lang="en-US"/>
          </a:p>
        </p:txBody>
      </p:sp>
      <p:sp>
        <p:nvSpPr>
          <p:cNvPr id="541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 Boolean Expression Evaluation Values</a:t>
            </a:r>
          </a:p>
        </p:txBody>
      </p:sp>
      <p:sp>
        <p:nvSpPr>
          <p:cNvPr id="541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dirty="0"/>
              <a:t>C Boolean expressions evaluate to either:</a:t>
            </a:r>
          </a:p>
          <a:p>
            <a:r>
              <a:rPr lang="en-US" dirty="0">
                <a:latin typeface="Courier New" pitchFamily="49" charset="0"/>
              </a:rPr>
              <a:t>0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/>
              <a:t>(representing </a:t>
            </a:r>
            <a:r>
              <a:rPr lang="en-US" b="1" u="sng" dirty="0"/>
              <a:t>false</a:t>
            </a:r>
            <a:r>
              <a:rPr lang="en-US" dirty="0"/>
              <a:t>)</a:t>
            </a:r>
          </a:p>
          <a:p>
            <a:r>
              <a:rPr lang="en-US" dirty="0">
                <a:latin typeface="Courier New" pitchFamily="49" charset="0"/>
              </a:rPr>
              <a:t>1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/>
              <a:t>(representing </a:t>
            </a:r>
            <a:r>
              <a:rPr lang="en-US" b="1" u="sng" dirty="0"/>
              <a:t>true</a:t>
            </a:r>
            <a:r>
              <a:rPr lang="en-US" dirty="0"/>
              <a:t>)</a:t>
            </a:r>
          </a:p>
          <a:p>
            <a:pPr>
              <a:buFont typeface="Wingdings" pitchFamily="2" charset="2"/>
              <a:buNone/>
            </a:pPr>
            <a:endParaRPr lang="en-US" dirty="0"/>
          </a:p>
          <a:p>
            <a:pPr>
              <a:buFont typeface="Wingdings" pitchFamily="2" charset="2"/>
              <a:buNone/>
            </a:pPr>
            <a:r>
              <a:rPr lang="en-US" dirty="0"/>
              <a:t>Note that </a:t>
            </a:r>
            <a:r>
              <a:rPr lang="en-US" b="1" u="sng" dirty="0"/>
              <a:t>any nonzero value represents true</a:t>
            </a:r>
            <a:r>
              <a:rPr lang="en-US" dirty="0"/>
              <a:t>, </a:t>
            </a:r>
            <a:r>
              <a:rPr lang="en-US" dirty="0" smtClean="0"/>
              <a:t>but,           </a:t>
            </a:r>
            <a:r>
              <a:rPr lang="en-US" dirty="0"/>
              <a:t>when C evaluates a Boolean expression, then </a:t>
            </a:r>
            <a:r>
              <a:rPr lang="en-US" dirty="0" smtClean="0"/>
              <a:t>                     if </a:t>
            </a:r>
            <a:r>
              <a:rPr lang="en-US" dirty="0"/>
              <a:t>that expression evaluates to true, then </a:t>
            </a:r>
            <a:r>
              <a:rPr lang="en-US" dirty="0" smtClean="0"/>
              <a:t>               specifically </a:t>
            </a:r>
            <a:r>
              <a:rPr lang="en-US" dirty="0"/>
              <a:t>its value is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latin typeface="Courier New" pitchFamily="49" charset="0"/>
              </a:rPr>
              <a:t>1</a:t>
            </a:r>
            <a:r>
              <a:rPr lang="en-US" dirty="0"/>
              <a:t>.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Note that </a:t>
            </a:r>
            <a:r>
              <a:rPr lang="en-US" b="1" u="sng" dirty="0"/>
              <a:t>only</a:t>
            </a:r>
            <a:r>
              <a:rPr lang="en-US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u="sng" dirty="0">
                <a:latin typeface="Courier New" pitchFamily="49" charset="0"/>
              </a:rPr>
              <a:t>0</a:t>
            </a:r>
            <a:r>
              <a:rPr lang="en-US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u="sng" dirty="0"/>
              <a:t>represents false, ever</a:t>
            </a:r>
            <a:r>
              <a:rPr lang="en-US" dirty="0"/>
              <a:t>.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Boolean Data Lesson</a:t>
            </a:r>
          </a:p>
          <a:p>
            <a:r>
              <a:rPr lang="en-US" sz="1200" dirty="0" smtClean="0"/>
              <a:t>CS1313 Spring 2017  </a:t>
            </a:r>
            <a:endParaRPr lang="en-US" sz="1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99E631C-5389-4649-B443-F96B00689747}" type="slidenum">
              <a:rPr lang="en-US"/>
              <a:pPr/>
              <a:t>23</a:t>
            </a:fld>
            <a:endParaRPr lang="en-US"/>
          </a:p>
        </p:txBody>
      </p:sp>
      <p:sp>
        <p:nvSpPr>
          <p:cNvPr id="542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Boolean Expression Example #1</a:t>
            </a:r>
          </a:p>
        </p:txBody>
      </p:sp>
      <p:sp>
        <p:nvSpPr>
          <p:cNvPr id="542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1900" dirty="0">
                <a:latin typeface="Courier New" pitchFamily="49" charset="0"/>
              </a:rPr>
              <a:t>#include &lt;</a:t>
            </a:r>
            <a:r>
              <a:rPr lang="en-US" sz="1900" dirty="0" err="1">
                <a:latin typeface="Courier New" pitchFamily="49" charset="0"/>
              </a:rPr>
              <a:t>stdio.h</a:t>
            </a:r>
            <a:r>
              <a:rPr lang="en-US" sz="1900" dirty="0">
                <a:latin typeface="Courier New" pitchFamily="49" charset="0"/>
              </a:rPr>
              <a:t>&gt;</a:t>
            </a:r>
          </a:p>
          <a:p>
            <a:pPr>
              <a:lnSpc>
                <a:spcPct val="30000"/>
              </a:lnSpc>
              <a:buFont typeface="Wingdings" pitchFamily="2" charset="2"/>
              <a:buNone/>
            </a:pPr>
            <a:endParaRPr lang="en-US" sz="1900" dirty="0">
              <a:latin typeface="Courier New" pitchFamily="49" charset="0"/>
            </a:endParaRP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900" dirty="0" err="1">
                <a:latin typeface="Courier New" pitchFamily="49" charset="0"/>
              </a:rPr>
              <a:t>int</a:t>
            </a:r>
            <a:r>
              <a:rPr lang="en-US" sz="1900" dirty="0">
                <a:latin typeface="Courier New" pitchFamily="49" charset="0"/>
              </a:rPr>
              <a:t> main ()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900" dirty="0">
                <a:latin typeface="Courier New" pitchFamily="49" charset="0"/>
              </a:rPr>
              <a:t>{ /* main */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900" dirty="0">
                <a:latin typeface="Courier New" pitchFamily="49" charset="0"/>
              </a:rPr>
              <a:t>    const char true = 1, false = 0;</a:t>
            </a:r>
          </a:p>
          <a:p>
            <a:pPr>
              <a:lnSpc>
                <a:spcPct val="30000"/>
              </a:lnSpc>
              <a:buFont typeface="Wingdings" pitchFamily="2" charset="2"/>
              <a:buNone/>
            </a:pPr>
            <a:endParaRPr lang="en-US" sz="1900" dirty="0">
              <a:latin typeface="Courier New" pitchFamily="49" charset="0"/>
            </a:endParaRP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900" dirty="0">
                <a:latin typeface="Courier New" pitchFamily="49" charset="0"/>
              </a:rPr>
              <a:t>    </a:t>
            </a:r>
            <a:r>
              <a:rPr lang="en-US" sz="1900" dirty="0" err="1">
                <a:latin typeface="Courier New" pitchFamily="49" charset="0"/>
              </a:rPr>
              <a:t>printf</a:t>
            </a:r>
            <a:r>
              <a:rPr lang="en-US" sz="1900" dirty="0">
                <a:latin typeface="Courier New" pitchFamily="49" charset="0"/>
              </a:rPr>
              <a:t>(" true = %d,  false = %d\n",  true,  false);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900" dirty="0">
                <a:latin typeface="Courier New" pitchFamily="49" charset="0"/>
              </a:rPr>
              <a:t>    </a:t>
            </a:r>
            <a:r>
              <a:rPr lang="en-US" sz="1900" dirty="0" err="1">
                <a:latin typeface="Courier New" pitchFamily="49" charset="0"/>
              </a:rPr>
              <a:t>printf</a:t>
            </a:r>
            <a:r>
              <a:rPr lang="en-US" sz="1900" dirty="0">
                <a:latin typeface="Courier New" pitchFamily="49" charset="0"/>
              </a:rPr>
              <a:t>("!true = %d, !false = %d\n", !true, !false);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900" dirty="0">
                <a:latin typeface="Courier New" pitchFamily="49" charset="0"/>
              </a:rPr>
              <a:t>    </a:t>
            </a:r>
            <a:r>
              <a:rPr lang="en-US" sz="1900" dirty="0" err="1">
                <a:latin typeface="Courier New" pitchFamily="49" charset="0"/>
              </a:rPr>
              <a:t>printf</a:t>
            </a:r>
            <a:r>
              <a:rPr lang="en-US" sz="1900" dirty="0">
                <a:latin typeface="Courier New" pitchFamily="49" charset="0"/>
              </a:rPr>
              <a:t>("\n");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900" dirty="0">
                <a:latin typeface="Courier New" pitchFamily="49" charset="0"/>
              </a:rPr>
              <a:t>    </a:t>
            </a:r>
            <a:r>
              <a:rPr lang="en-US" sz="1900" dirty="0" err="1">
                <a:latin typeface="Courier New" pitchFamily="49" charset="0"/>
              </a:rPr>
              <a:t>printf</a:t>
            </a:r>
            <a:r>
              <a:rPr lang="en-US" sz="1900" dirty="0">
                <a:latin typeface="Courier New" pitchFamily="49" charset="0"/>
              </a:rPr>
              <a:t>("true  || true  = %d\n", true  || true);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900" dirty="0">
                <a:latin typeface="Courier New" pitchFamily="49" charset="0"/>
              </a:rPr>
              <a:t>    </a:t>
            </a:r>
            <a:r>
              <a:rPr lang="en-US" sz="1900" dirty="0" err="1">
                <a:latin typeface="Courier New" pitchFamily="49" charset="0"/>
              </a:rPr>
              <a:t>printf</a:t>
            </a:r>
            <a:r>
              <a:rPr lang="en-US" sz="1900" dirty="0">
                <a:latin typeface="Courier New" pitchFamily="49" charset="0"/>
              </a:rPr>
              <a:t>("true  || false = %d\n", true  || false);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900" dirty="0">
                <a:latin typeface="Courier New" pitchFamily="49" charset="0"/>
              </a:rPr>
              <a:t>    </a:t>
            </a:r>
            <a:r>
              <a:rPr lang="en-US" sz="1900" dirty="0" err="1">
                <a:latin typeface="Courier New" pitchFamily="49" charset="0"/>
              </a:rPr>
              <a:t>printf</a:t>
            </a:r>
            <a:r>
              <a:rPr lang="en-US" sz="1900" dirty="0">
                <a:latin typeface="Courier New" pitchFamily="49" charset="0"/>
              </a:rPr>
              <a:t>("false || true  = %d\n", false || true);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900" dirty="0">
                <a:latin typeface="Courier New" pitchFamily="49" charset="0"/>
              </a:rPr>
              <a:t>    </a:t>
            </a:r>
            <a:r>
              <a:rPr lang="en-US" sz="1900" dirty="0" err="1">
                <a:latin typeface="Courier New" pitchFamily="49" charset="0"/>
              </a:rPr>
              <a:t>printf</a:t>
            </a:r>
            <a:r>
              <a:rPr lang="en-US" sz="1900" dirty="0">
                <a:latin typeface="Courier New" pitchFamily="49" charset="0"/>
              </a:rPr>
              <a:t>("false || false = %d\n", false || false);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900" dirty="0">
                <a:latin typeface="Courier New" pitchFamily="49" charset="0"/>
              </a:rPr>
              <a:t>    </a:t>
            </a:r>
            <a:r>
              <a:rPr lang="en-US" sz="1900" dirty="0" err="1">
                <a:latin typeface="Courier New" pitchFamily="49" charset="0"/>
              </a:rPr>
              <a:t>printf</a:t>
            </a:r>
            <a:r>
              <a:rPr lang="en-US" sz="1900" dirty="0">
                <a:latin typeface="Courier New" pitchFamily="49" charset="0"/>
              </a:rPr>
              <a:t>("\n");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900" dirty="0">
                <a:latin typeface="Courier New" pitchFamily="49" charset="0"/>
              </a:rPr>
              <a:t>    </a:t>
            </a:r>
            <a:r>
              <a:rPr lang="en-US" sz="1900" dirty="0" err="1">
                <a:latin typeface="Courier New" pitchFamily="49" charset="0"/>
              </a:rPr>
              <a:t>printf</a:t>
            </a:r>
            <a:r>
              <a:rPr lang="en-US" sz="1900" dirty="0">
                <a:latin typeface="Courier New" pitchFamily="49" charset="0"/>
              </a:rPr>
              <a:t>("true  &amp;&amp; true  = %d\n", true  &amp;&amp; true);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900" dirty="0">
                <a:latin typeface="Courier New" pitchFamily="49" charset="0"/>
              </a:rPr>
              <a:t>    </a:t>
            </a:r>
            <a:r>
              <a:rPr lang="en-US" sz="1900" dirty="0" err="1">
                <a:latin typeface="Courier New" pitchFamily="49" charset="0"/>
              </a:rPr>
              <a:t>printf</a:t>
            </a:r>
            <a:r>
              <a:rPr lang="en-US" sz="1900" dirty="0">
                <a:latin typeface="Courier New" pitchFamily="49" charset="0"/>
              </a:rPr>
              <a:t>("true  &amp;&amp; false = %d\n", true  &amp;&amp; false);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900" dirty="0">
                <a:latin typeface="Courier New" pitchFamily="49" charset="0"/>
              </a:rPr>
              <a:t>    </a:t>
            </a:r>
            <a:r>
              <a:rPr lang="en-US" sz="1900" dirty="0" err="1">
                <a:latin typeface="Courier New" pitchFamily="49" charset="0"/>
              </a:rPr>
              <a:t>printf</a:t>
            </a:r>
            <a:r>
              <a:rPr lang="en-US" sz="1900" dirty="0">
                <a:latin typeface="Courier New" pitchFamily="49" charset="0"/>
              </a:rPr>
              <a:t>("false &amp;&amp; true  = %d\n", false &amp;&amp; true);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900" dirty="0">
                <a:latin typeface="Courier New" pitchFamily="49" charset="0"/>
              </a:rPr>
              <a:t>    </a:t>
            </a:r>
            <a:r>
              <a:rPr lang="en-US" sz="1900" dirty="0" err="1">
                <a:latin typeface="Courier New" pitchFamily="49" charset="0"/>
              </a:rPr>
              <a:t>printf</a:t>
            </a:r>
            <a:r>
              <a:rPr lang="en-US" sz="1900" dirty="0">
                <a:latin typeface="Courier New" pitchFamily="49" charset="0"/>
              </a:rPr>
              <a:t>("false &amp;&amp; false = %d\n", false &amp;&amp; false);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900" dirty="0">
                <a:latin typeface="Courier New" pitchFamily="49" charset="0"/>
              </a:rPr>
              <a:t>} /* main */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Boolean Data Lesson</a:t>
            </a:r>
          </a:p>
          <a:p>
            <a:r>
              <a:rPr lang="en-US" sz="1200" dirty="0" smtClean="0"/>
              <a:t>CS1313 Spring 2017  </a:t>
            </a:r>
            <a:endParaRPr lang="en-US" sz="1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312950E-10CA-4FF3-AB89-B8234D2C0F3E}" type="slidenum">
              <a:rPr lang="en-US"/>
              <a:pPr/>
              <a:t>24</a:t>
            </a:fld>
            <a:endParaRPr lang="en-US"/>
          </a:p>
        </p:txBody>
      </p:sp>
      <p:sp>
        <p:nvSpPr>
          <p:cNvPr id="543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Boolean Expression Example #2</a:t>
            </a:r>
          </a:p>
        </p:txBody>
      </p:sp>
      <p:sp>
        <p:nvSpPr>
          <p:cNvPr id="543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95400"/>
            <a:ext cx="8458200" cy="4648200"/>
          </a:xfrm>
        </p:spPr>
        <p:txBody>
          <a:bodyPr/>
          <a:lstStyle/>
          <a:p>
            <a:pPr>
              <a:lnSpc>
                <a:spcPct val="80000"/>
              </a:lnSpc>
              <a:buNone/>
            </a:pPr>
            <a:r>
              <a:rPr lang="en-US" sz="1850" dirty="0">
                <a:latin typeface="Courier New" pitchFamily="49" charset="0"/>
              </a:rPr>
              <a:t>% </a:t>
            </a:r>
            <a:r>
              <a:rPr lang="en-US" sz="1850" b="1" dirty="0" err="1">
                <a:latin typeface="Courier New" pitchFamily="49" charset="0"/>
              </a:rPr>
              <a:t>gcc</a:t>
            </a:r>
            <a:r>
              <a:rPr lang="en-US" sz="1850" b="1" dirty="0">
                <a:latin typeface="Courier New" pitchFamily="49" charset="0"/>
              </a:rPr>
              <a:t> -o </a:t>
            </a:r>
            <a:r>
              <a:rPr lang="en-US" sz="1850" b="1" dirty="0" err="1" smtClean="0">
                <a:latin typeface="Courier New" pitchFamily="49" charset="0"/>
              </a:rPr>
              <a:t>logic_expression_simple</a:t>
            </a:r>
            <a:r>
              <a:rPr lang="en-US" sz="1850" b="1" dirty="0" smtClean="0">
                <a:latin typeface="Courier New" pitchFamily="49" charset="0"/>
              </a:rPr>
              <a:t> </a:t>
            </a:r>
            <a:r>
              <a:rPr lang="en-US" sz="1850" b="1" dirty="0" err="1" smtClean="0">
                <a:latin typeface="Courier New" pitchFamily="49" charset="0"/>
              </a:rPr>
              <a:t>logic_expression_simple.c</a:t>
            </a:r>
            <a:endParaRPr lang="en-US" sz="1850" b="1" dirty="0" smtClean="0">
              <a:latin typeface="Courier New" pitchFamily="49" charset="0"/>
            </a:endParaRPr>
          </a:p>
          <a:p>
            <a:pPr>
              <a:lnSpc>
                <a:spcPct val="80000"/>
              </a:lnSpc>
              <a:buNone/>
            </a:pPr>
            <a:r>
              <a:rPr lang="en-US" sz="1850" dirty="0" smtClean="0">
                <a:latin typeface="Courier New" pitchFamily="49" charset="0"/>
              </a:rPr>
              <a:t>% </a:t>
            </a:r>
            <a:r>
              <a:rPr lang="en-US" sz="1850" b="1" dirty="0" err="1" smtClean="0">
                <a:latin typeface="Courier New" pitchFamily="49" charset="0"/>
              </a:rPr>
              <a:t>logic_expression_simple</a:t>
            </a:r>
            <a:endParaRPr lang="en-US" sz="1850" b="1" dirty="0">
              <a:latin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850" dirty="0">
                <a:latin typeface="Courier New" pitchFamily="49" charset="0"/>
              </a:rPr>
              <a:t> true = 1,  false = 0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850" dirty="0">
                <a:latin typeface="Courier New" pitchFamily="49" charset="0"/>
              </a:rPr>
              <a:t>!true = 0, !false = 1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1850" dirty="0">
              <a:latin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850" dirty="0">
                <a:latin typeface="Courier New" pitchFamily="49" charset="0"/>
              </a:rPr>
              <a:t>true  || true  = 1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850" dirty="0">
                <a:latin typeface="Courier New" pitchFamily="49" charset="0"/>
              </a:rPr>
              <a:t>true  || false = 1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850" dirty="0">
                <a:latin typeface="Courier New" pitchFamily="49" charset="0"/>
              </a:rPr>
              <a:t>false || true  = 1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850" dirty="0">
                <a:latin typeface="Courier New" pitchFamily="49" charset="0"/>
              </a:rPr>
              <a:t>false || false = 0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1850" dirty="0">
              <a:latin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850" dirty="0">
                <a:latin typeface="Courier New" pitchFamily="49" charset="0"/>
              </a:rPr>
              <a:t>true  &amp;&amp; true  = 1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850" dirty="0">
                <a:latin typeface="Courier New" pitchFamily="49" charset="0"/>
              </a:rPr>
              <a:t>true  &amp;&amp; false = 0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850" dirty="0">
                <a:latin typeface="Courier New" pitchFamily="49" charset="0"/>
              </a:rPr>
              <a:t>false &amp;&amp; true  = 0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850" dirty="0">
                <a:latin typeface="Courier New" pitchFamily="49" charset="0"/>
              </a:rPr>
              <a:t>false &amp;&amp; false = 0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Boolean Data Lesson</a:t>
            </a:r>
          </a:p>
          <a:p>
            <a:r>
              <a:rPr lang="en-US" sz="1200" dirty="0" smtClean="0"/>
              <a:t>CS1313 Spring 2017  </a:t>
            </a:r>
            <a:endParaRPr lang="en-US" sz="1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88B584-8B22-4669-9554-BB89B6390059}" type="slidenum">
              <a:rPr lang="en-US"/>
              <a:pPr/>
              <a:t>25</a:t>
            </a:fld>
            <a:endParaRPr lang="en-US"/>
          </a:p>
        </p:txBody>
      </p:sp>
      <p:sp>
        <p:nvSpPr>
          <p:cNvPr id="544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Boolean Variables Example #1</a:t>
            </a:r>
          </a:p>
        </p:txBody>
      </p:sp>
      <p:sp>
        <p:nvSpPr>
          <p:cNvPr id="544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70000"/>
              </a:lnSpc>
              <a:buNone/>
            </a:pPr>
            <a:r>
              <a:rPr lang="en-US" sz="1450" dirty="0">
                <a:latin typeface="Courier New" pitchFamily="49" charset="0"/>
              </a:rPr>
              <a:t>#include &lt;</a:t>
            </a:r>
            <a:r>
              <a:rPr lang="en-US" sz="1450" dirty="0" err="1">
                <a:latin typeface="Courier New" pitchFamily="49" charset="0"/>
              </a:rPr>
              <a:t>stdio.h</a:t>
            </a:r>
            <a:r>
              <a:rPr lang="en-US" sz="1450" dirty="0">
                <a:latin typeface="Courier New" pitchFamily="49" charset="0"/>
              </a:rPr>
              <a:t>&gt;</a:t>
            </a:r>
          </a:p>
          <a:p>
            <a:pPr>
              <a:lnSpc>
                <a:spcPct val="70000"/>
              </a:lnSpc>
              <a:buNone/>
            </a:pPr>
            <a:endParaRPr lang="en-US" sz="1450" dirty="0">
              <a:latin typeface="Courier New" pitchFamily="49" charset="0"/>
            </a:endParaRPr>
          </a:p>
          <a:p>
            <a:pPr>
              <a:lnSpc>
                <a:spcPct val="70000"/>
              </a:lnSpc>
              <a:buNone/>
            </a:pPr>
            <a:r>
              <a:rPr lang="en-US" sz="1450" dirty="0" err="1">
                <a:latin typeface="Courier New" pitchFamily="49" charset="0"/>
              </a:rPr>
              <a:t>int</a:t>
            </a:r>
            <a:r>
              <a:rPr lang="en-US" sz="1450" dirty="0">
                <a:latin typeface="Courier New" pitchFamily="49" charset="0"/>
              </a:rPr>
              <a:t> main ()</a:t>
            </a:r>
          </a:p>
          <a:p>
            <a:pPr>
              <a:lnSpc>
                <a:spcPct val="70000"/>
              </a:lnSpc>
              <a:buNone/>
            </a:pPr>
            <a:r>
              <a:rPr lang="en-US" sz="1450" dirty="0">
                <a:latin typeface="Courier New" pitchFamily="49" charset="0"/>
              </a:rPr>
              <a:t>{ /* main */</a:t>
            </a:r>
          </a:p>
          <a:p>
            <a:pPr>
              <a:lnSpc>
                <a:spcPct val="70000"/>
              </a:lnSpc>
              <a:buNone/>
            </a:pPr>
            <a:r>
              <a:rPr lang="en-US" sz="1450" dirty="0">
                <a:latin typeface="Courier New" pitchFamily="49" charset="0"/>
              </a:rPr>
              <a:t>    </a:t>
            </a:r>
            <a:r>
              <a:rPr lang="en-US" sz="1450" dirty="0" err="1">
                <a:latin typeface="Courier New" pitchFamily="49" charset="0"/>
              </a:rPr>
              <a:t>const</a:t>
            </a:r>
            <a:r>
              <a:rPr lang="en-US" sz="1450" dirty="0">
                <a:latin typeface="Courier New" pitchFamily="49" charset="0"/>
              </a:rPr>
              <a:t> </a:t>
            </a:r>
            <a:r>
              <a:rPr lang="en-US" sz="1450" dirty="0" err="1">
                <a:latin typeface="Courier New" pitchFamily="49" charset="0"/>
              </a:rPr>
              <a:t>int</a:t>
            </a:r>
            <a:r>
              <a:rPr lang="en-US" sz="1450" dirty="0">
                <a:latin typeface="Courier New" pitchFamily="49" charset="0"/>
              </a:rPr>
              <a:t> true = 1;</a:t>
            </a:r>
          </a:p>
          <a:p>
            <a:pPr>
              <a:lnSpc>
                <a:spcPct val="70000"/>
              </a:lnSpc>
              <a:buNone/>
            </a:pPr>
            <a:r>
              <a:rPr lang="en-US" sz="1450" dirty="0">
                <a:latin typeface="Courier New" pitchFamily="49" charset="0"/>
              </a:rPr>
              <a:t>    </a:t>
            </a:r>
            <a:r>
              <a:rPr lang="en-US" sz="1450" dirty="0" err="1">
                <a:latin typeface="Courier New" pitchFamily="49" charset="0"/>
              </a:rPr>
              <a:t>const</a:t>
            </a:r>
            <a:r>
              <a:rPr lang="en-US" sz="1450" dirty="0">
                <a:latin typeface="Courier New" pitchFamily="49" charset="0"/>
              </a:rPr>
              <a:t> </a:t>
            </a:r>
            <a:r>
              <a:rPr lang="en-US" sz="1450" dirty="0" err="1">
                <a:latin typeface="Courier New" pitchFamily="49" charset="0"/>
              </a:rPr>
              <a:t>int</a:t>
            </a:r>
            <a:r>
              <a:rPr lang="en-US" sz="1450" dirty="0">
                <a:latin typeface="Courier New" pitchFamily="49" charset="0"/>
              </a:rPr>
              <a:t> false = 0;</a:t>
            </a:r>
          </a:p>
          <a:p>
            <a:pPr>
              <a:lnSpc>
                <a:spcPct val="70000"/>
              </a:lnSpc>
              <a:buNone/>
            </a:pPr>
            <a:r>
              <a:rPr lang="en-US" sz="1450" dirty="0">
                <a:latin typeface="Courier New" pitchFamily="49" charset="0"/>
              </a:rPr>
              <a:t>    </a:t>
            </a:r>
            <a:r>
              <a:rPr lang="en-US" sz="1450" dirty="0" err="1">
                <a:latin typeface="Courier New" pitchFamily="49" charset="0"/>
              </a:rPr>
              <a:t>int</a:t>
            </a:r>
            <a:r>
              <a:rPr lang="en-US" sz="1450" dirty="0">
                <a:latin typeface="Courier New" pitchFamily="49" charset="0"/>
              </a:rPr>
              <a:t> </a:t>
            </a:r>
            <a:r>
              <a:rPr lang="en-US" sz="1450" dirty="0" err="1">
                <a:latin typeface="Courier New" pitchFamily="49" charset="0"/>
              </a:rPr>
              <a:t>project_due_soon</a:t>
            </a:r>
            <a:r>
              <a:rPr lang="en-US" sz="1450" dirty="0">
                <a:latin typeface="Courier New" pitchFamily="49" charset="0"/>
              </a:rPr>
              <a:t>;</a:t>
            </a:r>
          </a:p>
          <a:p>
            <a:pPr>
              <a:lnSpc>
                <a:spcPct val="70000"/>
              </a:lnSpc>
              <a:buNone/>
            </a:pPr>
            <a:r>
              <a:rPr lang="en-US" sz="1450" dirty="0">
                <a:latin typeface="Courier New" pitchFamily="49" charset="0"/>
              </a:rPr>
              <a:t>    </a:t>
            </a:r>
            <a:r>
              <a:rPr lang="en-US" sz="1450" dirty="0" err="1">
                <a:latin typeface="Courier New" pitchFamily="49" charset="0"/>
              </a:rPr>
              <a:t>int</a:t>
            </a:r>
            <a:r>
              <a:rPr lang="en-US" sz="1450" dirty="0">
                <a:latin typeface="Courier New" pitchFamily="49" charset="0"/>
              </a:rPr>
              <a:t> </a:t>
            </a:r>
            <a:r>
              <a:rPr lang="en-US" sz="1450" dirty="0" err="1">
                <a:latin typeface="Courier New" pitchFamily="49" charset="0"/>
              </a:rPr>
              <a:t>been_putting_project_off</a:t>
            </a:r>
            <a:r>
              <a:rPr lang="en-US" sz="1450" dirty="0">
                <a:latin typeface="Courier New" pitchFamily="49" charset="0"/>
              </a:rPr>
              <a:t>;</a:t>
            </a:r>
          </a:p>
          <a:p>
            <a:pPr>
              <a:lnSpc>
                <a:spcPct val="70000"/>
              </a:lnSpc>
              <a:buNone/>
            </a:pPr>
            <a:r>
              <a:rPr lang="en-US" sz="1450" dirty="0">
                <a:latin typeface="Courier New" pitchFamily="49" charset="0"/>
              </a:rPr>
              <a:t>    </a:t>
            </a:r>
            <a:r>
              <a:rPr lang="en-US" sz="1450" dirty="0" err="1">
                <a:latin typeface="Courier New" pitchFamily="49" charset="0"/>
              </a:rPr>
              <a:t>int</a:t>
            </a:r>
            <a:r>
              <a:rPr lang="en-US" sz="1450" dirty="0">
                <a:latin typeface="Courier New" pitchFamily="49" charset="0"/>
              </a:rPr>
              <a:t> </a:t>
            </a:r>
            <a:r>
              <a:rPr lang="en-US" sz="1450" dirty="0" err="1">
                <a:latin typeface="Courier New" pitchFamily="49" charset="0"/>
              </a:rPr>
              <a:t>start_working_on_project_today</a:t>
            </a:r>
            <a:r>
              <a:rPr lang="en-US" sz="1450" dirty="0">
                <a:latin typeface="Courier New" pitchFamily="49" charset="0"/>
              </a:rPr>
              <a:t>;</a:t>
            </a:r>
          </a:p>
          <a:p>
            <a:pPr>
              <a:lnSpc>
                <a:spcPct val="70000"/>
              </a:lnSpc>
              <a:buNone/>
            </a:pPr>
            <a:endParaRPr lang="en-US" sz="1450" dirty="0">
              <a:latin typeface="Courier New" pitchFamily="49" charset="0"/>
            </a:endParaRPr>
          </a:p>
          <a:p>
            <a:pPr>
              <a:lnSpc>
                <a:spcPct val="70000"/>
              </a:lnSpc>
              <a:buNone/>
            </a:pPr>
            <a:r>
              <a:rPr lang="en-US" sz="1450" dirty="0">
                <a:latin typeface="Courier New" pitchFamily="49" charset="0"/>
              </a:rPr>
              <a:t>    </a:t>
            </a:r>
            <a:r>
              <a:rPr lang="en-US" sz="1450" dirty="0" err="1">
                <a:latin typeface="Courier New" pitchFamily="49" charset="0"/>
              </a:rPr>
              <a:t>printf</a:t>
            </a:r>
            <a:r>
              <a:rPr lang="en-US" sz="1450" dirty="0">
                <a:latin typeface="Courier New" pitchFamily="49" charset="0"/>
              </a:rPr>
              <a:t>("Is it true that you have a </a:t>
            </a:r>
            <a:r>
              <a:rPr lang="en-US" sz="1450" dirty="0" smtClean="0">
                <a:latin typeface="Courier New" pitchFamily="49" charset="0"/>
              </a:rPr>
              <a:t>programming </a:t>
            </a:r>
            <a:r>
              <a:rPr lang="en-US" sz="1450" dirty="0">
                <a:latin typeface="Courier New" pitchFamily="49" charset="0"/>
              </a:rPr>
              <a:t>project due soon?\n");</a:t>
            </a:r>
          </a:p>
          <a:p>
            <a:pPr>
              <a:lnSpc>
                <a:spcPct val="70000"/>
              </a:lnSpc>
              <a:buNone/>
            </a:pPr>
            <a:r>
              <a:rPr lang="en-US" sz="1450" dirty="0">
                <a:latin typeface="Courier New" pitchFamily="49" charset="0"/>
              </a:rPr>
              <a:t>    </a:t>
            </a:r>
            <a:r>
              <a:rPr lang="en-US" sz="1450" dirty="0" err="1">
                <a:latin typeface="Courier New" pitchFamily="49" charset="0"/>
              </a:rPr>
              <a:t>printf</a:t>
            </a:r>
            <a:r>
              <a:rPr lang="en-US" sz="1450" dirty="0">
                <a:latin typeface="Courier New" pitchFamily="49" charset="0"/>
              </a:rPr>
              <a:t>("  (Answer %d for true, %d for false.)\n</a:t>
            </a:r>
            <a:r>
              <a:rPr lang="en-US" sz="1450" dirty="0" smtClean="0">
                <a:latin typeface="Courier New" pitchFamily="49" charset="0"/>
              </a:rPr>
              <a:t>", true</a:t>
            </a:r>
            <a:r>
              <a:rPr lang="en-US" sz="1450" dirty="0">
                <a:latin typeface="Courier New" pitchFamily="49" charset="0"/>
              </a:rPr>
              <a:t>, false);</a:t>
            </a:r>
          </a:p>
          <a:p>
            <a:pPr>
              <a:lnSpc>
                <a:spcPct val="70000"/>
              </a:lnSpc>
              <a:buNone/>
            </a:pPr>
            <a:r>
              <a:rPr lang="en-US" sz="1450" dirty="0">
                <a:latin typeface="Courier New" pitchFamily="49" charset="0"/>
              </a:rPr>
              <a:t>    </a:t>
            </a:r>
            <a:r>
              <a:rPr lang="en-US" sz="1450" dirty="0" err="1">
                <a:latin typeface="Courier New" pitchFamily="49" charset="0"/>
              </a:rPr>
              <a:t>scanf</a:t>
            </a:r>
            <a:r>
              <a:rPr lang="en-US" sz="1450" dirty="0">
                <a:latin typeface="Courier New" pitchFamily="49" charset="0"/>
              </a:rPr>
              <a:t>("%d", &amp;</a:t>
            </a:r>
            <a:r>
              <a:rPr lang="en-US" sz="1450" dirty="0" err="1">
                <a:latin typeface="Courier New" pitchFamily="49" charset="0"/>
              </a:rPr>
              <a:t>project_due_soon</a:t>
            </a:r>
            <a:r>
              <a:rPr lang="en-US" sz="1450" dirty="0">
                <a:latin typeface="Courier New" pitchFamily="49" charset="0"/>
              </a:rPr>
              <a:t>);</a:t>
            </a:r>
          </a:p>
          <a:p>
            <a:pPr>
              <a:lnSpc>
                <a:spcPct val="70000"/>
              </a:lnSpc>
              <a:buNone/>
            </a:pPr>
            <a:r>
              <a:rPr lang="en-US" sz="1450" dirty="0">
                <a:latin typeface="Courier New" pitchFamily="49" charset="0"/>
              </a:rPr>
              <a:t>    </a:t>
            </a:r>
            <a:r>
              <a:rPr lang="en-US" sz="1450" dirty="0" err="1">
                <a:latin typeface="Courier New" pitchFamily="49" charset="0"/>
              </a:rPr>
              <a:t>printf</a:t>
            </a:r>
            <a:r>
              <a:rPr lang="en-US" sz="1450" dirty="0">
                <a:latin typeface="Courier New" pitchFamily="49" charset="0"/>
              </a:rPr>
              <a:t>("Is it true that you have </a:t>
            </a:r>
            <a:r>
              <a:rPr lang="en-US" sz="1450" dirty="0" smtClean="0">
                <a:latin typeface="Courier New" pitchFamily="49" charset="0"/>
              </a:rPr>
              <a:t>been </a:t>
            </a:r>
            <a:r>
              <a:rPr lang="en-US" sz="1450" dirty="0">
                <a:latin typeface="Courier New" pitchFamily="49" charset="0"/>
              </a:rPr>
              <a:t>putting off working on it?\n");</a:t>
            </a:r>
          </a:p>
          <a:p>
            <a:pPr>
              <a:lnSpc>
                <a:spcPct val="70000"/>
              </a:lnSpc>
              <a:buNone/>
            </a:pPr>
            <a:r>
              <a:rPr lang="en-US" sz="1450" dirty="0">
                <a:latin typeface="Courier New" pitchFamily="49" charset="0"/>
              </a:rPr>
              <a:t>    </a:t>
            </a:r>
            <a:r>
              <a:rPr lang="en-US" sz="1450" dirty="0" err="1">
                <a:latin typeface="Courier New" pitchFamily="49" charset="0"/>
              </a:rPr>
              <a:t>printf</a:t>
            </a:r>
            <a:r>
              <a:rPr lang="en-US" sz="1450" dirty="0">
                <a:latin typeface="Courier New" pitchFamily="49" charset="0"/>
              </a:rPr>
              <a:t>("  (Answer %d for true, %d for false.)\n</a:t>
            </a:r>
            <a:r>
              <a:rPr lang="en-US" sz="1450" dirty="0" smtClean="0">
                <a:latin typeface="Courier New" pitchFamily="49" charset="0"/>
              </a:rPr>
              <a:t>", true</a:t>
            </a:r>
            <a:r>
              <a:rPr lang="en-US" sz="1450" dirty="0">
                <a:latin typeface="Courier New" pitchFamily="49" charset="0"/>
              </a:rPr>
              <a:t>, false);</a:t>
            </a:r>
          </a:p>
          <a:p>
            <a:pPr>
              <a:lnSpc>
                <a:spcPct val="70000"/>
              </a:lnSpc>
              <a:buNone/>
            </a:pPr>
            <a:r>
              <a:rPr lang="en-US" sz="1450" dirty="0">
                <a:latin typeface="Courier New" pitchFamily="49" charset="0"/>
              </a:rPr>
              <a:t>    </a:t>
            </a:r>
            <a:r>
              <a:rPr lang="en-US" sz="1450" dirty="0" err="1">
                <a:latin typeface="Courier New" pitchFamily="49" charset="0"/>
              </a:rPr>
              <a:t>scanf</a:t>
            </a:r>
            <a:r>
              <a:rPr lang="en-US" sz="1450" dirty="0">
                <a:latin typeface="Courier New" pitchFamily="49" charset="0"/>
              </a:rPr>
              <a:t>("%d", &amp;</a:t>
            </a:r>
            <a:r>
              <a:rPr lang="en-US" sz="1450" dirty="0" err="1">
                <a:latin typeface="Courier New" pitchFamily="49" charset="0"/>
              </a:rPr>
              <a:t>been_putting_project_off</a:t>
            </a:r>
            <a:r>
              <a:rPr lang="en-US" sz="1450" dirty="0">
                <a:latin typeface="Courier New" pitchFamily="49" charset="0"/>
              </a:rPr>
              <a:t>);</a:t>
            </a:r>
          </a:p>
          <a:p>
            <a:pPr>
              <a:lnSpc>
                <a:spcPct val="70000"/>
              </a:lnSpc>
              <a:buNone/>
            </a:pPr>
            <a:r>
              <a:rPr lang="en-US" sz="1450" dirty="0">
                <a:latin typeface="Courier New" pitchFamily="49" charset="0"/>
              </a:rPr>
              <a:t>    </a:t>
            </a:r>
            <a:r>
              <a:rPr lang="en-US" sz="1450" dirty="0" err="1">
                <a:latin typeface="Courier New" pitchFamily="49" charset="0"/>
              </a:rPr>
              <a:t>start_working_on_project_today</a:t>
            </a:r>
            <a:r>
              <a:rPr lang="en-US" sz="1450" dirty="0">
                <a:latin typeface="Courier New" pitchFamily="49" charset="0"/>
              </a:rPr>
              <a:t> =</a:t>
            </a:r>
          </a:p>
          <a:p>
            <a:pPr>
              <a:lnSpc>
                <a:spcPct val="70000"/>
              </a:lnSpc>
              <a:buNone/>
            </a:pPr>
            <a:r>
              <a:rPr lang="en-US" sz="1450" dirty="0">
                <a:latin typeface="Courier New" pitchFamily="49" charset="0"/>
              </a:rPr>
              <a:t>        </a:t>
            </a:r>
            <a:r>
              <a:rPr lang="en-US" sz="1450" dirty="0" err="1">
                <a:latin typeface="Courier New" pitchFamily="49" charset="0"/>
              </a:rPr>
              <a:t>project_due_soon</a:t>
            </a:r>
            <a:r>
              <a:rPr lang="en-US" sz="1450" dirty="0">
                <a:latin typeface="Courier New" pitchFamily="49" charset="0"/>
              </a:rPr>
              <a:t> &amp;&amp; </a:t>
            </a:r>
            <a:r>
              <a:rPr lang="en-US" sz="1450" dirty="0" err="1">
                <a:latin typeface="Courier New" pitchFamily="49" charset="0"/>
              </a:rPr>
              <a:t>been_putting_project_off</a:t>
            </a:r>
            <a:r>
              <a:rPr lang="en-US" sz="1450" dirty="0">
                <a:latin typeface="Courier New" pitchFamily="49" charset="0"/>
              </a:rPr>
              <a:t>;</a:t>
            </a:r>
          </a:p>
          <a:p>
            <a:pPr>
              <a:lnSpc>
                <a:spcPct val="70000"/>
              </a:lnSpc>
              <a:buNone/>
            </a:pPr>
            <a:r>
              <a:rPr lang="en-US" sz="1450" dirty="0">
                <a:latin typeface="Courier New" pitchFamily="49" charset="0"/>
              </a:rPr>
              <a:t>    </a:t>
            </a:r>
            <a:r>
              <a:rPr lang="en-US" sz="1450" dirty="0" err="1">
                <a:latin typeface="Courier New" pitchFamily="49" charset="0"/>
              </a:rPr>
              <a:t>printf</a:t>
            </a:r>
            <a:r>
              <a:rPr lang="en-US" sz="1450" dirty="0">
                <a:latin typeface="Courier New" pitchFamily="49" charset="0"/>
              </a:rPr>
              <a:t>("Is it true that you should start ");</a:t>
            </a:r>
          </a:p>
          <a:p>
            <a:pPr>
              <a:lnSpc>
                <a:spcPct val="70000"/>
              </a:lnSpc>
              <a:buNone/>
            </a:pPr>
            <a:r>
              <a:rPr lang="en-US" sz="1450" dirty="0">
                <a:latin typeface="Courier New" pitchFamily="49" charset="0"/>
              </a:rPr>
              <a:t>    </a:t>
            </a:r>
            <a:r>
              <a:rPr lang="en-US" sz="1450" dirty="0" err="1">
                <a:latin typeface="Courier New" pitchFamily="49" charset="0"/>
              </a:rPr>
              <a:t>printf</a:t>
            </a:r>
            <a:r>
              <a:rPr lang="en-US" sz="1450" dirty="0">
                <a:latin typeface="Courier New" pitchFamily="49" charset="0"/>
              </a:rPr>
              <a:t>("working on it today?\n");</a:t>
            </a:r>
          </a:p>
          <a:p>
            <a:pPr>
              <a:lnSpc>
                <a:spcPct val="70000"/>
              </a:lnSpc>
              <a:buNone/>
            </a:pPr>
            <a:r>
              <a:rPr lang="en-US" sz="1450" dirty="0">
                <a:latin typeface="Courier New" pitchFamily="49" charset="0"/>
              </a:rPr>
              <a:t>    </a:t>
            </a:r>
            <a:r>
              <a:rPr lang="en-US" sz="1450" dirty="0" err="1">
                <a:latin typeface="Courier New" pitchFamily="49" charset="0"/>
              </a:rPr>
              <a:t>printf</a:t>
            </a:r>
            <a:r>
              <a:rPr lang="en-US" sz="1450" dirty="0">
                <a:latin typeface="Courier New" pitchFamily="49" charset="0"/>
              </a:rPr>
              <a:t>("ANSWER: %d\n",</a:t>
            </a:r>
          </a:p>
          <a:p>
            <a:pPr>
              <a:lnSpc>
                <a:spcPct val="70000"/>
              </a:lnSpc>
              <a:buNone/>
            </a:pPr>
            <a:r>
              <a:rPr lang="en-US" sz="1450" dirty="0">
                <a:latin typeface="Courier New" pitchFamily="49" charset="0"/>
              </a:rPr>
              <a:t>        </a:t>
            </a:r>
            <a:r>
              <a:rPr lang="en-US" sz="1450" dirty="0" err="1">
                <a:latin typeface="Courier New" pitchFamily="49" charset="0"/>
              </a:rPr>
              <a:t>start_working_on_project_today</a:t>
            </a:r>
            <a:r>
              <a:rPr lang="en-US" sz="1450" dirty="0">
                <a:latin typeface="Courier New" pitchFamily="49" charset="0"/>
              </a:rPr>
              <a:t>);</a:t>
            </a:r>
          </a:p>
          <a:p>
            <a:pPr>
              <a:lnSpc>
                <a:spcPct val="70000"/>
              </a:lnSpc>
              <a:buNone/>
            </a:pPr>
            <a:r>
              <a:rPr lang="en-US" sz="1450" dirty="0">
                <a:latin typeface="Courier New" pitchFamily="49" charset="0"/>
              </a:rPr>
              <a:t>} /* main */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Boolean Data Lesson</a:t>
            </a:r>
          </a:p>
          <a:p>
            <a:r>
              <a:rPr lang="en-US" sz="1200" dirty="0" smtClean="0"/>
              <a:t>CS1313 Spring 2017  </a:t>
            </a:r>
            <a:endParaRPr lang="en-US" sz="1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6E57CE6-CD22-43F0-90CD-C2217D202FC5}" type="slidenum">
              <a:rPr lang="en-US"/>
              <a:pPr/>
              <a:t>26</a:t>
            </a:fld>
            <a:endParaRPr lang="en-US"/>
          </a:p>
        </p:txBody>
      </p:sp>
      <p:sp>
        <p:nvSpPr>
          <p:cNvPr id="545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Boolean Variables Example #2</a:t>
            </a:r>
          </a:p>
        </p:txBody>
      </p:sp>
      <p:sp>
        <p:nvSpPr>
          <p:cNvPr id="545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1800" dirty="0">
                <a:latin typeface="Courier New" pitchFamily="49" charset="0"/>
              </a:rPr>
              <a:t>% </a:t>
            </a:r>
            <a:r>
              <a:rPr lang="en-US" sz="1800" b="1" dirty="0" err="1">
                <a:latin typeface="Courier New" pitchFamily="49" charset="0"/>
              </a:rPr>
              <a:t>gcc</a:t>
            </a:r>
            <a:r>
              <a:rPr lang="en-US" sz="1800" b="1" dirty="0">
                <a:latin typeface="Courier New" pitchFamily="49" charset="0"/>
              </a:rPr>
              <a:t> -o </a:t>
            </a:r>
            <a:r>
              <a:rPr lang="en-US" sz="1800" b="1" dirty="0" err="1" smtClean="0">
                <a:latin typeface="Courier New" pitchFamily="49" charset="0"/>
              </a:rPr>
              <a:t>pp_logic</a:t>
            </a:r>
            <a:r>
              <a:rPr lang="en-US" sz="1800" b="1" dirty="0" smtClean="0">
                <a:latin typeface="Courier New" pitchFamily="49" charset="0"/>
              </a:rPr>
              <a:t> </a:t>
            </a:r>
            <a:r>
              <a:rPr lang="en-US" sz="1800" b="1" dirty="0" err="1" smtClean="0">
                <a:latin typeface="Courier New" pitchFamily="49" charset="0"/>
              </a:rPr>
              <a:t>pp_logic.c</a:t>
            </a:r>
            <a:endParaRPr lang="en-US" sz="1800" b="1" dirty="0">
              <a:latin typeface="Courier New" pitchFamily="49" charset="0"/>
            </a:endParaRPr>
          </a:p>
          <a:p>
            <a:pPr>
              <a:buFont typeface="Wingdings" pitchFamily="2" charset="2"/>
              <a:buNone/>
            </a:pPr>
            <a:r>
              <a:rPr lang="en-US" sz="1800" dirty="0">
                <a:latin typeface="Courier New" pitchFamily="49" charset="0"/>
              </a:rPr>
              <a:t>% </a:t>
            </a:r>
            <a:r>
              <a:rPr lang="en-US" sz="1800" b="1" dirty="0" err="1" smtClean="0">
                <a:latin typeface="Courier New" pitchFamily="49" charset="0"/>
              </a:rPr>
              <a:t>pp_logic</a:t>
            </a:r>
            <a:endParaRPr lang="en-US" sz="1800" b="1" dirty="0">
              <a:latin typeface="Courier New" pitchFamily="49" charset="0"/>
            </a:endParaRPr>
          </a:p>
          <a:p>
            <a:pPr>
              <a:buNone/>
            </a:pPr>
            <a:r>
              <a:rPr lang="en-US" sz="1800" dirty="0">
                <a:latin typeface="Courier New" pitchFamily="49" charset="0"/>
              </a:rPr>
              <a:t>Is it true that you have a programming project due soon?</a:t>
            </a:r>
          </a:p>
          <a:p>
            <a:pPr>
              <a:buNone/>
            </a:pPr>
            <a:r>
              <a:rPr lang="en-US" sz="1800" dirty="0">
                <a:latin typeface="Courier New" pitchFamily="49" charset="0"/>
              </a:rPr>
              <a:t>  (Answer 1 for true, 0 for false.)</a:t>
            </a:r>
          </a:p>
          <a:p>
            <a:pPr>
              <a:buNone/>
            </a:pPr>
            <a:r>
              <a:rPr lang="en-US" sz="1800" dirty="0">
                <a:latin typeface="Courier New" pitchFamily="49" charset="0"/>
              </a:rPr>
              <a:t>1</a:t>
            </a:r>
          </a:p>
          <a:p>
            <a:pPr>
              <a:buNone/>
            </a:pPr>
            <a:r>
              <a:rPr lang="en-US" sz="1800" dirty="0">
                <a:latin typeface="Courier New" pitchFamily="49" charset="0"/>
              </a:rPr>
              <a:t>Is it true that you have been putting off working on it?</a:t>
            </a:r>
          </a:p>
          <a:p>
            <a:pPr>
              <a:buNone/>
            </a:pPr>
            <a:r>
              <a:rPr lang="en-US" sz="1800" dirty="0">
                <a:latin typeface="Courier New" pitchFamily="49" charset="0"/>
              </a:rPr>
              <a:t>  (Answer 1 for true, 0 for false.)</a:t>
            </a:r>
          </a:p>
          <a:p>
            <a:pPr>
              <a:buNone/>
            </a:pPr>
            <a:r>
              <a:rPr lang="en-US" sz="1800" dirty="0">
                <a:latin typeface="Courier New" pitchFamily="49" charset="0"/>
              </a:rPr>
              <a:t>1</a:t>
            </a:r>
          </a:p>
          <a:p>
            <a:pPr>
              <a:buNone/>
            </a:pPr>
            <a:r>
              <a:rPr lang="en-US" sz="1800" dirty="0">
                <a:latin typeface="Courier New" pitchFamily="49" charset="0"/>
              </a:rPr>
              <a:t>Is it true that you should start working on it today?</a:t>
            </a:r>
          </a:p>
          <a:p>
            <a:pPr>
              <a:buNone/>
            </a:pPr>
            <a:r>
              <a:rPr lang="en-US" sz="1800" dirty="0">
                <a:latin typeface="Courier New" pitchFamily="49" charset="0"/>
              </a:rPr>
              <a:t>ANSWER: 1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Boolean Data Lesson</a:t>
            </a:r>
          </a:p>
          <a:p>
            <a:r>
              <a:rPr lang="en-US" sz="1200" dirty="0" smtClean="0"/>
              <a:t>CS1313 Spring 2017  </a:t>
            </a:r>
            <a:endParaRPr lang="en-US" sz="1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301D4E4-92E0-4F60-80AD-795B9BE0EF91}" type="slidenum">
              <a:rPr lang="en-US"/>
              <a:pPr/>
              <a:t>27</a:t>
            </a:fld>
            <a:endParaRPr lang="en-US"/>
          </a:p>
        </p:txBody>
      </p:sp>
      <p:sp>
        <p:nvSpPr>
          <p:cNvPr id="546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Relational Operations #1</a:t>
            </a:r>
          </a:p>
        </p:txBody>
      </p:sp>
      <p:sp>
        <p:nvSpPr>
          <p:cNvPr id="546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dirty="0"/>
              <a:t>A </a:t>
            </a:r>
            <a:r>
              <a:rPr lang="en-US" b="1" i="1" u="sng" dirty="0"/>
              <a:t>relational</a:t>
            </a:r>
            <a:r>
              <a:rPr lang="en-US" i="1" dirty="0"/>
              <a:t> </a:t>
            </a:r>
            <a:r>
              <a:rPr lang="en-US" dirty="0"/>
              <a:t>operation is a binary operation that compares </a:t>
            </a:r>
            <a:r>
              <a:rPr lang="en-US" dirty="0" smtClean="0"/>
              <a:t> two </a:t>
            </a:r>
            <a:r>
              <a:rPr lang="en-US" dirty="0"/>
              <a:t>numeric operands and produces a Boolean result.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endParaRPr lang="en-US" dirty="0" smtClean="0"/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dirty="0" smtClean="0"/>
              <a:t>For </a:t>
            </a:r>
            <a:r>
              <a:rPr lang="en-US" dirty="0"/>
              <a:t>example:</a:t>
            </a:r>
          </a:p>
          <a:p>
            <a:pPr algn="ctr">
              <a:buFont typeface="Wingdings" pitchFamily="2" charset="2"/>
              <a:buNone/>
            </a:pPr>
            <a:r>
              <a:rPr lang="en-US" sz="2400" dirty="0">
                <a:latin typeface="Courier New" pitchFamily="49" charset="0"/>
              </a:rPr>
              <a:t>CS1313_lab_section == 14</a:t>
            </a:r>
          </a:p>
          <a:p>
            <a:pPr algn="ctr">
              <a:buFont typeface="Wingdings" pitchFamily="2" charset="2"/>
              <a:buNone/>
            </a:pPr>
            <a:r>
              <a:rPr lang="en-US" sz="2400" dirty="0" err="1">
                <a:latin typeface="Courier New" pitchFamily="49" charset="0"/>
              </a:rPr>
              <a:t>cm_per_km</a:t>
            </a:r>
            <a:r>
              <a:rPr lang="en-US" sz="2400" dirty="0">
                <a:latin typeface="Courier New" pitchFamily="49" charset="0"/>
              </a:rPr>
              <a:t> != 100</a:t>
            </a:r>
          </a:p>
          <a:p>
            <a:pPr algn="ctr">
              <a:buFont typeface="Wingdings" pitchFamily="2" charset="2"/>
              <a:buNone/>
            </a:pPr>
            <a:r>
              <a:rPr lang="en-US" sz="2400" dirty="0">
                <a:latin typeface="Courier New" pitchFamily="49" charset="0"/>
              </a:rPr>
              <a:t>age &lt; 21</a:t>
            </a:r>
          </a:p>
          <a:p>
            <a:pPr algn="ctr">
              <a:buFont typeface="Wingdings" pitchFamily="2" charset="2"/>
              <a:buNone/>
            </a:pPr>
            <a:r>
              <a:rPr lang="en-US" sz="2400" dirty="0" err="1">
                <a:latin typeface="Courier New" pitchFamily="49" charset="0"/>
              </a:rPr>
              <a:t>number_of_students</a:t>
            </a:r>
            <a:r>
              <a:rPr lang="en-US" sz="2400" dirty="0">
                <a:latin typeface="Courier New" pitchFamily="49" charset="0"/>
              </a:rPr>
              <a:t> &lt;= </a:t>
            </a:r>
            <a:r>
              <a:rPr lang="en-US" sz="2400" dirty="0" err="1">
                <a:latin typeface="Courier New" pitchFamily="49" charset="0"/>
              </a:rPr>
              <a:t>number_of_chairs</a:t>
            </a:r>
            <a:endParaRPr lang="en-US" sz="2400" dirty="0">
              <a:latin typeface="Courier New" pitchFamily="49" charset="0"/>
            </a:endParaRPr>
          </a:p>
          <a:p>
            <a:pPr algn="ctr">
              <a:buFont typeface="Wingdings" pitchFamily="2" charset="2"/>
              <a:buNone/>
            </a:pPr>
            <a:r>
              <a:rPr lang="en-US" sz="2400" dirty="0" err="1">
                <a:latin typeface="Courier New" pitchFamily="49" charset="0"/>
              </a:rPr>
              <a:t>credit_hours</a:t>
            </a:r>
            <a:r>
              <a:rPr lang="en-US" sz="2400" dirty="0">
                <a:latin typeface="Courier New" pitchFamily="49" charset="0"/>
              </a:rPr>
              <a:t> &gt; 30</a:t>
            </a:r>
          </a:p>
          <a:p>
            <a:pPr algn="ctr">
              <a:buFont typeface="Wingdings" pitchFamily="2" charset="2"/>
              <a:buNone/>
            </a:pPr>
            <a:r>
              <a:rPr lang="en-US" sz="2400" dirty="0" err="1">
                <a:latin typeface="Courier New" pitchFamily="49" charset="0"/>
              </a:rPr>
              <a:t>electoral_votes</a:t>
            </a:r>
            <a:r>
              <a:rPr lang="en-US" sz="2400" dirty="0">
                <a:latin typeface="Courier New" pitchFamily="49" charset="0"/>
              </a:rPr>
              <a:t> &gt;= 270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Boolean Data Lesson</a:t>
            </a:r>
          </a:p>
          <a:p>
            <a:r>
              <a:rPr lang="en-US" sz="1200" dirty="0" smtClean="0"/>
              <a:t>CS1313 Spring 2017  </a:t>
            </a:r>
            <a:endParaRPr lang="en-US" sz="1200" dirty="0"/>
          </a:p>
        </p:txBody>
      </p:sp>
      <p:sp>
        <p:nvSpPr>
          <p:cNvPr id="4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F71F15A-ACE3-4772-9C4E-7D0452CE921A}" type="slidenum">
              <a:rPr lang="en-US"/>
              <a:pPr/>
              <a:t>28</a:t>
            </a:fld>
            <a:endParaRPr lang="en-US"/>
          </a:p>
        </p:txBody>
      </p:sp>
      <p:sp>
        <p:nvSpPr>
          <p:cNvPr id="547887" name="Rectangle 4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Relational Operations #2</a:t>
            </a:r>
          </a:p>
        </p:txBody>
      </p:sp>
      <p:graphicFrame>
        <p:nvGraphicFramePr>
          <p:cNvPr id="547983" name="Group 143"/>
          <p:cNvGraphicFramePr>
            <a:graphicFrameLocks noGrp="1"/>
          </p:cNvGraphicFramePr>
          <p:nvPr>
            <p:ph idx="1"/>
          </p:nvPr>
        </p:nvGraphicFramePr>
        <p:xfrm>
          <a:off x="685800" y="1447800"/>
          <a:ext cx="7848600" cy="4440240"/>
        </p:xfrm>
        <a:graphic>
          <a:graphicData uri="http://schemas.openxmlformats.org/drawingml/2006/table">
            <a:tbl>
              <a:tblPr/>
              <a:tblGrid>
                <a:gridCol w="1447800"/>
                <a:gridCol w="1219200"/>
                <a:gridCol w="1143000"/>
                <a:gridCol w="4038600"/>
              </a:tblGrid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Operation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Operator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Usage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Result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1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Equal to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==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x == 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1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if the value of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x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is exactly the same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as the value of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y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; otherwise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5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Not equal to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!=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x != 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1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if the value of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x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is different from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the value of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y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; otherwise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3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Less than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&lt;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x &lt;  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1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if the value of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x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is less than the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value of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y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; otherwise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5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Less than or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equal to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&lt;=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x &lt;= 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1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if the value of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x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is less than or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equal to the value of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y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; otherwise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1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Greater than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&gt;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x &gt;  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1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if the value of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x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is greater than the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value of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y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; otherwise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5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Greater than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or equal to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&gt;=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x &gt;= 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1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if the value of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x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is greater than or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equal to the value of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y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; otherwise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Boolean Data Lesson</a:t>
            </a:r>
          </a:p>
          <a:p>
            <a:r>
              <a:rPr lang="en-US" sz="1200" dirty="0" smtClean="0"/>
              <a:t>CS1313 Spring 2017  </a:t>
            </a:r>
            <a:endParaRPr lang="en-US" sz="1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57278D4-CA43-4367-B43C-E995056EDCE5}" type="slidenum">
              <a:rPr lang="en-US"/>
              <a:pPr/>
              <a:t>29</a:t>
            </a:fld>
            <a:endParaRPr lang="en-US"/>
          </a:p>
        </p:txBody>
      </p:sp>
      <p:sp>
        <p:nvSpPr>
          <p:cNvPr id="549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Relational Expressions Example #1</a:t>
            </a:r>
          </a:p>
        </p:txBody>
      </p:sp>
      <p:sp>
        <p:nvSpPr>
          <p:cNvPr id="549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1800" dirty="0">
                <a:latin typeface="Courier New" pitchFamily="49" charset="0"/>
              </a:rPr>
              <a:t>#include &lt;</a:t>
            </a:r>
            <a:r>
              <a:rPr lang="en-US" sz="1800" dirty="0" err="1">
                <a:latin typeface="Courier New" pitchFamily="49" charset="0"/>
              </a:rPr>
              <a:t>stdio.h</a:t>
            </a:r>
            <a:r>
              <a:rPr lang="en-US" sz="1800" dirty="0">
                <a:latin typeface="Courier New" pitchFamily="49" charset="0"/>
              </a:rPr>
              <a:t>&gt;</a:t>
            </a:r>
          </a:p>
          <a:p>
            <a:pPr>
              <a:lnSpc>
                <a:spcPct val="10000"/>
              </a:lnSpc>
              <a:buFont typeface="Wingdings" pitchFamily="2" charset="2"/>
              <a:buNone/>
            </a:pPr>
            <a:endParaRPr lang="en-US" sz="1800" dirty="0">
              <a:latin typeface="Courier New" pitchFamily="49" charset="0"/>
            </a:endParaRP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main ()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800" dirty="0">
                <a:latin typeface="Courier New" pitchFamily="49" charset="0"/>
              </a:rPr>
              <a:t>{ /* main */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800" dirty="0">
                <a:latin typeface="Courier New" pitchFamily="49" charset="0"/>
              </a:rPr>
              <a:t>    </a:t>
            </a: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CS1313_size, </a:t>
            </a:r>
            <a:r>
              <a:rPr lang="en-US" sz="1800" dirty="0" smtClean="0">
                <a:latin typeface="Courier New" pitchFamily="49" charset="0"/>
              </a:rPr>
              <a:t>METR2011_size</a:t>
            </a:r>
            <a:r>
              <a:rPr lang="en-US" sz="1800" dirty="0">
                <a:latin typeface="Courier New" pitchFamily="49" charset="0"/>
              </a:rPr>
              <a:t>;</a:t>
            </a:r>
          </a:p>
          <a:p>
            <a:pPr>
              <a:lnSpc>
                <a:spcPct val="10000"/>
              </a:lnSpc>
              <a:buFont typeface="Wingdings" pitchFamily="2" charset="2"/>
              <a:buNone/>
            </a:pPr>
            <a:endParaRPr lang="en-US" sz="1800" dirty="0">
              <a:latin typeface="Courier New" pitchFamily="49" charset="0"/>
            </a:endParaRP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800" dirty="0">
                <a:latin typeface="Courier New" pitchFamily="49" charset="0"/>
              </a:rPr>
              <a:t>    </a:t>
            </a:r>
            <a:r>
              <a:rPr lang="en-US" sz="1800" dirty="0" err="1">
                <a:latin typeface="Courier New" pitchFamily="49" charset="0"/>
              </a:rPr>
              <a:t>printf</a:t>
            </a:r>
            <a:r>
              <a:rPr lang="en-US" sz="1800" dirty="0">
                <a:latin typeface="Courier New" pitchFamily="49" charset="0"/>
              </a:rPr>
              <a:t>("How many students are in CS1313?\n");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800" dirty="0">
                <a:latin typeface="Courier New" pitchFamily="49" charset="0"/>
              </a:rPr>
              <a:t>    </a:t>
            </a:r>
            <a:r>
              <a:rPr lang="en-US" sz="1800" dirty="0" err="1">
                <a:latin typeface="Courier New" pitchFamily="49" charset="0"/>
              </a:rPr>
              <a:t>scanf</a:t>
            </a:r>
            <a:r>
              <a:rPr lang="en-US" sz="1800" dirty="0">
                <a:latin typeface="Courier New" pitchFamily="49" charset="0"/>
              </a:rPr>
              <a:t>("%d", &amp;CS1313_size);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800" dirty="0">
                <a:latin typeface="Courier New" pitchFamily="49" charset="0"/>
              </a:rPr>
              <a:t>    </a:t>
            </a:r>
            <a:r>
              <a:rPr lang="en-US" sz="1800" dirty="0" err="1">
                <a:latin typeface="Courier New" pitchFamily="49" charset="0"/>
              </a:rPr>
              <a:t>printf</a:t>
            </a:r>
            <a:r>
              <a:rPr lang="en-US" sz="1800" dirty="0">
                <a:latin typeface="Courier New" pitchFamily="49" charset="0"/>
              </a:rPr>
              <a:t>("How many students are in </a:t>
            </a:r>
            <a:r>
              <a:rPr lang="en-US" sz="1800" dirty="0" smtClean="0">
                <a:latin typeface="Courier New" pitchFamily="49" charset="0"/>
              </a:rPr>
              <a:t>METR2011?\</a:t>
            </a:r>
            <a:r>
              <a:rPr lang="en-US" sz="1800" dirty="0">
                <a:latin typeface="Courier New" pitchFamily="49" charset="0"/>
              </a:rPr>
              <a:t>n");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800" dirty="0">
                <a:latin typeface="Courier New" pitchFamily="49" charset="0"/>
              </a:rPr>
              <a:t>    </a:t>
            </a:r>
            <a:r>
              <a:rPr lang="en-US" sz="1800" dirty="0" err="1">
                <a:latin typeface="Courier New" pitchFamily="49" charset="0"/>
              </a:rPr>
              <a:t>scanf</a:t>
            </a:r>
            <a:r>
              <a:rPr lang="en-US" sz="1800" dirty="0">
                <a:latin typeface="Courier New" pitchFamily="49" charset="0"/>
              </a:rPr>
              <a:t>("%d", </a:t>
            </a:r>
            <a:r>
              <a:rPr lang="en-US" sz="1800" dirty="0" smtClean="0">
                <a:latin typeface="Courier New" pitchFamily="49" charset="0"/>
              </a:rPr>
              <a:t>&amp;METR2011_size</a:t>
            </a:r>
            <a:r>
              <a:rPr lang="en-US" sz="1800" dirty="0">
                <a:latin typeface="Courier New" pitchFamily="49" charset="0"/>
              </a:rPr>
              <a:t>);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800" dirty="0">
                <a:latin typeface="Courier New" pitchFamily="49" charset="0"/>
              </a:rPr>
              <a:t>    </a:t>
            </a:r>
            <a:r>
              <a:rPr lang="en-US" sz="1800" dirty="0" err="1">
                <a:latin typeface="Courier New" pitchFamily="49" charset="0"/>
              </a:rPr>
              <a:t>printf</a:t>
            </a:r>
            <a:r>
              <a:rPr lang="en-US" sz="1800" dirty="0">
                <a:latin typeface="Courier New" pitchFamily="49" charset="0"/>
              </a:rPr>
              <a:t>("%d == %d: %d\n", CS1313_size, </a:t>
            </a:r>
            <a:r>
              <a:rPr lang="en-US" sz="1800" dirty="0" smtClean="0">
                <a:latin typeface="Courier New" pitchFamily="49" charset="0"/>
              </a:rPr>
              <a:t>METR2011_size</a:t>
            </a:r>
            <a:r>
              <a:rPr lang="en-US" sz="1800" dirty="0">
                <a:latin typeface="Courier New" pitchFamily="49" charset="0"/>
              </a:rPr>
              <a:t>,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800" dirty="0">
                <a:latin typeface="Courier New" pitchFamily="49" charset="0"/>
              </a:rPr>
              <a:t>        CS1313_size == </a:t>
            </a:r>
            <a:r>
              <a:rPr lang="en-US" sz="1800" dirty="0" smtClean="0">
                <a:latin typeface="Courier New" pitchFamily="49" charset="0"/>
              </a:rPr>
              <a:t>METR2011_size</a:t>
            </a:r>
            <a:r>
              <a:rPr lang="en-US" sz="1800" dirty="0">
                <a:latin typeface="Courier New" pitchFamily="49" charset="0"/>
              </a:rPr>
              <a:t>);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800" dirty="0">
                <a:latin typeface="Courier New" pitchFamily="49" charset="0"/>
              </a:rPr>
              <a:t>    </a:t>
            </a:r>
            <a:r>
              <a:rPr lang="en-US" sz="1800" dirty="0" err="1">
                <a:latin typeface="Courier New" pitchFamily="49" charset="0"/>
              </a:rPr>
              <a:t>printf</a:t>
            </a:r>
            <a:r>
              <a:rPr lang="en-US" sz="1800" dirty="0">
                <a:latin typeface="Courier New" pitchFamily="49" charset="0"/>
              </a:rPr>
              <a:t>("%d != %d: %d\n", CS1313_size, </a:t>
            </a:r>
            <a:r>
              <a:rPr lang="en-US" sz="1800" dirty="0" smtClean="0">
                <a:latin typeface="Courier New" pitchFamily="49" charset="0"/>
              </a:rPr>
              <a:t>METR2011_size</a:t>
            </a:r>
            <a:r>
              <a:rPr lang="en-US" sz="1800" dirty="0">
                <a:latin typeface="Courier New" pitchFamily="49" charset="0"/>
              </a:rPr>
              <a:t>,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800" dirty="0">
                <a:latin typeface="Courier New" pitchFamily="49" charset="0"/>
              </a:rPr>
              <a:t>        CS1313_size != </a:t>
            </a:r>
            <a:r>
              <a:rPr lang="en-US" sz="1800" dirty="0" smtClean="0">
                <a:latin typeface="Courier New" pitchFamily="49" charset="0"/>
              </a:rPr>
              <a:t>METR2011_size</a:t>
            </a:r>
            <a:r>
              <a:rPr lang="en-US" sz="1800" dirty="0">
                <a:latin typeface="Courier New" pitchFamily="49" charset="0"/>
              </a:rPr>
              <a:t>);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800" dirty="0">
                <a:latin typeface="Courier New" pitchFamily="49" charset="0"/>
              </a:rPr>
              <a:t>    </a:t>
            </a:r>
            <a:r>
              <a:rPr lang="en-US" sz="1800" dirty="0" err="1">
                <a:latin typeface="Courier New" pitchFamily="49" charset="0"/>
              </a:rPr>
              <a:t>printf</a:t>
            </a:r>
            <a:r>
              <a:rPr lang="en-US" sz="1800" dirty="0">
                <a:latin typeface="Courier New" pitchFamily="49" charset="0"/>
              </a:rPr>
              <a:t>("%d &lt;  %d: %d\n", CS1313_size, </a:t>
            </a:r>
            <a:r>
              <a:rPr lang="en-US" sz="1800" dirty="0" smtClean="0">
                <a:latin typeface="Courier New" pitchFamily="49" charset="0"/>
              </a:rPr>
              <a:t>METR2011_size</a:t>
            </a:r>
            <a:r>
              <a:rPr lang="en-US" sz="1800" dirty="0">
                <a:latin typeface="Courier New" pitchFamily="49" charset="0"/>
              </a:rPr>
              <a:t>,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800" dirty="0">
                <a:latin typeface="Courier New" pitchFamily="49" charset="0"/>
              </a:rPr>
              <a:t>        CS1313_size &lt;  </a:t>
            </a:r>
            <a:r>
              <a:rPr lang="en-US" sz="1800" dirty="0" smtClean="0">
                <a:latin typeface="Courier New" pitchFamily="49" charset="0"/>
              </a:rPr>
              <a:t>METR2011_size</a:t>
            </a:r>
            <a:r>
              <a:rPr lang="en-US" sz="1800" dirty="0">
                <a:latin typeface="Courier New" pitchFamily="49" charset="0"/>
              </a:rPr>
              <a:t>);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800" dirty="0">
                <a:latin typeface="Courier New" pitchFamily="49" charset="0"/>
              </a:rPr>
              <a:t>    </a:t>
            </a:r>
            <a:r>
              <a:rPr lang="en-US" sz="1800" dirty="0" err="1">
                <a:latin typeface="Courier New" pitchFamily="49" charset="0"/>
              </a:rPr>
              <a:t>printf</a:t>
            </a:r>
            <a:r>
              <a:rPr lang="en-US" sz="1800" dirty="0">
                <a:latin typeface="Courier New" pitchFamily="49" charset="0"/>
              </a:rPr>
              <a:t>("%d &lt;= %d: %d\n", CS1313_size, </a:t>
            </a:r>
            <a:r>
              <a:rPr lang="en-US" sz="1800" dirty="0" smtClean="0">
                <a:latin typeface="Courier New" pitchFamily="49" charset="0"/>
              </a:rPr>
              <a:t>METR2011_size</a:t>
            </a:r>
            <a:r>
              <a:rPr lang="en-US" sz="1800" dirty="0">
                <a:latin typeface="Courier New" pitchFamily="49" charset="0"/>
              </a:rPr>
              <a:t>,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800" dirty="0">
                <a:latin typeface="Courier New" pitchFamily="49" charset="0"/>
              </a:rPr>
              <a:t>        CS1313_size &lt;= </a:t>
            </a:r>
            <a:r>
              <a:rPr lang="en-US" sz="1800" dirty="0" smtClean="0">
                <a:latin typeface="Courier New" pitchFamily="49" charset="0"/>
              </a:rPr>
              <a:t>METR2011_size</a:t>
            </a:r>
            <a:r>
              <a:rPr lang="en-US" sz="1800" dirty="0">
                <a:latin typeface="Courier New" pitchFamily="49" charset="0"/>
              </a:rPr>
              <a:t>);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800" dirty="0">
                <a:latin typeface="Courier New" pitchFamily="49" charset="0"/>
              </a:rPr>
              <a:t>    </a:t>
            </a:r>
            <a:r>
              <a:rPr lang="en-US" sz="1800" dirty="0" err="1">
                <a:latin typeface="Courier New" pitchFamily="49" charset="0"/>
              </a:rPr>
              <a:t>printf</a:t>
            </a:r>
            <a:r>
              <a:rPr lang="en-US" sz="1800" dirty="0">
                <a:latin typeface="Courier New" pitchFamily="49" charset="0"/>
              </a:rPr>
              <a:t>("%d &gt;  %d: %d\n", CS1313_size, </a:t>
            </a:r>
            <a:r>
              <a:rPr lang="en-US" sz="1800" dirty="0" smtClean="0">
                <a:latin typeface="Courier New" pitchFamily="49" charset="0"/>
              </a:rPr>
              <a:t>METR2011_size</a:t>
            </a:r>
            <a:r>
              <a:rPr lang="en-US" sz="1800" dirty="0">
                <a:latin typeface="Courier New" pitchFamily="49" charset="0"/>
              </a:rPr>
              <a:t>,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800" dirty="0">
                <a:latin typeface="Courier New" pitchFamily="49" charset="0"/>
              </a:rPr>
              <a:t>        CS1313_size &gt;  </a:t>
            </a:r>
            <a:r>
              <a:rPr lang="en-US" sz="1800" dirty="0" smtClean="0">
                <a:latin typeface="Courier New" pitchFamily="49" charset="0"/>
              </a:rPr>
              <a:t>METR2011_size</a:t>
            </a:r>
            <a:r>
              <a:rPr lang="en-US" sz="1800" dirty="0">
                <a:latin typeface="Courier New" pitchFamily="49" charset="0"/>
              </a:rPr>
              <a:t>);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800" dirty="0">
                <a:latin typeface="Courier New" pitchFamily="49" charset="0"/>
              </a:rPr>
              <a:t>    </a:t>
            </a:r>
            <a:r>
              <a:rPr lang="en-US" sz="1800" dirty="0" err="1">
                <a:latin typeface="Courier New" pitchFamily="49" charset="0"/>
              </a:rPr>
              <a:t>printf</a:t>
            </a:r>
            <a:r>
              <a:rPr lang="en-US" sz="1800" dirty="0">
                <a:latin typeface="Courier New" pitchFamily="49" charset="0"/>
              </a:rPr>
              <a:t>("%d &gt;= %d: %d\n", CS1313_size, </a:t>
            </a:r>
            <a:r>
              <a:rPr lang="en-US" sz="1800" dirty="0" smtClean="0">
                <a:latin typeface="Courier New" pitchFamily="49" charset="0"/>
              </a:rPr>
              <a:t>METR2011_size</a:t>
            </a:r>
            <a:r>
              <a:rPr lang="en-US" sz="1800" dirty="0">
                <a:latin typeface="Courier New" pitchFamily="49" charset="0"/>
              </a:rPr>
              <a:t>,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800" dirty="0">
                <a:latin typeface="Courier New" pitchFamily="49" charset="0"/>
              </a:rPr>
              <a:t>        CS1313_size &gt;= </a:t>
            </a:r>
            <a:r>
              <a:rPr lang="en-US" sz="1800" dirty="0" smtClean="0">
                <a:latin typeface="Courier New" pitchFamily="49" charset="0"/>
              </a:rPr>
              <a:t>METR2011_size</a:t>
            </a:r>
            <a:r>
              <a:rPr lang="en-US" sz="1800" dirty="0">
                <a:latin typeface="Courier New" pitchFamily="49" charset="0"/>
              </a:rPr>
              <a:t>);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800" dirty="0">
                <a:latin typeface="Courier New" pitchFamily="49" charset="0"/>
              </a:rPr>
              <a:t>} /* main */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Boolean Data Lesson</a:t>
            </a:r>
          </a:p>
          <a:p>
            <a:r>
              <a:rPr lang="en-US" sz="1200" dirty="0" smtClean="0"/>
              <a:t>CS1313 Spring 2017  </a:t>
            </a:r>
            <a:endParaRPr lang="en-US" sz="1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F48782F-778D-4F4B-8C20-08282D26D51E}" type="slidenum">
              <a:rPr lang="en-US"/>
              <a:pPr/>
              <a:t>3</a:t>
            </a:fld>
            <a:endParaRPr lang="en-US"/>
          </a:p>
        </p:txBody>
      </p:sp>
      <p:sp>
        <p:nvSpPr>
          <p:cNvPr id="529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 Boolean Data Type: </a:t>
            </a:r>
            <a:r>
              <a:rPr lang="en-US">
                <a:latin typeface="Courier New" pitchFamily="49" charset="0"/>
              </a:rPr>
              <a:t>char</a:t>
            </a:r>
            <a:r>
              <a:rPr lang="en-US"/>
              <a:t> or </a:t>
            </a:r>
            <a:r>
              <a:rPr lang="en-US">
                <a:latin typeface="Courier New" pitchFamily="49" charset="0"/>
              </a:rPr>
              <a:t>int</a:t>
            </a:r>
            <a:endParaRPr lang="en-US" b="0">
              <a:latin typeface="Courier New" pitchFamily="49" charset="0"/>
            </a:endParaRPr>
          </a:p>
        </p:txBody>
      </p:sp>
      <p:sp>
        <p:nvSpPr>
          <p:cNvPr id="529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295400"/>
            <a:ext cx="8077200" cy="46482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dirty="0"/>
              <a:t>The C data type typically used for storing Boolean values is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latin typeface="Courier New" pitchFamily="49" charset="0"/>
              </a:rPr>
              <a:t>char</a:t>
            </a:r>
            <a:r>
              <a:rPr lang="en-US" dirty="0"/>
              <a:t>, although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/>
              <a:t>will also work.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dirty="0"/>
              <a:t>Like numeric data types, Booleans have particular ways of being stored in memory and of being operated on.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dirty="0"/>
              <a:t>Conceptually, a Boolean value represents a single bit in </a:t>
            </a:r>
            <a:r>
              <a:rPr lang="en-US" dirty="0" smtClean="0"/>
              <a:t>memory.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dirty="0" smtClean="0"/>
              <a:t>But, </a:t>
            </a:r>
            <a:r>
              <a:rPr lang="en-US" dirty="0"/>
              <a:t>the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latin typeface="Courier New" pitchFamily="49" charset="0"/>
              </a:rPr>
              <a:t>char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/>
              <a:t>and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/>
              <a:t>data types aren’t implemented </a:t>
            </a:r>
            <a:r>
              <a:rPr lang="en-US" dirty="0" smtClean="0"/>
              <a:t> </a:t>
            </a:r>
            <a:r>
              <a:rPr lang="en-US" dirty="0" smtClean="0"/>
              <a:t>   </a:t>
            </a:r>
            <a:r>
              <a:rPr lang="en-US" dirty="0" smtClean="0"/>
              <a:t>this </a:t>
            </a:r>
            <a:r>
              <a:rPr lang="en-US" dirty="0"/>
              <a:t>way – if for no other reason than that computers </a:t>
            </a:r>
            <a:r>
              <a:rPr lang="en-US" dirty="0" smtClean="0"/>
              <a:t>       can’t </a:t>
            </a:r>
            <a:r>
              <a:rPr lang="en-US" dirty="0"/>
              <a:t>address a single bit, since the smallest collection of bits that they can address is a byte (or, in a few cases, a word).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Boolean Data Lesson</a:t>
            </a:r>
          </a:p>
          <a:p>
            <a:r>
              <a:rPr lang="en-US" sz="1200" dirty="0" smtClean="0"/>
              <a:t>CS1313 Spring 2017  </a:t>
            </a:r>
            <a:endParaRPr lang="en-US" sz="1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1576AF5-46BA-4829-9A23-B79660A6829E}" type="slidenum">
              <a:rPr lang="en-US"/>
              <a:pPr/>
              <a:t>30</a:t>
            </a:fld>
            <a:endParaRPr lang="en-US"/>
          </a:p>
        </p:txBody>
      </p:sp>
      <p:sp>
        <p:nvSpPr>
          <p:cNvPr id="550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Relational Expressions Example #2</a:t>
            </a:r>
          </a:p>
        </p:txBody>
      </p:sp>
      <p:sp>
        <p:nvSpPr>
          <p:cNvPr id="550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>
                <a:latin typeface="Courier New" pitchFamily="49" charset="0"/>
              </a:rPr>
              <a:t>% </a:t>
            </a:r>
            <a:r>
              <a:rPr lang="en-US" sz="2400" b="1" dirty="0" err="1">
                <a:latin typeface="Courier New" pitchFamily="49" charset="0"/>
              </a:rPr>
              <a:t>gcc</a:t>
            </a:r>
            <a:r>
              <a:rPr lang="en-US" sz="2400" b="1" dirty="0">
                <a:latin typeface="Courier New" pitchFamily="49" charset="0"/>
              </a:rPr>
              <a:t> -o relational </a:t>
            </a:r>
            <a:r>
              <a:rPr lang="en-US" sz="2400" b="1" dirty="0" err="1">
                <a:latin typeface="Courier New" pitchFamily="49" charset="0"/>
              </a:rPr>
              <a:t>relational.c</a:t>
            </a:r>
            <a:endParaRPr lang="en-US" sz="2400" b="1" dirty="0">
              <a:latin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>
                <a:latin typeface="Courier New" pitchFamily="49" charset="0"/>
              </a:rPr>
              <a:t>% </a:t>
            </a:r>
            <a:r>
              <a:rPr lang="en-US" sz="2400" b="1" dirty="0">
                <a:latin typeface="Courier New" pitchFamily="49" charset="0"/>
              </a:rPr>
              <a:t>relational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>
                <a:latin typeface="Courier New" pitchFamily="49" charset="0"/>
              </a:rPr>
              <a:t>How many students are in CS1313?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dirty="0" smtClean="0">
                <a:latin typeface="Courier New" pitchFamily="49" charset="0"/>
              </a:rPr>
              <a:t>107</a:t>
            </a:r>
            <a:endParaRPr lang="en-US" sz="2400" b="1" dirty="0">
              <a:latin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>
                <a:latin typeface="Courier New" pitchFamily="49" charset="0"/>
              </a:rPr>
              <a:t>How many students are in </a:t>
            </a:r>
            <a:r>
              <a:rPr lang="en-US" sz="2400" dirty="0" smtClean="0">
                <a:latin typeface="Courier New" pitchFamily="49" charset="0"/>
              </a:rPr>
              <a:t>METR2011?</a:t>
            </a:r>
            <a:endParaRPr lang="en-US" sz="2400" dirty="0">
              <a:latin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b="1" dirty="0" smtClean="0">
                <a:latin typeface="Courier New" pitchFamily="49" charset="0"/>
              </a:rPr>
              <a:t>96</a:t>
            </a:r>
            <a:endParaRPr lang="en-US" sz="2400" b="1" dirty="0">
              <a:latin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 smtClean="0">
                <a:latin typeface="Courier New" pitchFamily="49" charset="0"/>
              </a:rPr>
              <a:t>107 </a:t>
            </a:r>
            <a:r>
              <a:rPr lang="en-US" sz="2400" dirty="0">
                <a:latin typeface="Courier New" pitchFamily="49" charset="0"/>
              </a:rPr>
              <a:t>== </a:t>
            </a:r>
            <a:r>
              <a:rPr lang="en-US" dirty="0" smtClean="0">
                <a:latin typeface="Courier New" pitchFamily="49" charset="0"/>
              </a:rPr>
              <a:t>96</a:t>
            </a:r>
            <a:r>
              <a:rPr lang="en-US" sz="2400" dirty="0" smtClean="0">
                <a:latin typeface="Courier New" pitchFamily="49" charset="0"/>
              </a:rPr>
              <a:t>: </a:t>
            </a:r>
            <a:r>
              <a:rPr lang="en-US" sz="2400" dirty="0">
                <a:latin typeface="Courier New" pitchFamily="49" charset="0"/>
              </a:rPr>
              <a:t>0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 smtClean="0">
                <a:latin typeface="Courier New" pitchFamily="49" charset="0"/>
              </a:rPr>
              <a:t>107 </a:t>
            </a:r>
            <a:r>
              <a:rPr lang="en-US" sz="2400" dirty="0">
                <a:latin typeface="Courier New" pitchFamily="49" charset="0"/>
              </a:rPr>
              <a:t>!= </a:t>
            </a:r>
            <a:r>
              <a:rPr lang="en-US" dirty="0" smtClean="0">
                <a:latin typeface="Courier New" pitchFamily="49" charset="0"/>
              </a:rPr>
              <a:t>96</a:t>
            </a:r>
            <a:r>
              <a:rPr lang="en-US" sz="2400" dirty="0" smtClean="0">
                <a:latin typeface="Courier New" pitchFamily="49" charset="0"/>
              </a:rPr>
              <a:t>: </a:t>
            </a:r>
            <a:r>
              <a:rPr lang="en-US" sz="2400" dirty="0">
                <a:latin typeface="Courier New" pitchFamily="49" charset="0"/>
              </a:rPr>
              <a:t>1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 smtClean="0">
                <a:latin typeface="Courier New" pitchFamily="49" charset="0"/>
              </a:rPr>
              <a:t>107 </a:t>
            </a:r>
            <a:r>
              <a:rPr lang="en-US" sz="2400" dirty="0">
                <a:latin typeface="Courier New" pitchFamily="49" charset="0"/>
              </a:rPr>
              <a:t>&lt;  </a:t>
            </a:r>
            <a:r>
              <a:rPr lang="en-US" dirty="0" smtClean="0">
                <a:latin typeface="Courier New" pitchFamily="49" charset="0"/>
              </a:rPr>
              <a:t>96</a:t>
            </a:r>
            <a:r>
              <a:rPr lang="en-US" sz="2400" dirty="0" smtClean="0">
                <a:latin typeface="Courier New" pitchFamily="49" charset="0"/>
              </a:rPr>
              <a:t>: </a:t>
            </a:r>
            <a:r>
              <a:rPr lang="en-US" sz="2400" dirty="0">
                <a:latin typeface="Courier New" pitchFamily="49" charset="0"/>
              </a:rPr>
              <a:t>0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 smtClean="0">
                <a:latin typeface="Courier New" pitchFamily="49" charset="0"/>
              </a:rPr>
              <a:t>107 </a:t>
            </a:r>
            <a:r>
              <a:rPr lang="en-US" sz="2400" dirty="0">
                <a:latin typeface="Courier New" pitchFamily="49" charset="0"/>
              </a:rPr>
              <a:t>&lt;= </a:t>
            </a:r>
            <a:r>
              <a:rPr lang="en-US" dirty="0" smtClean="0">
                <a:latin typeface="Courier New" pitchFamily="49" charset="0"/>
              </a:rPr>
              <a:t>96</a:t>
            </a:r>
            <a:r>
              <a:rPr lang="en-US" sz="2400" dirty="0" smtClean="0">
                <a:latin typeface="Courier New" pitchFamily="49" charset="0"/>
              </a:rPr>
              <a:t>: </a:t>
            </a:r>
            <a:r>
              <a:rPr lang="en-US" sz="2400" dirty="0">
                <a:latin typeface="Courier New" pitchFamily="49" charset="0"/>
              </a:rPr>
              <a:t>0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 smtClean="0">
                <a:latin typeface="Courier New" pitchFamily="49" charset="0"/>
              </a:rPr>
              <a:t>107 </a:t>
            </a:r>
            <a:r>
              <a:rPr lang="en-US" sz="2400" dirty="0">
                <a:latin typeface="Courier New" pitchFamily="49" charset="0"/>
              </a:rPr>
              <a:t>&gt;  </a:t>
            </a:r>
            <a:r>
              <a:rPr lang="en-US" dirty="0" smtClean="0">
                <a:latin typeface="Courier New" pitchFamily="49" charset="0"/>
              </a:rPr>
              <a:t>96</a:t>
            </a:r>
            <a:r>
              <a:rPr lang="en-US" sz="2400" dirty="0" smtClean="0">
                <a:latin typeface="Courier New" pitchFamily="49" charset="0"/>
              </a:rPr>
              <a:t>: </a:t>
            </a:r>
            <a:r>
              <a:rPr lang="en-US" sz="2400" dirty="0">
                <a:latin typeface="Courier New" pitchFamily="49" charset="0"/>
              </a:rPr>
              <a:t>1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 smtClean="0">
                <a:latin typeface="Courier New" pitchFamily="49" charset="0"/>
              </a:rPr>
              <a:t>107 </a:t>
            </a:r>
            <a:r>
              <a:rPr lang="en-US" sz="2400" dirty="0">
                <a:latin typeface="Courier New" pitchFamily="49" charset="0"/>
              </a:rPr>
              <a:t>&gt;= </a:t>
            </a:r>
            <a:r>
              <a:rPr lang="en-US" dirty="0" smtClean="0">
                <a:latin typeface="Courier New" pitchFamily="49" charset="0"/>
              </a:rPr>
              <a:t>96</a:t>
            </a:r>
            <a:r>
              <a:rPr lang="en-US" sz="2400" dirty="0" smtClean="0">
                <a:latin typeface="Courier New" pitchFamily="49" charset="0"/>
              </a:rPr>
              <a:t>: </a:t>
            </a:r>
            <a:r>
              <a:rPr lang="en-US" sz="2400" dirty="0">
                <a:latin typeface="Courier New" pitchFamily="49" charset="0"/>
              </a:rPr>
              <a:t>1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Boolean Data Lesson</a:t>
            </a:r>
          </a:p>
          <a:p>
            <a:r>
              <a:rPr lang="en-US" sz="1200" dirty="0" smtClean="0"/>
              <a:t>CS1313 Spring 2017  </a:t>
            </a:r>
            <a:endParaRPr lang="en-US" sz="1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F756471-FEDD-45D9-9C0C-534D263635B6}" type="slidenum">
              <a:rPr lang="en-US"/>
              <a:pPr/>
              <a:t>31</a:t>
            </a:fld>
            <a:endParaRPr lang="en-US"/>
          </a:p>
        </p:txBody>
      </p:sp>
      <p:sp>
        <p:nvSpPr>
          <p:cNvPr id="551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Structure of Boolean Expressions</a:t>
            </a:r>
          </a:p>
        </p:txBody>
      </p:sp>
      <p:sp>
        <p:nvSpPr>
          <p:cNvPr id="551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dirty="0"/>
              <a:t>A Boolean expression can be long and complicated. </a:t>
            </a:r>
            <a:r>
              <a:rPr lang="en-US" dirty="0" smtClean="0"/>
              <a:t>            For </a:t>
            </a:r>
            <a:r>
              <a:rPr lang="en-US" dirty="0"/>
              <a:t>example:</a:t>
            </a:r>
          </a:p>
          <a:p>
            <a:pPr algn="ctr">
              <a:buFont typeface="Wingdings" pitchFamily="2" charset="2"/>
              <a:buNone/>
            </a:pPr>
            <a:r>
              <a:rPr lang="en-US" sz="2400" dirty="0">
                <a:latin typeface="Courier New" pitchFamily="49" charset="0"/>
              </a:rPr>
              <a:t>a || (b || c &amp;&amp; !d) &amp;&amp; e &amp;&amp; (f || g) &amp;&amp; h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Terms and operators can be mixed together in almost limitless variety, but they must follow </a:t>
            </a:r>
            <a:r>
              <a:rPr lang="en-US" dirty="0" smtClean="0"/>
              <a:t>these rules:                             a </a:t>
            </a:r>
            <a:r>
              <a:rPr lang="en-US" dirty="0"/>
              <a:t>unary operator has a term immediately to its </a:t>
            </a:r>
            <a:r>
              <a:rPr lang="en-US" dirty="0" smtClean="0"/>
              <a:t>right, </a:t>
            </a:r>
            <a:r>
              <a:rPr lang="en-US" dirty="0"/>
              <a:t>and </a:t>
            </a:r>
            <a:r>
              <a:rPr lang="en-US" dirty="0" smtClean="0"/>
              <a:t>     a </a:t>
            </a:r>
            <a:r>
              <a:rPr lang="en-US" dirty="0"/>
              <a:t>binary operator has terms on both its left and its right.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Boolean Data Lesson</a:t>
            </a:r>
          </a:p>
          <a:p>
            <a:r>
              <a:rPr lang="en-US" sz="1200" dirty="0" smtClean="0"/>
              <a:t>CS1313 Spring 2017  </a:t>
            </a:r>
            <a:endParaRPr lang="en-US" sz="1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894E937-96B2-4D49-AAAA-103E1DA03CD5}" type="slidenum">
              <a:rPr lang="en-US"/>
              <a:pPr/>
              <a:t>32</a:t>
            </a:fld>
            <a:endParaRPr lang="en-US"/>
          </a:p>
        </p:txBody>
      </p:sp>
      <p:sp>
        <p:nvSpPr>
          <p:cNvPr id="552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Boolean Expressions with Parentheses</a:t>
            </a:r>
          </a:p>
        </p:txBody>
      </p:sp>
      <p:sp>
        <p:nvSpPr>
          <p:cNvPr id="552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dirty="0"/>
              <a:t>Parentheses can be placed around any unary or binary subexpression: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</a:rPr>
              <a:t>(a || b) || (c &amp;&amp; (d &amp;&amp; (!e)))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dirty="0"/>
              <a:t>Putting a term in parentheses may change the value of </a:t>
            </a:r>
            <a:r>
              <a:rPr lang="en-US" dirty="0" smtClean="0"/>
              <a:t>         the </a:t>
            </a:r>
            <a:r>
              <a:rPr lang="en-US" dirty="0"/>
              <a:t>expression, because a term inside parentheses will be calculated first. For example: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</a:rPr>
              <a:t> a || b  &amp;&amp; c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dirty="0"/>
              <a:t>is evaluated as “</a:t>
            </a:r>
            <a:r>
              <a:rPr lang="en-US" dirty="0">
                <a:latin typeface="Courier New" pitchFamily="49" charset="0"/>
              </a:rPr>
              <a:t>b</a:t>
            </a:r>
            <a:r>
              <a:rPr lang="en-US" dirty="0"/>
              <a:t> AND </a:t>
            </a:r>
            <a:r>
              <a:rPr lang="en-US" dirty="0">
                <a:latin typeface="Courier New" pitchFamily="49" charset="0"/>
              </a:rPr>
              <a:t>c</a:t>
            </a:r>
            <a:r>
              <a:rPr lang="en-US" dirty="0"/>
              <a:t>, OR </a:t>
            </a:r>
            <a:r>
              <a:rPr lang="en-US" dirty="0">
                <a:latin typeface="Courier New" pitchFamily="49" charset="0"/>
              </a:rPr>
              <a:t>a</a:t>
            </a:r>
            <a:r>
              <a:rPr lang="en-US" dirty="0"/>
              <a:t>,” but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</a:rPr>
              <a:t>(a || b) &amp;&amp; c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dirty="0"/>
              <a:t>is evaluated as “</a:t>
            </a:r>
            <a:r>
              <a:rPr lang="en-US" dirty="0">
                <a:latin typeface="Courier New" pitchFamily="49" charset="0"/>
              </a:rPr>
              <a:t>a</a:t>
            </a:r>
            <a:r>
              <a:rPr lang="en-US" dirty="0"/>
              <a:t> OR </a:t>
            </a:r>
            <a:r>
              <a:rPr lang="en-US" dirty="0">
                <a:latin typeface="Courier New" pitchFamily="49" charset="0"/>
              </a:rPr>
              <a:t>b</a:t>
            </a:r>
            <a:r>
              <a:rPr lang="en-US" dirty="0"/>
              <a:t>, AND </a:t>
            </a:r>
            <a:r>
              <a:rPr lang="en-US" dirty="0">
                <a:latin typeface="Courier New" pitchFamily="49" charset="0"/>
              </a:rPr>
              <a:t>c</a:t>
            </a:r>
            <a:r>
              <a:rPr lang="en-US" dirty="0"/>
              <a:t>.”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Boolean Data Lesson</a:t>
            </a:r>
          </a:p>
          <a:p>
            <a:r>
              <a:rPr lang="en-US" sz="1200" dirty="0" smtClean="0"/>
              <a:t>CS1313 Spring 2017  </a:t>
            </a:r>
            <a:endParaRPr lang="en-US" sz="1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A5D2CAC-7A86-4CDE-B61A-564FDC9EEFD2}" type="slidenum">
              <a:rPr lang="en-US"/>
              <a:pPr/>
              <a:t>33</a:t>
            </a:fld>
            <a:endParaRPr lang="en-US"/>
          </a:p>
        </p:txBody>
      </p:sp>
      <p:sp>
        <p:nvSpPr>
          <p:cNvPr id="553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Precedence Order of Boolean Operations</a:t>
            </a:r>
          </a:p>
        </p:txBody>
      </p:sp>
      <p:sp>
        <p:nvSpPr>
          <p:cNvPr id="553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>
              <a:lnSpc>
                <a:spcPct val="90000"/>
              </a:lnSpc>
              <a:buFont typeface="Wingdings" pitchFamily="2" charset="2"/>
              <a:buNone/>
            </a:pPr>
            <a:r>
              <a:rPr lang="en-US" dirty="0"/>
              <a:t>In the absence of parentheses to explicitly state the order of operations, the order of precedence is:</a:t>
            </a:r>
          </a:p>
          <a:p>
            <a:pPr marL="533400" indent="-533400">
              <a:lnSpc>
                <a:spcPct val="90000"/>
              </a:lnSpc>
              <a:buClr>
                <a:schemeClr val="tx1"/>
              </a:buClr>
              <a:buSzTx/>
              <a:buFont typeface="Wingdings" pitchFamily="2" charset="2"/>
              <a:buAutoNum type="arabicPeriod"/>
            </a:pPr>
            <a:r>
              <a:rPr lang="en-US" dirty="0"/>
              <a:t>  relational operations, left to right</a:t>
            </a:r>
          </a:p>
          <a:p>
            <a:pPr marL="533400" indent="-533400">
              <a:lnSpc>
                <a:spcPct val="90000"/>
              </a:lnSpc>
              <a:buClr>
                <a:schemeClr val="tx1"/>
              </a:buClr>
              <a:buSzTx/>
              <a:buFont typeface="Wingdings" pitchFamily="2" charset="2"/>
              <a:buAutoNum type="arabicPeriod"/>
            </a:pPr>
            <a:r>
              <a:rPr lang="en-US" dirty="0"/>
              <a:t> </a:t>
            </a:r>
            <a:r>
              <a:rPr lang="en-US" dirty="0">
                <a:latin typeface="Courier New" pitchFamily="49" charset="0"/>
              </a:rPr>
              <a:t>!</a:t>
            </a:r>
            <a:r>
              <a:rPr lang="en-US" dirty="0"/>
              <a:t>, left to right</a:t>
            </a:r>
          </a:p>
          <a:p>
            <a:pPr marL="533400" indent="-533400">
              <a:lnSpc>
                <a:spcPct val="90000"/>
              </a:lnSpc>
              <a:buClr>
                <a:schemeClr val="tx1"/>
              </a:buClr>
              <a:buSzTx/>
              <a:buFont typeface="Wingdings" pitchFamily="2" charset="2"/>
              <a:buAutoNum type="arabicPeriod"/>
            </a:pPr>
            <a:r>
              <a:rPr lang="en-US" dirty="0"/>
              <a:t> </a:t>
            </a:r>
            <a:r>
              <a:rPr lang="en-US" dirty="0">
                <a:latin typeface="Courier New" pitchFamily="49" charset="0"/>
              </a:rPr>
              <a:t>&amp;&amp;</a:t>
            </a:r>
            <a:r>
              <a:rPr lang="en-US" dirty="0"/>
              <a:t>, left to right</a:t>
            </a:r>
          </a:p>
          <a:p>
            <a:pPr marL="533400" indent="-533400">
              <a:lnSpc>
                <a:spcPct val="90000"/>
              </a:lnSpc>
              <a:buClr>
                <a:schemeClr val="tx1"/>
              </a:buClr>
              <a:buSzTx/>
              <a:buFont typeface="Wingdings" pitchFamily="2" charset="2"/>
              <a:buAutoNum type="arabicPeriod"/>
            </a:pPr>
            <a:r>
              <a:rPr lang="en-US" dirty="0"/>
              <a:t> </a:t>
            </a:r>
            <a:r>
              <a:rPr lang="en-US" dirty="0">
                <a:latin typeface="Courier New" pitchFamily="49" charset="0"/>
              </a:rPr>
              <a:t>||</a:t>
            </a:r>
            <a:r>
              <a:rPr lang="en-US" dirty="0"/>
              <a:t>, left to right</a:t>
            </a:r>
          </a:p>
          <a:p>
            <a:pPr marL="533400" indent="-533400">
              <a:lnSpc>
                <a:spcPct val="20000"/>
              </a:lnSpc>
              <a:buClr>
                <a:schemeClr val="tx1"/>
              </a:buClr>
              <a:buSzTx/>
              <a:buFont typeface="Wingdings" pitchFamily="2" charset="2"/>
              <a:buNone/>
            </a:pPr>
            <a:endParaRPr lang="en-US" dirty="0"/>
          </a:p>
          <a:p>
            <a:pPr marL="533400" indent="-533400">
              <a:lnSpc>
                <a:spcPct val="90000"/>
              </a:lnSpc>
              <a:buFont typeface="Wingdings" pitchFamily="2" charset="2"/>
              <a:buNone/>
            </a:pPr>
            <a:r>
              <a:rPr lang="en-US" dirty="0"/>
              <a:t>After taking into account the above rules, the expression </a:t>
            </a:r>
            <a:r>
              <a:rPr lang="en-US" dirty="0" smtClean="0"/>
              <a:t>as     </a:t>
            </a:r>
            <a:r>
              <a:rPr lang="en-US" dirty="0"/>
              <a:t>a whole is evaluated left to right.</a:t>
            </a:r>
          </a:p>
          <a:p>
            <a:pPr marL="533400" indent="-533400">
              <a:lnSpc>
                <a:spcPct val="90000"/>
              </a:lnSpc>
              <a:buFont typeface="Wingdings" pitchFamily="2" charset="2"/>
              <a:buNone/>
            </a:pPr>
            <a:r>
              <a:rPr lang="en-US" b="1" u="sng" dirty="0"/>
              <a:t>Rule of Thumb</a:t>
            </a:r>
            <a:r>
              <a:rPr lang="en-US" dirty="0"/>
              <a:t>: If you can’t remember the priority order of the operators, use lots of parentheses.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Boolean Data Lesson</a:t>
            </a:r>
          </a:p>
          <a:p>
            <a:r>
              <a:rPr lang="en-US" sz="1200" dirty="0" smtClean="0"/>
              <a:t>CS1313 Spring 2017  </a:t>
            </a:r>
            <a:endParaRPr lang="en-US" sz="1200" dirty="0"/>
          </a:p>
        </p:txBody>
      </p:sp>
      <p:sp>
        <p:nvSpPr>
          <p:cNvPr id="40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AC1B577-4A2D-4335-8871-C354F7EE4E68}" type="slidenum">
              <a:rPr lang="en-US"/>
              <a:pPr/>
              <a:t>34</a:t>
            </a:fld>
            <a:endParaRPr lang="en-US"/>
          </a:p>
        </p:txBody>
      </p:sp>
      <p:sp>
        <p:nvSpPr>
          <p:cNvPr id="559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Boolean Precedence Order Example #1</a:t>
            </a:r>
          </a:p>
        </p:txBody>
      </p:sp>
      <p:graphicFrame>
        <p:nvGraphicFramePr>
          <p:cNvPr id="559107" name="Group 3"/>
          <p:cNvGraphicFramePr>
            <a:graphicFrameLocks noGrp="1"/>
          </p:cNvGraphicFramePr>
          <p:nvPr>
            <p:ph idx="1"/>
          </p:nvPr>
        </p:nvGraphicFramePr>
        <p:xfrm>
          <a:off x="685800" y="1295400"/>
          <a:ext cx="7848600" cy="4648203"/>
        </p:xfrm>
        <a:graphic>
          <a:graphicData uri="http://schemas.openxmlformats.org/drawingml/2006/table">
            <a:tbl>
              <a:tblPr/>
              <a:tblGrid>
                <a:gridCol w="1962150"/>
                <a:gridCol w="1962150"/>
                <a:gridCol w="1962150"/>
                <a:gridCol w="1962150"/>
              </a:tblGrid>
              <a:tr h="665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!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||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1988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||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5163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63575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but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65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!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(0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||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1)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19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!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65163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0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Boolean Data Lesson</a:t>
            </a:r>
          </a:p>
          <a:p>
            <a:r>
              <a:rPr lang="en-US" sz="1200" dirty="0" smtClean="0"/>
              <a:t>CS1313 Spring 2017  </a:t>
            </a:r>
            <a:endParaRPr lang="en-US" sz="1200" dirty="0"/>
          </a:p>
        </p:txBody>
      </p:sp>
      <p:sp>
        <p:nvSpPr>
          <p:cNvPr id="6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6748D97-7511-4FB2-8430-5C30ECD9A076}" type="slidenum">
              <a:rPr lang="en-US"/>
              <a:pPr/>
              <a:t>35</a:t>
            </a:fld>
            <a:endParaRPr lang="en-US"/>
          </a:p>
        </p:txBody>
      </p:sp>
      <p:sp>
        <p:nvSpPr>
          <p:cNvPr id="555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Boolean Precedence Order Example #2</a:t>
            </a:r>
          </a:p>
        </p:txBody>
      </p:sp>
      <p:graphicFrame>
        <p:nvGraphicFramePr>
          <p:cNvPr id="555208" name="Group 200"/>
          <p:cNvGraphicFramePr>
            <a:graphicFrameLocks noGrp="1"/>
          </p:cNvGraphicFramePr>
          <p:nvPr>
            <p:ph idx="1"/>
          </p:nvPr>
        </p:nvGraphicFramePr>
        <p:xfrm>
          <a:off x="685800" y="1295400"/>
          <a:ext cx="7848600" cy="4653282"/>
        </p:xfrm>
        <a:graphic>
          <a:graphicData uri="http://schemas.openxmlformats.org/drawingml/2006/table">
            <a:tbl>
              <a:tblPr/>
              <a:tblGrid>
                <a:gridCol w="1122363"/>
                <a:gridCol w="1119187"/>
                <a:gridCol w="1122363"/>
                <a:gridCol w="1120775"/>
                <a:gridCol w="1122362"/>
                <a:gridCol w="1119188"/>
                <a:gridCol w="1122362"/>
              </a:tblGrid>
              <a:tr h="5159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0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&amp;&amp;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||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&amp;&amp;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0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||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&amp;&amp;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5938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0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||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15938">
                <a:tc gridSpan="7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17525">
                <a:tc gridSpan="7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but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159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0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&amp;&amp;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(1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||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1)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&amp;&amp;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59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0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&amp;&amp;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&amp;&amp;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0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&amp;&amp;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5938">
                <a:tc gridSpan="7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0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Boolean Data Lesson</a:t>
            </a:r>
          </a:p>
          <a:p>
            <a:r>
              <a:rPr lang="en-US" sz="1200" dirty="0" smtClean="0"/>
              <a:t>CS1313 Spring 2017  </a:t>
            </a:r>
            <a:endParaRPr lang="en-US" sz="1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3CB07D8-4904-41F5-B62A-3F68FEAB5948}" type="slidenum">
              <a:rPr lang="en-US"/>
              <a:pPr/>
              <a:t>36</a:t>
            </a:fld>
            <a:endParaRPr lang="en-US"/>
          </a:p>
        </p:txBody>
      </p:sp>
      <p:sp>
        <p:nvSpPr>
          <p:cNvPr id="560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Boolean Precedence Order Example</a:t>
            </a:r>
          </a:p>
        </p:txBody>
      </p:sp>
      <p:sp>
        <p:nvSpPr>
          <p:cNvPr id="560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>
                <a:latin typeface="Courier New" pitchFamily="49" charset="0"/>
              </a:rPr>
              <a:t>% </a:t>
            </a:r>
            <a:r>
              <a:rPr lang="en-US" sz="2000" b="1" dirty="0">
                <a:latin typeface="Courier New" pitchFamily="49" charset="0"/>
              </a:rPr>
              <a:t>cat </a:t>
            </a:r>
            <a:r>
              <a:rPr lang="en-US" sz="2000" b="1" dirty="0" err="1" smtClean="0">
                <a:latin typeface="Courier New" pitchFamily="49" charset="0"/>
              </a:rPr>
              <a:t>logic_expressions.c</a:t>
            </a:r>
            <a:endParaRPr lang="en-US" sz="2000" b="1" dirty="0">
              <a:latin typeface="Courier New" pitchFamily="49" charset="0"/>
            </a:endParaRP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2000" dirty="0">
                <a:latin typeface="Courier New" pitchFamily="49" charset="0"/>
              </a:rPr>
              <a:t>#include &lt;</a:t>
            </a:r>
            <a:r>
              <a:rPr lang="en-US" sz="2000" dirty="0" err="1">
                <a:latin typeface="Courier New" pitchFamily="49" charset="0"/>
              </a:rPr>
              <a:t>stdio.h</a:t>
            </a:r>
            <a:r>
              <a:rPr lang="en-US" sz="2000" dirty="0">
                <a:latin typeface="Courier New" pitchFamily="49" charset="0"/>
              </a:rPr>
              <a:t>&gt;</a:t>
            </a:r>
          </a:p>
          <a:p>
            <a:pPr>
              <a:lnSpc>
                <a:spcPct val="30000"/>
              </a:lnSpc>
              <a:buFont typeface="Wingdings" pitchFamily="2" charset="2"/>
              <a:buNone/>
            </a:pPr>
            <a:endParaRPr lang="en-US" sz="2000" dirty="0">
              <a:latin typeface="Courier New" pitchFamily="49" charset="0"/>
            </a:endParaRP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2000" dirty="0" err="1">
                <a:latin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</a:rPr>
              <a:t> main ()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2000" dirty="0">
                <a:latin typeface="Courier New" pitchFamily="49" charset="0"/>
              </a:rPr>
              <a:t>{ /* main */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2000" dirty="0">
                <a:latin typeface="Courier New" pitchFamily="49" charset="0"/>
              </a:rPr>
              <a:t>    </a:t>
            </a:r>
            <a:r>
              <a:rPr lang="en-US" sz="2000" dirty="0" err="1">
                <a:latin typeface="Courier New" pitchFamily="49" charset="0"/>
              </a:rPr>
              <a:t>printf</a:t>
            </a:r>
            <a:r>
              <a:rPr lang="en-US" sz="2000" dirty="0">
                <a:latin typeface="Courier New" pitchFamily="49" charset="0"/>
              </a:rPr>
              <a:t>("! 0 || 1  = %d\n", ! 0 || 1);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2000" dirty="0">
                <a:latin typeface="Courier New" pitchFamily="49" charset="0"/>
              </a:rPr>
              <a:t>    </a:t>
            </a:r>
            <a:r>
              <a:rPr lang="en-US" sz="2000" dirty="0" err="1">
                <a:latin typeface="Courier New" pitchFamily="49" charset="0"/>
              </a:rPr>
              <a:t>printf</a:t>
            </a:r>
            <a:r>
              <a:rPr lang="en-US" sz="2000" dirty="0">
                <a:latin typeface="Courier New" pitchFamily="49" charset="0"/>
              </a:rPr>
              <a:t>("!(0 || 1) = %d\n", !(0 || 1));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2000" dirty="0">
                <a:latin typeface="Courier New" pitchFamily="49" charset="0"/>
              </a:rPr>
              <a:t>    </a:t>
            </a:r>
            <a:r>
              <a:rPr lang="en-US" sz="2000" dirty="0" err="1">
                <a:latin typeface="Courier New" pitchFamily="49" charset="0"/>
              </a:rPr>
              <a:t>printf</a:t>
            </a:r>
            <a:r>
              <a:rPr lang="en-US" sz="2000" dirty="0">
                <a:latin typeface="Courier New" pitchFamily="49" charset="0"/>
              </a:rPr>
              <a:t>("0 &amp;&amp;  1 || 1  &amp;&amp; 1 = %d\n",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2000" dirty="0">
                <a:latin typeface="Courier New" pitchFamily="49" charset="0"/>
              </a:rPr>
              <a:t>        0 &amp;&amp;  1 || 1  &amp;&amp; 1);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2000" dirty="0">
                <a:latin typeface="Courier New" pitchFamily="49" charset="0"/>
              </a:rPr>
              <a:t>    </a:t>
            </a:r>
            <a:r>
              <a:rPr lang="en-US" sz="2000" dirty="0" err="1">
                <a:latin typeface="Courier New" pitchFamily="49" charset="0"/>
              </a:rPr>
              <a:t>printf</a:t>
            </a:r>
            <a:r>
              <a:rPr lang="en-US" sz="2000" dirty="0">
                <a:latin typeface="Courier New" pitchFamily="49" charset="0"/>
              </a:rPr>
              <a:t>("0 &amp;&amp; (1 || 1) &amp;&amp; 1 = %d\n",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2000" dirty="0">
                <a:latin typeface="Courier New" pitchFamily="49" charset="0"/>
              </a:rPr>
              <a:t>        0 &amp;&amp; (1 || 1) &amp;&amp; 1);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2000" dirty="0">
                <a:latin typeface="Courier New" pitchFamily="49" charset="0"/>
              </a:rPr>
              <a:t>} /* main */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2000" dirty="0">
                <a:latin typeface="Courier New" pitchFamily="49" charset="0"/>
              </a:rPr>
              <a:t>% </a:t>
            </a:r>
            <a:r>
              <a:rPr lang="en-US" sz="2000" b="1" dirty="0" err="1">
                <a:latin typeface="Courier New" pitchFamily="49" charset="0"/>
              </a:rPr>
              <a:t>gcc</a:t>
            </a:r>
            <a:r>
              <a:rPr lang="en-US" sz="2000" b="1" dirty="0">
                <a:latin typeface="Courier New" pitchFamily="49" charset="0"/>
              </a:rPr>
              <a:t> -o </a:t>
            </a:r>
            <a:r>
              <a:rPr lang="en-US" sz="2000" b="1" dirty="0" err="1" smtClean="0">
                <a:latin typeface="Courier New" pitchFamily="49" charset="0"/>
              </a:rPr>
              <a:t>logic_expressions</a:t>
            </a:r>
            <a:r>
              <a:rPr lang="en-US" sz="2000" b="1" dirty="0" smtClean="0">
                <a:latin typeface="Courier New" pitchFamily="49" charset="0"/>
              </a:rPr>
              <a:t> </a:t>
            </a:r>
            <a:r>
              <a:rPr lang="en-US" sz="2000" b="1" dirty="0" err="1" smtClean="0">
                <a:latin typeface="Courier New" pitchFamily="49" charset="0"/>
              </a:rPr>
              <a:t>logic_expressions.c</a:t>
            </a:r>
            <a:endParaRPr lang="en-US" sz="2000" b="1" dirty="0">
              <a:latin typeface="Courier New" pitchFamily="49" charset="0"/>
            </a:endParaRP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2000" dirty="0">
                <a:latin typeface="Courier New" pitchFamily="49" charset="0"/>
              </a:rPr>
              <a:t>% </a:t>
            </a:r>
            <a:r>
              <a:rPr lang="en-US" sz="2000" b="1" dirty="0" err="1">
                <a:latin typeface="Courier New" pitchFamily="49" charset="0"/>
              </a:rPr>
              <a:t>lgcexpr</a:t>
            </a:r>
            <a:endParaRPr lang="en-US" sz="2000" b="1" dirty="0">
              <a:latin typeface="Courier New" pitchFamily="49" charset="0"/>
            </a:endParaRP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2000" dirty="0">
                <a:latin typeface="Courier New" pitchFamily="49" charset="0"/>
              </a:rPr>
              <a:t>! 0 || 1  = 1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2000" dirty="0">
                <a:latin typeface="Courier New" pitchFamily="49" charset="0"/>
              </a:rPr>
              <a:t>!(0 || 1) = 0</a:t>
            </a:r>
            <a:endParaRPr lang="en-US" sz="2000" b="1" dirty="0">
              <a:latin typeface="Courier New" pitchFamily="49" charset="0"/>
            </a:endParaRP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2000" dirty="0">
                <a:latin typeface="Courier New" pitchFamily="49" charset="0"/>
              </a:rPr>
              <a:t>0 &amp;&amp;  1 || 1  &amp;&amp; 1 = 1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2000" dirty="0">
                <a:latin typeface="Courier New" pitchFamily="49" charset="0"/>
              </a:rPr>
              <a:t>0 &amp;&amp; (1 || 1) &amp;&amp; 1 = 0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Boolean Data Lesson</a:t>
            </a:r>
          </a:p>
          <a:p>
            <a:r>
              <a:rPr lang="en-US" sz="1200" dirty="0" smtClean="0"/>
              <a:t>CS1313 Spring 2017  </a:t>
            </a:r>
            <a:endParaRPr lang="en-US" sz="1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CD9FCA7-D11E-48F1-A0E4-7EFBF397D4E2}" type="slidenum">
              <a:rPr lang="en-US"/>
              <a:pPr/>
              <a:t>37</a:t>
            </a:fld>
            <a:endParaRPr lang="en-US"/>
          </a:p>
        </p:txBody>
      </p:sp>
      <p:sp>
        <p:nvSpPr>
          <p:cNvPr id="561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Relational Expressions Example #1</a:t>
            </a:r>
          </a:p>
        </p:txBody>
      </p:sp>
      <p:sp>
        <p:nvSpPr>
          <p:cNvPr id="561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800" dirty="0">
                <a:latin typeface="Courier New" pitchFamily="49" charset="0"/>
              </a:rPr>
              <a:t>#include &lt;</a:t>
            </a:r>
            <a:r>
              <a:rPr lang="en-US" sz="1800" dirty="0" err="1">
                <a:latin typeface="Courier New" pitchFamily="49" charset="0"/>
              </a:rPr>
              <a:t>stdio.h</a:t>
            </a:r>
            <a:r>
              <a:rPr lang="en-US" sz="1800" dirty="0">
                <a:latin typeface="Courier New" pitchFamily="49" charset="0"/>
              </a:rPr>
              <a:t>&gt;</a:t>
            </a:r>
          </a:p>
          <a:p>
            <a:pPr>
              <a:lnSpc>
                <a:spcPct val="50000"/>
              </a:lnSpc>
              <a:buFont typeface="Wingdings" pitchFamily="2" charset="2"/>
              <a:buNone/>
            </a:pPr>
            <a:endParaRPr lang="en-US" sz="1800" dirty="0">
              <a:latin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main ()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800" dirty="0">
                <a:latin typeface="Courier New" pitchFamily="49" charset="0"/>
              </a:rPr>
              <a:t>{ /* main */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800" dirty="0">
                <a:latin typeface="Courier New" pitchFamily="49" charset="0"/>
              </a:rPr>
              <a:t>    const </a:t>
            </a: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</a:rPr>
              <a:t>program_success_code</a:t>
            </a:r>
            <a:r>
              <a:rPr lang="en-US" sz="1800" dirty="0">
                <a:latin typeface="Courier New" pitchFamily="49" charset="0"/>
              </a:rPr>
              <a:t> = 0;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800" dirty="0">
                <a:latin typeface="Courier New" pitchFamily="49" charset="0"/>
              </a:rPr>
              <a:t>    </a:t>
            </a: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a, b, c;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800" dirty="0">
                <a:latin typeface="Courier New" pitchFamily="49" charset="0"/>
              </a:rPr>
              <a:t>    char </a:t>
            </a:r>
            <a:r>
              <a:rPr lang="en-US" sz="1800" dirty="0" err="1">
                <a:latin typeface="Courier New" pitchFamily="49" charset="0"/>
              </a:rPr>
              <a:t>b_equals_a</a:t>
            </a:r>
            <a:r>
              <a:rPr lang="en-US" sz="1800" dirty="0">
                <a:latin typeface="Courier New" pitchFamily="49" charset="0"/>
              </a:rPr>
              <a:t>, </a:t>
            </a:r>
            <a:r>
              <a:rPr lang="en-US" sz="1800" dirty="0" err="1">
                <a:latin typeface="Courier New" pitchFamily="49" charset="0"/>
              </a:rPr>
              <a:t>b_equals_c</a:t>
            </a:r>
            <a:r>
              <a:rPr lang="en-US" sz="1800" dirty="0">
                <a:latin typeface="Courier New" pitchFamily="49" charset="0"/>
              </a:rPr>
              <a:t>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800" dirty="0">
                <a:latin typeface="Courier New" pitchFamily="49" charset="0"/>
              </a:rPr>
              <a:t>    char </a:t>
            </a:r>
            <a:r>
              <a:rPr lang="en-US" sz="1800" dirty="0" err="1">
                <a:latin typeface="Courier New" pitchFamily="49" charset="0"/>
              </a:rPr>
              <a:t>b_between_a_and_c</a:t>
            </a:r>
            <a:r>
              <a:rPr lang="en-US" sz="1800" dirty="0">
                <a:latin typeface="Courier New" pitchFamily="49" charset="0"/>
              </a:rPr>
              <a:t>, </a:t>
            </a:r>
            <a:r>
              <a:rPr lang="en-US" sz="1800" dirty="0" err="1">
                <a:latin typeface="Courier New" pitchFamily="49" charset="0"/>
              </a:rPr>
              <a:t>b_between_c_and_a</a:t>
            </a:r>
            <a:r>
              <a:rPr lang="en-US" sz="1800" dirty="0">
                <a:latin typeface="Courier New" pitchFamily="49" charset="0"/>
              </a:rPr>
              <a:t>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800" dirty="0">
                <a:latin typeface="Courier New" pitchFamily="49" charset="0"/>
              </a:rPr>
              <a:t>    char </a:t>
            </a:r>
            <a:r>
              <a:rPr lang="en-US" sz="1800" dirty="0" err="1">
                <a:latin typeface="Courier New" pitchFamily="49" charset="0"/>
              </a:rPr>
              <a:t>b_outside_a_and_c</a:t>
            </a:r>
            <a:r>
              <a:rPr lang="en-US" sz="1800" dirty="0">
                <a:latin typeface="Courier New" pitchFamily="49" charset="0"/>
              </a:rPr>
              <a:t>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800" dirty="0">
                <a:latin typeface="Courier New" pitchFamily="49" charset="0"/>
              </a:rPr>
              <a:t>    char </a:t>
            </a:r>
            <a:r>
              <a:rPr lang="en-US" sz="1800" dirty="0" err="1">
                <a:latin typeface="Courier New" pitchFamily="49" charset="0"/>
              </a:rPr>
              <a:t>a_lt_b_lt_c</a:t>
            </a:r>
            <a:r>
              <a:rPr lang="en-US" sz="1800" dirty="0">
                <a:latin typeface="Courier New" pitchFamily="49" charset="0"/>
              </a:rPr>
              <a:t>, </a:t>
            </a:r>
            <a:r>
              <a:rPr lang="en-US" sz="1800" dirty="0" err="1">
                <a:latin typeface="Courier New" pitchFamily="49" charset="0"/>
              </a:rPr>
              <a:t>c_lt_b_lt_a</a:t>
            </a:r>
            <a:r>
              <a:rPr lang="en-US" sz="1800" dirty="0">
                <a:latin typeface="Courier New" pitchFamily="49" charset="0"/>
              </a:rPr>
              <a:t>;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Boolean Data Lesson</a:t>
            </a:r>
          </a:p>
          <a:p>
            <a:r>
              <a:rPr lang="en-US" sz="1200" dirty="0" smtClean="0"/>
              <a:t>CS1313 Spring 2017  </a:t>
            </a:r>
            <a:endParaRPr lang="en-US" sz="1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9AC229C-FA17-46DF-89DB-81614FB3815B}" type="slidenum">
              <a:rPr lang="en-US"/>
              <a:pPr/>
              <a:t>38</a:t>
            </a:fld>
            <a:endParaRPr lang="en-US"/>
          </a:p>
        </p:txBody>
      </p:sp>
      <p:sp>
        <p:nvSpPr>
          <p:cNvPr id="562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Relational Expressions Example #2</a:t>
            </a:r>
          </a:p>
        </p:txBody>
      </p:sp>
      <p:sp>
        <p:nvSpPr>
          <p:cNvPr id="562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848600" cy="4953000"/>
          </a:xfrm>
        </p:spPr>
        <p:txBody>
          <a:bodyPr/>
          <a:lstStyle/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800" dirty="0">
                <a:latin typeface="Courier New" pitchFamily="49" charset="0"/>
              </a:rPr>
              <a:t>    </a:t>
            </a:r>
            <a:r>
              <a:rPr lang="en-US" sz="1800" dirty="0" err="1">
                <a:latin typeface="Courier New" pitchFamily="49" charset="0"/>
              </a:rPr>
              <a:t>printf</a:t>
            </a:r>
            <a:r>
              <a:rPr lang="en-US" sz="1800" dirty="0">
                <a:latin typeface="Courier New" pitchFamily="49" charset="0"/>
              </a:rPr>
              <a:t>("Enter three different integers:\n");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800" dirty="0">
                <a:latin typeface="Courier New" pitchFamily="49" charset="0"/>
              </a:rPr>
              <a:t>    </a:t>
            </a:r>
            <a:r>
              <a:rPr lang="en-US" sz="1800" dirty="0" err="1">
                <a:latin typeface="Courier New" pitchFamily="49" charset="0"/>
              </a:rPr>
              <a:t>scanf</a:t>
            </a:r>
            <a:r>
              <a:rPr lang="en-US" sz="1800" dirty="0">
                <a:latin typeface="Courier New" pitchFamily="49" charset="0"/>
              </a:rPr>
              <a:t>("%d %d %d", &amp;a, &amp;b, &amp;c);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800" dirty="0">
                <a:latin typeface="Courier New" pitchFamily="49" charset="0"/>
              </a:rPr>
              <a:t>    </a:t>
            </a:r>
            <a:r>
              <a:rPr lang="en-US" sz="1800" dirty="0" err="1">
                <a:latin typeface="Courier New" pitchFamily="49" charset="0"/>
              </a:rPr>
              <a:t>printf</a:t>
            </a:r>
            <a:r>
              <a:rPr lang="en-US" sz="1800" dirty="0">
                <a:latin typeface="Courier New" pitchFamily="49" charset="0"/>
              </a:rPr>
              <a:t>("The integers you entered are:\n");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800" dirty="0">
                <a:latin typeface="Courier New" pitchFamily="49" charset="0"/>
              </a:rPr>
              <a:t>    </a:t>
            </a:r>
            <a:r>
              <a:rPr lang="en-US" sz="1800" dirty="0" err="1">
                <a:latin typeface="Courier New" pitchFamily="49" charset="0"/>
              </a:rPr>
              <a:t>printf</a:t>
            </a:r>
            <a:r>
              <a:rPr lang="en-US" sz="1800" dirty="0">
                <a:latin typeface="Courier New" pitchFamily="49" charset="0"/>
              </a:rPr>
              <a:t>("a = %d, b = %d, c = %d\n", a, b, c);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800" dirty="0">
                <a:latin typeface="Courier New" pitchFamily="49" charset="0"/>
              </a:rPr>
              <a:t>    </a:t>
            </a:r>
            <a:r>
              <a:rPr lang="en-US" sz="1800" dirty="0" err="1">
                <a:latin typeface="Courier New" pitchFamily="49" charset="0"/>
              </a:rPr>
              <a:t>b_equals_a</a:t>
            </a:r>
            <a:r>
              <a:rPr lang="en-US" sz="1800" dirty="0">
                <a:latin typeface="Courier New" pitchFamily="49" charset="0"/>
              </a:rPr>
              <a:t> = (b == a);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800" dirty="0">
                <a:latin typeface="Courier New" pitchFamily="49" charset="0"/>
              </a:rPr>
              <a:t>    </a:t>
            </a:r>
            <a:r>
              <a:rPr lang="en-US" sz="1800" dirty="0" err="1">
                <a:latin typeface="Courier New" pitchFamily="49" charset="0"/>
              </a:rPr>
              <a:t>b_equals_c</a:t>
            </a:r>
            <a:r>
              <a:rPr lang="en-US" sz="1800" dirty="0">
                <a:latin typeface="Courier New" pitchFamily="49" charset="0"/>
              </a:rPr>
              <a:t> = (b == c);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800" dirty="0">
                <a:latin typeface="Courier New" pitchFamily="49" charset="0"/>
              </a:rPr>
              <a:t>    </a:t>
            </a:r>
            <a:r>
              <a:rPr lang="en-US" sz="1800" dirty="0" err="1">
                <a:latin typeface="Courier New" pitchFamily="49" charset="0"/>
              </a:rPr>
              <a:t>b_between_a_and_c</a:t>
            </a:r>
            <a:r>
              <a:rPr lang="en-US" sz="1800" dirty="0">
                <a:latin typeface="Courier New" pitchFamily="49" charset="0"/>
              </a:rPr>
              <a:t> = ((a &lt; b) &amp;&amp; (b &lt; c));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800" dirty="0">
                <a:latin typeface="Courier New" pitchFamily="49" charset="0"/>
              </a:rPr>
              <a:t>    </a:t>
            </a:r>
            <a:r>
              <a:rPr lang="en-US" sz="1800" dirty="0" err="1">
                <a:latin typeface="Courier New" pitchFamily="49" charset="0"/>
              </a:rPr>
              <a:t>b_between_c_and_a</a:t>
            </a:r>
            <a:r>
              <a:rPr lang="en-US" sz="1800" dirty="0">
                <a:latin typeface="Courier New" pitchFamily="49" charset="0"/>
              </a:rPr>
              <a:t> = ((c &lt; b) &amp;&amp; (b &lt; a));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800" dirty="0">
                <a:latin typeface="Courier New" pitchFamily="49" charset="0"/>
              </a:rPr>
              <a:t>    </a:t>
            </a:r>
            <a:r>
              <a:rPr lang="en-US" sz="1800" dirty="0" err="1">
                <a:latin typeface="Courier New" pitchFamily="49" charset="0"/>
              </a:rPr>
              <a:t>b_outside_a_and_c</a:t>
            </a:r>
            <a:r>
              <a:rPr lang="en-US" sz="1800" dirty="0">
                <a:latin typeface="Courier New" pitchFamily="49" charset="0"/>
              </a:rPr>
              <a:t> =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800" dirty="0">
                <a:latin typeface="Courier New" pitchFamily="49" charset="0"/>
              </a:rPr>
              <a:t>        !(</a:t>
            </a:r>
            <a:r>
              <a:rPr lang="en-US" sz="1800" dirty="0" err="1">
                <a:latin typeface="Courier New" pitchFamily="49" charset="0"/>
              </a:rPr>
              <a:t>b_between_a_and_c</a:t>
            </a:r>
            <a:r>
              <a:rPr lang="en-US" sz="1800" dirty="0">
                <a:latin typeface="Courier New" pitchFamily="49" charset="0"/>
              </a:rPr>
              <a:t> || </a:t>
            </a:r>
            <a:r>
              <a:rPr lang="en-US" sz="1800" dirty="0" err="1">
                <a:latin typeface="Courier New" pitchFamily="49" charset="0"/>
              </a:rPr>
              <a:t>b_between_c_and_a</a:t>
            </a:r>
            <a:r>
              <a:rPr lang="en-US" sz="1800" dirty="0">
                <a:latin typeface="Courier New" pitchFamily="49" charset="0"/>
              </a:rPr>
              <a:t>);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800" dirty="0">
                <a:latin typeface="Courier New" pitchFamily="49" charset="0"/>
              </a:rPr>
              <a:t>    </a:t>
            </a:r>
            <a:r>
              <a:rPr lang="en-US" sz="1800" dirty="0" err="1">
                <a:latin typeface="Courier New" pitchFamily="49" charset="0"/>
              </a:rPr>
              <a:t>a_lt_b_lt_c</a:t>
            </a:r>
            <a:r>
              <a:rPr lang="en-US" sz="1800" dirty="0">
                <a:latin typeface="Courier New" pitchFamily="49" charset="0"/>
              </a:rPr>
              <a:t> = a &lt; b &lt; c;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800" dirty="0">
                <a:latin typeface="Courier New" pitchFamily="49" charset="0"/>
              </a:rPr>
              <a:t>    </a:t>
            </a:r>
            <a:r>
              <a:rPr lang="en-US" sz="1800" dirty="0" err="1">
                <a:latin typeface="Courier New" pitchFamily="49" charset="0"/>
              </a:rPr>
              <a:t>c_lt_b_lt_a</a:t>
            </a:r>
            <a:r>
              <a:rPr lang="en-US" sz="1800" dirty="0">
                <a:latin typeface="Courier New" pitchFamily="49" charset="0"/>
              </a:rPr>
              <a:t> = c &lt; b &lt; a;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800" dirty="0">
                <a:latin typeface="Courier New" pitchFamily="49" charset="0"/>
              </a:rPr>
              <a:t>    </a:t>
            </a:r>
            <a:r>
              <a:rPr lang="en-US" sz="1800" dirty="0" err="1">
                <a:latin typeface="Courier New" pitchFamily="49" charset="0"/>
              </a:rPr>
              <a:t>printf</a:t>
            </a:r>
            <a:r>
              <a:rPr lang="en-US" sz="1800" dirty="0">
                <a:latin typeface="Courier New" pitchFamily="49" charset="0"/>
              </a:rPr>
              <a:t>("b == a: %d\n", </a:t>
            </a:r>
            <a:r>
              <a:rPr lang="en-US" sz="1800" dirty="0" err="1">
                <a:latin typeface="Courier New" pitchFamily="49" charset="0"/>
              </a:rPr>
              <a:t>b_equals_a</a:t>
            </a:r>
            <a:r>
              <a:rPr lang="en-US" sz="1800" dirty="0">
                <a:latin typeface="Courier New" pitchFamily="49" charset="0"/>
              </a:rPr>
              <a:t>);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800" dirty="0">
                <a:latin typeface="Courier New" pitchFamily="49" charset="0"/>
              </a:rPr>
              <a:t>    </a:t>
            </a:r>
            <a:r>
              <a:rPr lang="en-US" sz="1800" dirty="0" err="1">
                <a:latin typeface="Courier New" pitchFamily="49" charset="0"/>
              </a:rPr>
              <a:t>printf</a:t>
            </a:r>
            <a:r>
              <a:rPr lang="en-US" sz="1800" dirty="0">
                <a:latin typeface="Courier New" pitchFamily="49" charset="0"/>
              </a:rPr>
              <a:t>("b == c: %d\n", </a:t>
            </a:r>
            <a:r>
              <a:rPr lang="en-US" sz="1800" dirty="0" err="1">
                <a:latin typeface="Courier New" pitchFamily="49" charset="0"/>
              </a:rPr>
              <a:t>b_equals_c</a:t>
            </a:r>
            <a:r>
              <a:rPr lang="en-US" sz="1800" dirty="0">
                <a:latin typeface="Courier New" pitchFamily="49" charset="0"/>
              </a:rPr>
              <a:t>);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800" dirty="0">
                <a:latin typeface="Courier New" pitchFamily="49" charset="0"/>
              </a:rPr>
              <a:t>    </a:t>
            </a:r>
            <a:r>
              <a:rPr lang="en-US" sz="1800" dirty="0" err="1">
                <a:latin typeface="Courier New" pitchFamily="49" charset="0"/>
              </a:rPr>
              <a:t>printf</a:t>
            </a:r>
            <a:r>
              <a:rPr lang="en-US" sz="1800" dirty="0">
                <a:latin typeface="Courier New" pitchFamily="49" charset="0"/>
              </a:rPr>
              <a:t>("a &lt; b &amp;&amp; b &lt; c: %d\n", </a:t>
            </a:r>
            <a:r>
              <a:rPr lang="en-US" sz="1800" dirty="0" err="1">
                <a:latin typeface="Courier New" pitchFamily="49" charset="0"/>
              </a:rPr>
              <a:t>b_between_a_and_c</a:t>
            </a:r>
            <a:r>
              <a:rPr lang="en-US" sz="1800" dirty="0">
                <a:latin typeface="Courier New" pitchFamily="49" charset="0"/>
              </a:rPr>
              <a:t>);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800" dirty="0">
                <a:latin typeface="Courier New" pitchFamily="49" charset="0"/>
              </a:rPr>
              <a:t>    </a:t>
            </a:r>
            <a:r>
              <a:rPr lang="en-US" sz="1800" dirty="0" err="1">
                <a:latin typeface="Courier New" pitchFamily="49" charset="0"/>
              </a:rPr>
              <a:t>printf</a:t>
            </a:r>
            <a:r>
              <a:rPr lang="en-US" sz="1800" dirty="0">
                <a:latin typeface="Courier New" pitchFamily="49" charset="0"/>
              </a:rPr>
              <a:t>("c &lt; b &amp;&amp; b &lt; a: %d\n", </a:t>
            </a:r>
            <a:r>
              <a:rPr lang="en-US" sz="1800" dirty="0" err="1">
                <a:latin typeface="Courier New" pitchFamily="49" charset="0"/>
              </a:rPr>
              <a:t>b_between_c_and_a</a:t>
            </a:r>
            <a:r>
              <a:rPr lang="en-US" sz="1800" dirty="0">
                <a:latin typeface="Courier New" pitchFamily="49" charset="0"/>
              </a:rPr>
              <a:t>);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800" dirty="0">
                <a:latin typeface="Courier New" pitchFamily="49" charset="0"/>
              </a:rPr>
              <a:t>    </a:t>
            </a:r>
            <a:r>
              <a:rPr lang="en-US" sz="1800" dirty="0" err="1">
                <a:latin typeface="Courier New" pitchFamily="49" charset="0"/>
              </a:rPr>
              <a:t>printf</a:t>
            </a:r>
            <a:r>
              <a:rPr lang="en-US" sz="1800" dirty="0">
                <a:latin typeface="Courier New" pitchFamily="49" charset="0"/>
              </a:rPr>
              <a:t>("a &lt; b &lt; c: %d\n", </a:t>
            </a:r>
            <a:r>
              <a:rPr lang="en-US" sz="1800" dirty="0" err="1">
                <a:latin typeface="Courier New" pitchFamily="49" charset="0"/>
              </a:rPr>
              <a:t>a_lt_b_lt_c</a:t>
            </a:r>
            <a:r>
              <a:rPr lang="en-US" sz="1800" dirty="0">
                <a:latin typeface="Courier New" pitchFamily="49" charset="0"/>
              </a:rPr>
              <a:t>);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800" dirty="0">
                <a:latin typeface="Courier New" pitchFamily="49" charset="0"/>
              </a:rPr>
              <a:t>    </a:t>
            </a:r>
            <a:r>
              <a:rPr lang="en-US" sz="1800" dirty="0" err="1">
                <a:latin typeface="Courier New" pitchFamily="49" charset="0"/>
              </a:rPr>
              <a:t>printf</a:t>
            </a:r>
            <a:r>
              <a:rPr lang="en-US" sz="1800" dirty="0">
                <a:latin typeface="Courier New" pitchFamily="49" charset="0"/>
              </a:rPr>
              <a:t>("c &lt; b &lt; a: %d\n", </a:t>
            </a:r>
            <a:r>
              <a:rPr lang="en-US" sz="1800" dirty="0" err="1">
                <a:latin typeface="Courier New" pitchFamily="49" charset="0"/>
              </a:rPr>
              <a:t>c_lt_b_lt_a</a:t>
            </a:r>
            <a:r>
              <a:rPr lang="en-US" sz="1800" dirty="0">
                <a:latin typeface="Courier New" pitchFamily="49" charset="0"/>
              </a:rPr>
              <a:t>);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800" dirty="0">
                <a:latin typeface="Courier New" pitchFamily="49" charset="0"/>
              </a:rPr>
              <a:t>    </a:t>
            </a:r>
            <a:r>
              <a:rPr lang="en-US" sz="1800" dirty="0" err="1">
                <a:latin typeface="Courier New" pitchFamily="49" charset="0"/>
              </a:rPr>
              <a:t>printf</a:t>
            </a:r>
            <a:r>
              <a:rPr lang="en-US" sz="1800" dirty="0">
                <a:latin typeface="Courier New" pitchFamily="49" charset="0"/>
              </a:rPr>
              <a:t>("b outside a and c: %d\n",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800" dirty="0">
                <a:latin typeface="Courier New" pitchFamily="49" charset="0"/>
              </a:rPr>
              <a:t>        </a:t>
            </a:r>
            <a:r>
              <a:rPr lang="en-US" sz="1800" dirty="0" err="1">
                <a:latin typeface="Courier New" pitchFamily="49" charset="0"/>
              </a:rPr>
              <a:t>b_outside_a_and_c</a:t>
            </a:r>
            <a:r>
              <a:rPr lang="en-US" sz="1800" dirty="0">
                <a:latin typeface="Courier New" pitchFamily="49" charset="0"/>
              </a:rPr>
              <a:t>);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800" dirty="0">
                <a:latin typeface="Courier New" pitchFamily="49" charset="0"/>
              </a:rPr>
              <a:t>    return </a:t>
            </a:r>
            <a:r>
              <a:rPr lang="en-US" sz="1800" dirty="0" err="1">
                <a:latin typeface="Courier New" pitchFamily="49" charset="0"/>
              </a:rPr>
              <a:t>program_success_code</a:t>
            </a:r>
            <a:r>
              <a:rPr lang="en-US" sz="1800" dirty="0">
                <a:latin typeface="Courier New" pitchFamily="49" charset="0"/>
              </a:rPr>
              <a:t>;</a:t>
            </a:r>
          </a:p>
          <a:p>
            <a:pPr>
              <a:lnSpc>
                <a:spcPct val="50000"/>
              </a:lnSpc>
              <a:buFont typeface="Wingdings" pitchFamily="2" charset="2"/>
              <a:buNone/>
            </a:pPr>
            <a:r>
              <a:rPr lang="en-US" sz="1800" dirty="0">
                <a:latin typeface="Courier New" pitchFamily="49" charset="0"/>
              </a:rPr>
              <a:t>} /* main */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Boolean Data Lesson</a:t>
            </a:r>
          </a:p>
          <a:p>
            <a:r>
              <a:rPr lang="en-US" sz="1200" dirty="0" smtClean="0"/>
              <a:t>CS1313 Spring 2017  </a:t>
            </a:r>
            <a:endParaRPr lang="en-US" sz="1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1DC2284-FB1E-4011-B354-B76EBD5E5660}" type="slidenum">
              <a:rPr lang="en-US"/>
              <a:pPr/>
              <a:t>39</a:t>
            </a:fld>
            <a:endParaRPr lang="en-US"/>
          </a:p>
        </p:txBody>
      </p:sp>
      <p:sp>
        <p:nvSpPr>
          <p:cNvPr id="563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Relational Expressions Example #3</a:t>
            </a:r>
          </a:p>
        </p:txBody>
      </p:sp>
      <p:sp>
        <p:nvSpPr>
          <p:cNvPr id="563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2000">
                <a:latin typeface="Courier New" pitchFamily="49" charset="0"/>
              </a:rPr>
              <a:t>% </a:t>
            </a:r>
            <a:r>
              <a:rPr lang="en-US" sz="2000" b="1">
                <a:latin typeface="Courier New" pitchFamily="49" charset="0"/>
              </a:rPr>
              <a:t>gcc -o comparisons comparisons.c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2000">
                <a:latin typeface="Courier New" pitchFamily="49" charset="0"/>
              </a:rPr>
              <a:t>% </a:t>
            </a:r>
            <a:r>
              <a:rPr lang="en-US" sz="2000" b="1">
                <a:latin typeface="Courier New" pitchFamily="49" charset="0"/>
              </a:rPr>
              <a:t>comparisons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2000">
                <a:latin typeface="Courier New" pitchFamily="49" charset="0"/>
              </a:rPr>
              <a:t>Enter three different integers: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2000" b="1">
                <a:latin typeface="Courier New" pitchFamily="49" charset="0"/>
              </a:rPr>
              <a:t>4 4 5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2000">
                <a:latin typeface="Courier New" pitchFamily="49" charset="0"/>
              </a:rPr>
              <a:t>The integers you entered are: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2000">
                <a:latin typeface="Courier New" pitchFamily="49" charset="0"/>
              </a:rPr>
              <a:t>a = 4, b = 4, c = 5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2000">
                <a:latin typeface="Courier New" pitchFamily="49" charset="0"/>
              </a:rPr>
              <a:t>b == a: 1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2000">
                <a:latin typeface="Courier New" pitchFamily="49" charset="0"/>
              </a:rPr>
              <a:t>b == c: 0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2000">
                <a:latin typeface="Courier New" pitchFamily="49" charset="0"/>
              </a:rPr>
              <a:t>a &lt; b &amp;&amp; b &lt; c: 0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2000">
                <a:latin typeface="Courier New" pitchFamily="49" charset="0"/>
              </a:rPr>
              <a:t>c &lt; b &amp;&amp; b &lt; a: 0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2000">
                <a:latin typeface="Courier New" pitchFamily="49" charset="0"/>
              </a:rPr>
              <a:t>a &lt; b &lt; c: 1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2000">
                <a:latin typeface="Courier New" pitchFamily="49" charset="0"/>
              </a:rPr>
              <a:t>c &lt; b &lt; a: 1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2000">
                <a:latin typeface="Courier New" pitchFamily="49" charset="0"/>
              </a:rPr>
              <a:t>b outside a and c: 1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 Built-In Boolean Data Type: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bool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 also has a built-in data type for Booleans:</a:t>
            </a:r>
          </a:p>
          <a:p>
            <a:pPr marL="0" indent="0" algn="ctr">
              <a:buNone/>
            </a:pP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bool</a:t>
            </a: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bool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data type has possible values</a:t>
            </a:r>
          </a:p>
          <a:p>
            <a:pPr marL="0" indent="0" algn="ctr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false</a:t>
            </a: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</a:p>
          <a:p>
            <a:pPr marL="0" indent="0" algn="ctr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However, some C compilers don’t have the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bool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data type and the Boolean values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true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false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available by default; you have to make them available using this directive: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#include &lt;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stdbool.h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(after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#include &lt;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stdio.h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&gt;).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Boolean Data Lesson</a:t>
            </a:r>
          </a:p>
          <a:p>
            <a:r>
              <a:rPr lang="en-US" dirty="0" smtClean="0"/>
              <a:t>CS1313 Spring 2017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996045D-279B-4AB0-9CCE-BFBA8354B2FD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4341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Boolean Data Lesson</a:t>
            </a:r>
          </a:p>
          <a:p>
            <a:r>
              <a:rPr lang="en-US" sz="1200" dirty="0" smtClean="0"/>
              <a:t>CS1313 Spring 2017  </a:t>
            </a:r>
            <a:endParaRPr lang="en-US" sz="1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5E72D82-F4B1-4A0A-ABDF-DEB517B188C8}" type="slidenum">
              <a:rPr lang="en-US"/>
              <a:pPr/>
              <a:t>40</a:t>
            </a:fld>
            <a:endParaRPr lang="en-US"/>
          </a:p>
        </p:txBody>
      </p:sp>
      <p:sp>
        <p:nvSpPr>
          <p:cNvPr id="564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Relational Expressions Example #4</a:t>
            </a:r>
          </a:p>
        </p:txBody>
      </p:sp>
      <p:sp>
        <p:nvSpPr>
          <p:cNvPr id="564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2000">
                <a:latin typeface="Courier New" pitchFamily="49" charset="0"/>
              </a:rPr>
              <a:t>% </a:t>
            </a:r>
            <a:r>
              <a:rPr lang="en-US" sz="2000" b="1">
                <a:latin typeface="Courier New" pitchFamily="49" charset="0"/>
              </a:rPr>
              <a:t>comparisons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2000">
                <a:latin typeface="Courier New" pitchFamily="49" charset="0"/>
              </a:rPr>
              <a:t>Enter three different integers: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2000" b="1">
                <a:latin typeface="Courier New" pitchFamily="49" charset="0"/>
              </a:rPr>
              <a:t>4 5 5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2000">
                <a:latin typeface="Courier New" pitchFamily="49" charset="0"/>
              </a:rPr>
              <a:t>The integers you entered are: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2000">
                <a:latin typeface="Courier New" pitchFamily="49" charset="0"/>
              </a:rPr>
              <a:t>a = 4, b = 5, c = 5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2000">
                <a:latin typeface="Courier New" pitchFamily="49" charset="0"/>
              </a:rPr>
              <a:t>b == a: 0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2000">
                <a:latin typeface="Courier New" pitchFamily="49" charset="0"/>
              </a:rPr>
              <a:t>b == c: 1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2000">
                <a:latin typeface="Courier New" pitchFamily="49" charset="0"/>
              </a:rPr>
              <a:t>a &lt; b &amp;&amp; b &lt; c: 0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2000">
                <a:latin typeface="Courier New" pitchFamily="49" charset="0"/>
              </a:rPr>
              <a:t>c &lt; b &amp;&amp; b &lt; a: 0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2000">
                <a:latin typeface="Courier New" pitchFamily="49" charset="0"/>
              </a:rPr>
              <a:t>a &lt; b &lt; c: 1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2000">
                <a:latin typeface="Courier New" pitchFamily="49" charset="0"/>
              </a:rPr>
              <a:t>c &lt; b &lt; a: 1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2000">
                <a:latin typeface="Courier New" pitchFamily="49" charset="0"/>
              </a:rPr>
              <a:t>b outside a and c: 1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Boolean Data Lesson</a:t>
            </a:r>
          </a:p>
          <a:p>
            <a:r>
              <a:rPr lang="en-US" sz="1200" dirty="0" smtClean="0"/>
              <a:t>CS1313 Spring 2017  </a:t>
            </a:r>
            <a:endParaRPr lang="en-US" sz="1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DE66AD1-2898-49B5-9A04-69A1E01EC457}" type="slidenum">
              <a:rPr lang="en-US"/>
              <a:pPr/>
              <a:t>41</a:t>
            </a:fld>
            <a:endParaRPr lang="en-US"/>
          </a:p>
        </p:txBody>
      </p:sp>
      <p:sp>
        <p:nvSpPr>
          <p:cNvPr id="565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Relational Expressions Example #5</a:t>
            </a:r>
          </a:p>
        </p:txBody>
      </p:sp>
      <p:sp>
        <p:nvSpPr>
          <p:cNvPr id="565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2000">
                <a:latin typeface="Courier New" pitchFamily="49" charset="0"/>
              </a:rPr>
              <a:t>% </a:t>
            </a:r>
            <a:r>
              <a:rPr lang="en-US" sz="2000" b="1">
                <a:latin typeface="Courier New" pitchFamily="49" charset="0"/>
              </a:rPr>
              <a:t>comparisons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2000">
                <a:latin typeface="Courier New" pitchFamily="49" charset="0"/>
              </a:rPr>
              <a:t>Enter three different integers: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2000" b="1">
                <a:latin typeface="Courier New" pitchFamily="49" charset="0"/>
              </a:rPr>
              <a:t>4 5 6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2000">
                <a:latin typeface="Courier New" pitchFamily="49" charset="0"/>
              </a:rPr>
              <a:t>The integers you entered are: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2000">
                <a:latin typeface="Courier New" pitchFamily="49" charset="0"/>
              </a:rPr>
              <a:t>a = 4, b = 5, c = 6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2000">
                <a:latin typeface="Courier New" pitchFamily="49" charset="0"/>
              </a:rPr>
              <a:t>b == a: 0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2000">
                <a:latin typeface="Courier New" pitchFamily="49" charset="0"/>
              </a:rPr>
              <a:t>b == c: 0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2000">
                <a:latin typeface="Courier New" pitchFamily="49" charset="0"/>
              </a:rPr>
              <a:t>a &lt; b &amp;&amp; b &lt; c: 1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2000">
                <a:latin typeface="Courier New" pitchFamily="49" charset="0"/>
              </a:rPr>
              <a:t>c &lt; b &amp;&amp; b &lt; a: 0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2000">
                <a:latin typeface="Courier New" pitchFamily="49" charset="0"/>
              </a:rPr>
              <a:t>a &lt; b &lt; c: 1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2000">
                <a:latin typeface="Courier New" pitchFamily="49" charset="0"/>
              </a:rPr>
              <a:t>c &lt; b &lt; a: 1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2000">
                <a:latin typeface="Courier New" pitchFamily="49" charset="0"/>
              </a:rPr>
              <a:t>b outside a and c: 0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Boolean Data Lesson</a:t>
            </a:r>
          </a:p>
          <a:p>
            <a:r>
              <a:rPr lang="en-US" sz="1200" dirty="0" smtClean="0"/>
              <a:t>CS1313 Spring 2017  </a:t>
            </a:r>
            <a:endParaRPr lang="en-US" sz="1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7994CD1-303C-4769-9AB2-19FFA90CAB48}" type="slidenum">
              <a:rPr lang="en-US"/>
              <a:pPr/>
              <a:t>42</a:t>
            </a:fld>
            <a:endParaRPr lang="en-US"/>
          </a:p>
        </p:txBody>
      </p:sp>
      <p:sp>
        <p:nvSpPr>
          <p:cNvPr id="566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Relational Expressions Example #6</a:t>
            </a:r>
          </a:p>
        </p:txBody>
      </p:sp>
      <p:sp>
        <p:nvSpPr>
          <p:cNvPr id="566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2000">
                <a:latin typeface="Courier New" pitchFamily="49" charset="0"/>
              </a:rPr>
              <a:t>% </a:t>
            </a:r>
            <a:r>
              <a:rPr lang="en-US" sz="2000" b="1">
                <a:latin typeface="Courier New" pitchFamily="49" charset="0"/>
              </a:rPr>
              <a:t>comparisons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2000">
                <a:latin typeface="Courier New" pitchFamily="49" charset="0"/>
              </a:rPr>
              <a:t>Enter three different integers: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2000" b="1">
                <a:latin typeface="Courier New" pitchFamily="49" charset="0"/>
              </a:rPr>
              <a:t>6 5 4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2000">
                <a:latin typeface="Courier New" pitchFamily="49" charset="0"/>
              </a:rPr>
              <a:t>The integers you entered are: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2000">
                <a:latin typeface="Courier New" pitchFamily="49" charset="0"/>
              </a:rPr>
              <a:t>a = 6, b = 5, c = 4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2000">
                <a:latin typeface="Courier New" pitchFamily="49" charset="0"/>
              </a:rPr>
              <a:t>b == a: 0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2000">
                <a:latin typeface="Courier New" pitchFamily="49" charset="0"/>
              </a:rPr>
              <a:t>b == c: 0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2000">
                <a:latin typeface="Courier New" pitchFamily="49" charset="0"/>
              </a:rPr>
              <a:t>a &lt; b &amp;&amp; b &lt; c: 0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2000">
                <a:latin typeface="Courier New" pitchFamily="49" charset="0"/>
              </a:rPr>
              <a:t>c &lt; b &amp;&amp; b &lt; a: 1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2000">
                <a:latin typeface="Courier New" pitchFamily="49" charset="0"/>
              </a:rPr>
              <a:t>a &lt; b &lt; c: 1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2000">
                <a:latin typeface="Courier New" pitchFamily="49" charset="0"/>
              </a:rPr>
              <a:t>c &lt; b &lt; a: 1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2000">
                <a:latin typeface="Courier New" pitchFamily="49" charset="0"/>
              </a:rPr>
              <a:t>b outside a and c: 0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Boolean Data Lesson</a:t>
            </a:r>
          </a:p>
          <a:p>
            <a:r>
              <a:rPr lang="en-US" sz="1200" dirty="0" smtClean="0"/>
              <a:t>CS1313 Spring 2017  </a:t>
            </a:r>
            <a:endParaRPr lang="en-US" sz="1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D00583D-A0C8-4005-A503-B7F52C7FB25E}" type="slidenum">
              <a:rPr lang="en-US"/>
              <a:pPr/>
              <a:t>43</a:t>
            </a:fld>
            <a:endParaRPr lang="en-US"/>
          </a:p>
        </p:txBody>
      </p:sp>
      <p:sp>
        <p:nvSpPr>
          <p:cNvPr id="567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Relational Expressions Example #7</a:t>
            </a:r>
          </a:p>
        </p:txBody>
      </p:sp>
      <p:sp>
        <p:nvSpPr>
          <p:cNvPr id="567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2000">
                <a:latin typeface="Courier New" pitchFamily="49" charset="0"/>
              </a:rPr>
              <a:t>% </a:t>
            </a:r>
            <a:r>
              <a:rPr lang="en-US" sz="2000" b="1">
                <a:latin typeface="Courier New" pitchFamily="49" charset="0"/>
              </a:rPr>
              <a:t>comparisons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2000">
                <a:latin typeface="Courier New" pitchFamily="49" charset="0"/>
              </a:rPr>
              <a:t>Enter three different integers: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2000" b="1">
                <a:latin typeface="Courier New" pitchFamily="49" charset="0"/>
              </a:rPr>
              <a:t>4 3 5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2000">
                <a:latin typeface="Courier New" pitchFamily="49" charset="0"/>
              </a:rPr>
              <a:t>The integers you entered are: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2000">
                <a:latin typeface="Courier New" pitchFamily="49" charset="0"/>
              </a:rPr>
              <a:t>a = 4, b = 3, c = 5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2000">
                <a:latin typeface="Courier New" pitchFamily="49" charset="0"/>
              </a:rPr>
              <a:t>b == a: 0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2000">
                <a:latin typeface="Courier New" pitchFamily="49" charset="0"/>
              </a:rPr>
              <a:t>b == c: 0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2000">
                <a:latin typeface="Courier New" pitchFamily="49" charset="0"/>
              </a:rPr>
              <a:t>a &lt; b &amp;&amp; b &lt; c: 0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2000">
                <a:latin typeface="Courier New" pitchFamily="49" charset="0"/>
              </a:rPr>
              <a:t>c &lt; b &amp;&amp; b &lt; a: 0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2000">
                <a:latin typeface="Courier New" pitchFamily="49" charset="0"/>
              </a:rPr>
              <a:t>a &lt; b &lt; c: 1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2000">
                <a:latin typeface="Courier New" pitchFamily="49" charset="0"/>
              </a:rPr>
              <a:t>c &lt; b &lt; a: 1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2000">
                <a:latin typeface="Courier New" pitchFamily="49" charset="0"/>
              </a:rPr>
              <a:t>b outside a and c: 1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Boolean Data Lesson</a:t>
            </a:r>
          </a:p>
          <a:p>
            <a:r>
              <a:rPr lang="en-US" sz="1200" dirty="0" smtClean="0"/>
              <a:t>CS1313 Spring 2017  </a:t>
            </a:r>
            <a:endParaRPr lang="en-US" sz="1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C9D1EDC-4A8A-4156-A3BF-0430834CD61E}" type="slidenum">
              <a:rPr lang="en-US"/>
              <a:pPr/>
              <a:t>44</a:t>
            </a:fld>
            <a:endParaRPr lang="en-US"/>
          </a:p>
        </p:txBody>
      </p:sp>
      <p:sp>
        <p:nvSpPr>
          <p:cNvPr id="584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Why Not Use </a:t>
            </a:r>
            <a:r>
              <a:rPr lang="en-US">
                <a:latin typeface="Courier New" pitchFamily="49" charset="0"/>
              </a:rPr>
              <a:t>a &lt; b &lt; c</a:t>
            </a:r>
            <a:r>
              <a:rPr lang="en-US"/>
              <a:t>? #1</a:t>
            </a:r>
          </a:p>
        </p:txBody>
      </p:sp>
      <p:sp>
        <p:nvSpPr>
          <p:cNvPr id="584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848600" cy="4876800"/>
          </a:xfrm>
        </p:spPr>
        <p:txBody>
          <a:bodyPr/>
          <a:lstStyle/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dirty="0" err="1">
                <a:latin typeface="Courier New" pitchFamily="49" charset="0"/>
              </a:rPr>
              <a:t>b_between_a_and_c</a:t>
            </a:r>
            <a:r>
              <a:rPr lang="en-US" dirty="0">
                <a:latin typeface="Courier New" pitchFamily="49" charset="0"/>
              </a:rPr>
              <a:t> =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</a:rPr>
              <a:t>    ((a &lt; b) &amp;&amp; (b &lt; c));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dirty="0" err="1">
                <a:latin typeface="Courier New" pitchFamily="49" charset="0"/>
              </a:rPr>
              <a:t>b_between_c_and_a</a:t>
            </a:r>
            <a:r>
              <a:rPr lang="en-US" dirty="0">
                <a:latin typeface="Courier New" pitchFamily="49" charset="0"/>
              </a:rPr>
              <a:t> =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</a:rPr>
              <a:t>    ((c &lt; b) &amp;&amp; (b &lt; a));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dirty="0" err="1">
                <a:latin typeface="Courier New" pitchFamily="49" charset="0"/>
              </a:rPr>
              <a:t>b_outside_a_and_c</a:t>
            </a:r>
            <a:r>
              <a:rPr lang="en-US" dirty="0">
                <a:latin typeface="Courier New" pitchFamily="49" charset="0"/>
              </a:rPr>
              <a:t> =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</a:rPr>
              <a:t>    !(</a:t>
            </a:r>
            <a:r>
              <a:rPr lang="en-US" dirty="0" err="1">
                <a:latin typeface="Courier New" pitchFamily="49" charset="0"/>
              </a:rPr>
              <a:t>b_between_a_and_c</a:t>
            </a:r>
            <a:r>
              <a:rPr lang="en-US" dirty="0">
                <a:latin typeface="Courier New" pitchFamily="49" charset="0"/>
              </a:rPr>
              <a:t> ||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</a:rPr>
              <a:t>      </a:t>
            </a:r>
            <a:r>
              <a:rPr lang="en-US" dirty="0" err="1">
                <a:latin typeface="Courier New" pitchFamily="49" charset="0"/>
              </a:rPr>
              <a:t>b_between_c_and_a</a:t>
            </a:r>
            <a:r>
              <a:rPr lang="en-US" dirty="0">
                <a:latin typeface="Courier New" pitchFamily="49" charset="0"/>
              </a:rPr>
              <a:t>);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dirty="0" err="1">
                <a:latin typeface="Courier New" pitchFamily="49" charset="0"/>
              </a:rPr>
              <a:t>a_lt_b_lt_c</a:t>
            </a:r>
            <a:r>
              <a:rPr lang="en-US" dirty="0">
                <a:latin typeface="Courier New" pitchFamily="49" charset="0"/>
              </a:rPr>
              <a:t> = a &lt; b &lt; c;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dirty="0" err="1">
                <a:latin typeface="Courier New" pitchFamily="49" charset="0"/>
              </a:rPr>
              <a:t>c_lt_b_lt_a</a:t>
            </a:r>
            <a:r>
              <a:rPr lang="en-US" dirty="0">
                <a:latin typeface="Courier New" pitchFamily="49" charset="0"/>
              </a:rPr>
              <a:t> = c &lt; b &lt; a;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dirty="0" smtClean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dirty="0" smtClean="0"/>
              <a:t>Expressions </a:t>
            </a:r>
            <a:r>
              <a:rPr lang="en-US" dirty="0"/>
              <a:t>like</a:t>
            </a:r>
            <a:r>
              <a:rPr lang="en-US" dirty="0">
                <a:latin typeface="Courier New" pitchFamily="49" charset="0"/>
              </a:rPr>
              <a:t> </a:t>
            </a:r>
          </a:p>
          <a:p>
            <a:pPr algn="ctr">
              <a:lnSpc>
                <a:spcPct val="60000"/>
              </a:lnSpc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</a:rPr>
              <a:t>a &lt; b &lt; c </a:t>
            </a:r>
            <a:r>
              <a:rPr lang="en-US" dirty="0"/>
              <a:t>and</a:t>
            </a:r>
            <a:r>
              <a:rPr lang="en-US" dirty="0">
                <a:latin typeface="Courier New" pitchFamily="49" charset="0"/>
              </a:rPr>
              <a:t> c &lt; b &lt; a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b="1" u="sng" dirty="0"/>
              <a:t>WON’T</a:t>
            </a:r>
            <a:r>
              <a:rPr lang="en-US" dirty="0"/>
              <a:t> accomplish what they look like they should.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Why not?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Boolean Data Lesson</a:t>
            </a:r>
          </a:p>
          <a:p>
            <a:r>
              <a:rPr lang="en-US" sz="1200" dirty="0" smtClean="0"/>
              <a:t>CS1313 Spring 2017  </a:t>
            </a:r>
            <a:endParaRPr lang="en-US" sz="1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CC8B22-6379-4F73-B489-004CAD1C2186}" type="slidenum">
              <a:rPr lang="en-US"/>
              <a:pPr/>
              <a:t>45</a:t>
            </a:fld>
            <a:endParaRPr lang="en-US"/>
          </a:p>
        </p:txBody>
      </p:sp>
      <p:sp>
        <p:nvSpPr>
          <p:cNvPr id="585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Why Not Use </a:t>
            </a:r>
            <a:r>
              <a:rPr lang="en-US">
                <a:latin typeface="Courier New" pitchFamily="49" charset="0"/>
              </a:rPr>
              <a:t>a &lt; b &lt; c</a:t>
            </a:r>
            <a:r>
              <a:rPr lang="en-US"/>
              <a:t>? #2</a:t>
            </a:r>
          </a:p>
        </p:txBody>
      </p:sp>
      <p:sp>
        <p:nvSpPr>
          <p:cNvPr id="585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95400"/>
            <a:ext cx="8610600" cy="4953000"/>
          </a:xfrm>
        </p:spPr>
        <p:txBody>
          <a:bodyPr/>
          <a:lstStyle/>
          <a:p>
            <a:pPr marL="533400" indent="-533400">
              <a:lnSpc>
                <a:spcPct val="90000"/>
              </a:lnSpc>
              <a:buFont typeface="Wingdings" pitchFamily="2" charset="2"/>
              <a:buNone/>
            </a:pPr>
            <a:r>
              <a:rPr lang="en-US" dirty="0"/>
              <a:t>Consider the expression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latin typeface="Courier New" pitchFamily="49" charset="0"/>
              </a:rPr>
              <a:t>a &lt; b &lt; c</a:t>
            </a:r>
            <a:r>
              <a:rPr lang="en-US" dirty="0"/>
              <a:t>, and suppose </a:t>
            </a:r>
            <a:r>
              <a:rPr lang="en-US" dirty="0" smtClean="0"/>
              <a:t>that         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dirty="0" smtClean="0">
                <a:latin typeface="Courier New" pitchFamily="49" charset="0"/>
              </a:rPr>
              <a:t>a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/>
              <a:t>is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latin typeface="Courier New" pitchFamily="49" charset="0"/>
              </a:rPr>
              <a:t>6</a:t>
            </a:r>
            <a:r>
              <a:rPr lang="en-US" dirty="0"/>
              <a:t>,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latin typeface="Courier New" pitchFamily="49" charset="0"/>
              </a:rPr>
              <a:t>b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/>
              <a:t>is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latin typeface="Courier New" pitchFamily="49" charset="0"/>
              </a:rPr>
              <a:t>5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/>
              <a:t>and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latin typeface="Courier New" pitchFamily="49" charset="0"/>
              </a:rPr>
              <a:t>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/>
              <a:t>is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latin typeface="Courier New" pitchFamily="49" charset="0"/>
              </a:rPr>
              <a:t>4</a:t>
            </a:r>
            <a:r>
              <a:rPr lang="en-US" dirty="0"/>
              <a:t>; </a:t>
            </a:r>
            <a:r>
              <a:rPr lang="en-US" dirty="0" smtClean="0"/>
              <a:t>that is,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latin typeface="Courier New" pitchFamily="49" charset="0"/>
              </a:rPr>
              <a:t>6 &lt; 5 &lt; 4</a:t>
            </a:r>
            <a:r>
              <a:rPr lang="en-US" dirty="0"/>
              <a:t>, </a:t>
            </a:r>
            <a:r>
              <a:rPr lang="en-US" dirty="0" smtClean="0"/>
              <a:t>     which </a:t>
            </a:r>
            <a:r>
              <a:rPr lang="en-US" dirty="0"/>
              <a:t>we know in real life is </a:t>
            </a:r>
            <a:r>
              <a:rPr lang="en-US" b="1" u="sng" dirty="0"/>
              <a:t>false</a:t>
            </a:r>
            <a:r>
              <a:rPr lang="en-US" dirty="0"/>
              <a:t>.</a:t>
            </a:r>
          </a:p>
          <a:p>
            <a:pPr marL="533400" indent="-533400">
              <a:lnSpc>
                <a:spcPct val="70000"/>
              </a:lnSpc>
              <a:buFont typeface="Wingdings" pitchFamily="2" charset="2"/>
              <a:buNone/>
            </a:pPr>
            <a:r>
              <a:rPr lang="en-US" dirty="0"/>
              <a:t>But let’s evaluate the expression as written.</a:t>
            </a:r>
          </a:p>
          <a:p>
            <a:pPr marL="533400" indent="-533400">
              <a:lnSpc>
                <a:spcPct val="90000"/>
              </a:lnSpc>
              <a:buClr>
                <a:schemeClr val="tx1"/>
              </a:buClr>
              <a:buSzTx/>
              <a:buFont typeface="Wingdings" pitchFamily="2" charset="2"/>
              <a:buAutoNum type="arabicPeriod"/>
            </a:pPr>
            <a:r>
              <a:rPr lang="en-US" dirty="0"/>
              <a:t>Using the precedence rules, we evaluate left to right, </a:t>
            </a:r>
            <a:r>
              <a:rPr lang="en-US" dirty="0" smtClean="0"/>
              <a:t>so         </a:t>
            </a:r>
            <a:r>
              <a:rPr lang="en-US" dirty="0"/>
              <a:t>first we evaluate the </a:t>
            </a:r>
            <a:r>
              <a:rPr lang="en-US" dirty="0" smtClean="0"/>
              <a:t>subexpression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latin typeface="Courier New" pitchFamily="49" charset="0"/>
              </a:rPr>
              <a:t>a &lt; b</a:t>
            </a:r>
            <a:r>
              <a:rPr lang="en-US" dirty="0"/>
              <a:t>, which </a:t>
            </a:r>
            <a:r>
              <a:rPr lang="en-US" dirty="0" smtClean="0"/>
              <a:t>is                 </a:t>
            </a:r>
            <a:r>
              <a:rPr lang="en-US" dirty="0"/>
              <a:t>a relational expression, so its result must be true (</a:t>
            </a:r>
            <a:r>
              <a:rPr lang="en-US" dirty="0">
                <a:latin typeface="Courier New" pitchFamily="49" charset="0"/>
              </a:rPr>
              <a:t>1</a:t>
            </a:r>
            <a:r>
              <a:rPr lang="en-US" dirty="0"/>
              <a:t>) or false (</a:t>
            </a:r>
            <a:r>
              <a:rPr lang="en-US" dirty="0">
                <a:latin typeface="Courier New" pitchFamily="49" charset="0"/>
              </a:rPr>
              <a:t>0</a:t>
            </a:r>
            <a:r>
              <a:rPr lang="en-US" dirty="0"/>
              <a:t>) – in this case false (</a:t>
            </a:r>
            <a:r>
              <a:rPr lang="en-US" dirty="0">
                <a:latin typeface="Courier New" pitchFamily="49" charset="0"/>
              </a:rPr>
              <a:t>0</a:t>
            </a:r>
            <a:r>
              <a:rPr lang="en-US" dirty="0"/>
              <a:t>).</a:t>
            </a:r>
          </a:p>
          <a:p>
            <a:pPr marL="533400" indent="-533400">
              <a:lnSpc>
                <a:spcPct val="90000"/>
              </a:lnSpc>
              <a:buClr>
                <a:schemeClr val="tx1"/>
              </a:buClr>
              <a:buSzTx/>
              <a:buFont typeface="Wingdings" pitchFamily="2" charset="2"/>
              <a:buAutoNum type="arabicPeriod"/>
            </a:pPr>
            <a:r>
              <a:rPr lang="en-US" dirty="0"/>
              <a:t>We then plug that result into the rest of the expression</a:t>
            </a:r>
            <a:r>
              <a:rPr lang="en-US" dirty="0" smtClean="0"/>
              <a:t>,     </a:t>
            </a:r>
            <a:r>
              <a:rPr lang="en-US" dirty="0"/>
              <a:t>getting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latin typeface="Courier New" pitchFamily="49" charset="0"/>
              </a:rPr>
              <a:t>0 &lt; c</a:t>
            </a:r>
            <a:r>
              <a:rPr lang="en-US" dirty="0"/>
              <a:t>; </a:t>
            </a:r>
            <a:r>
              <a:rPr lang="en-US" dirty="0" smtClean="0"/>
              <a:t>that is,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latin typeface="Courier New" pitchFamily="49" charset="0"/>
              </a:rPr>
              <a:t>0 &lt; 4</a:t>
            </a:r>
            <a:r>
              <a:rPr lang="en-US" dirty="0"/>
              <a:t>, which is </a:t>
            </a:r>
            <a:r>
              <a:rPr lang="en-US" b="1" u="sng" dirty="0"/>
              <a:t>true</a:t>
            </a:r>
            <a:r>
              <a:rPr lang="en-US" dirty="0"/>
              <a:t> – </a:t>
            </a:r>
            <a:r>
              <a:rPr lang="en-US" dirty="0" smtClean="0"/>
              <a:t>                      so the </a:t>
            </a:r>
            <a:r>
              <a:rPr lang="en-US" dirty="0"/>
              <a:t>value for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latin typeface="Courier New" pitchFamily="49" charset="0"/>
              </a:rPr>
              <a:t>a &lt; b &lt; 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/>
              <a:t>is wrong</a:t>
            </a:r>
            <a:r>
              <a:rPr lang="en-US" dirty="0" smtClean="0"/>
              <a:t>!</a:t>
            </a:r>
          </a:p>
          <a:p>
            <a:pPr marL="0" indent="0">
              <a:lnSpc>
                <a:spcPct val="90000"/>
              </a:lnSpc>
              <a:buClr>
                <a:schemeClr val="tx1"/>
              </a:buClr>
              <a:buSzTx/>
              <a:buNone/>
            </a:pPr>
            <a:r>
              <a:rPr lang="en-US" dirty="0" smtClean="0"/>
              <a:t>Instead, we need to use this: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(a &lt; b) &amp;&amp; (b &lt; c)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Boolean Data Lesson</a:t>
            </a:r>
          </a:p>
          <a:p>
            <a:r>
              <a:rPr lang="en-US" sz="1200" dirty="0" smtClean="0"/>
              <a:t>CS1313 Spring 2017  </a:t>
            </a:r>
            <a:endParaRPr lang="en-US" sz="1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93BC990-B791-4D27-A55E-781E577E65DC}" type="slidenum">
              <a:rPr lang="en-US"/>
              <a:pPr/>
              <a:t>46</a:t>
            </a:fld>
            <a:endParaRPr lang="en-US"/>
          </a:p>
        </p:txBody>
      </p:sp>
      <p:sp>
        <p:nvSpPr>
          <p:cNvPr id="568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Short Circuiting</a:t>
            </a:r>
          </a:p>
        </p:txBody>
      </p:sp>
      <p:sp>
        <p:nvSpPr>
          <p:cNvPr id="568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848600" cy="48006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dirty="0"/>
              <a:t>When a C program evaluates a Boolean expression, </a:t>
            </a:r>
            <a:r>
              <a:rPr lang="en-US" dirty="0" smtClean="0"/>
              <a:t>               it </a:t>
            </a:r>
            <a:r>
              <a:rPr lang="en-US" dirty="0"/>
              <a:t>may happen that, after evaluating some of the terms, </a:t>
            </a:r>
            <a:r>
              <a:rPr lang="en-US" dirty="0" smtClean="0"/>
              <a:t>    the </a:t>
            </a:r>
            <a:r>
              <a:rPr lang="en-US" dirty="0"/>
              <a:t>result can no longer change, regardless of </a:t>
            </a:r>
            <a:r>
              <a:rPr lang="en-US" dirty="0" smtClean="0"/>
              <a:t>               what the </a:t>
            </a:r>
            <a:r>
              <a:rPr lang="en-US" dirty="0"/>
              <a:t>remaining terms evaluate to.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dirty="0"/>
              <a:t>In that case, the program will stop bothering to </a:t>
            </a:r>
            <a:r>
              <a:rPr lang="en-US" dirty="0" smtClean="0"/>
              <a:t>evaluate       </a:t>
            </a:r>
            <a:r>
              <a:rPr lang="en-US" dirty="0"/>
              <a:t>the rest of the expression, because evaluating the rest </a:t>
            </a:r>
            <a:r>
              <a:rPr lang="en-US" dirty="0" smtClean="0"/>
              <a:t>of   </a:t>
            </a:r>
            <a:r>
              <a:rPr lang="en-US" dirty="0"/>
              <a:t>the expression wouldn’t make any difference, but </a:t>
            </a:r>
            <a:r>
              <a:rPr lang="en-US" dirty="0" smtClean="0"/>
              <a:t>would   </a:t>
            </a:r>
            <a:r>
              <a:rPr lang="en-US" b="1" u="sng" dirty="0"/>
              <a:t>waste time</a:t>
            </a:r>
            <a:r>
              <a:rPr lang="en-US" dirty="0"/>
              <a:t>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dirty="0"/>
              <a:t>In such a case, we say that the Boolean expression </a:t>
            </a:r>
            <a:r>
              <a:rPr lang="en-US" dirty="0" smtClean="0"/>
              <a:t>will     </a:t>
            </a:r>
            <a:r>
              <a:rPr lang="en-US" b="1" i="1" u="sng" dirty="0"/>
              <a:t>short circuit</a:t>
            </a:r>
            <a:r>
              <a:rPr lang="en-US" dirty="0"/>
              <a:t>: the rest of the expression won’t be evaluated, because evaluating it would waste time, given </a:t>
            </a:r>
            <a:r>
              <a:rPr lang="en-US" dirty="0" smtClean="0"/>
              <a:t>that              </a:t>
            </a:r>
            <a:r>
              <a:rPr lang="en-US" dirty="0"/>
              <a:t>it won’t change the result.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Boolean Data Lesson</a:t>
            </a:r>
          </a:p>
          <a:p>
            <a:r>
              <a:rPr lang="en-US" sz="1200" dirty="0" smtClean="0"/>
              <a:t>CS1313 Spring 2017  </a:t>
            </a:r>
            <a:endParaRPr lang="en-US" sz="1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62C74B7-26C7-4D2C-B9D7-3112A8124830}" type="slidenum">
              <a:rPr lang="en-US"/>
              <a:pPr/>
              <a:t>47</a:t>
            </a:fld>
            <a:endParaRPr lang="en-US"/>
          </a:p>
        </p:txBody>
      </p:sp>
      <p:sp>
        <p:nvSpPr>
          <p:cNvPr id="570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Short Circuit Example #1</a:t>
            </a:r>
          </a:p>
        </p:txBody>
      </p:sp>
      <p:sp>
        <p:nvSpPr>
          <p:cNvPr id="570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70000"/>
              </a:lnSpc>
              <a:buNone/>
            </a:pPr>
            <a:r>
              <a:rPr lang="en-US" sz="1800" dirty="0">
                <a:latin typeface="Courier New" pitchFamily="49" charset="0"/>
              </a:rPr>
              <a:t>#include &lt;</a:t>
            </a:r>
            <a:r>
              <a:rPr lang="en-US" sz="1800" dirty="0" err="1">
                <a:latin typeface="Courier New" pitchFamily="49" charset="0"/>
              </a:rPr>
              <a:t>stdio.h</a:t>
            </a:r>
            <a:r>
              <a:rPr lang="en-US" sz="1800" dirty="0">
                <a:latin typeface="Courier New" pitchFamily="49" charset="0"/>
              </a:rPr>
              <a:t>&gt;</a:t>
            </a:r>
          </a:p>
          <a:p>
            <a:pPr>
              <a:lnSpc>
                <a:spcPct val="10000"/>
              </a:lnSpc>
              <a:buNone/>
            </a:pPr>
            <a:endParaRPr lang="en-US" sz="1800" dirty="0">
              <a:latin typeface="Courier New" pitchFamily="49" charset="0"/>
            </a:endParaRPr>
          </a:p>
          <a:p>
            <a:pPr>
              <a:lnSpc>
                <a:spcPct val="60000"/>
              </a:lnSpc>
              <a:buNone/>
            </a:pP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main ()</a:t>
            </a:r>
          </a:p>
          <a:p>
            <a:pPr>
              <a:lnSpc>
                <a:spcPct val="60000"/>
              </a:lnSpc>
              <a:buNone/>
            </a:pPr>
            <a:r>
              <a:rPr lang="en-US" sz="1800" dirty="0">
                <a:latin typeface="Courier New" pitchFamily="49" charset="0"/>
              </a:rPr>
              <a:t>{ /* main */</a:t>
            </a:r>
          </a:p>
          <a:p>
            <a:pPr>
              <a:lnSpc>
                <a:spcPct val="60000"/>
              </a:lnSpc>
              <a:buNone/>
            </a:pPr>
            <a:r>
              <a:rPr lang="en-US" sz="1800" dirty="0">
                <a:latin typeface="Courier New" pitchFamily="49" charset="0"/>
              </a:rPr>
              <a:t>    </a:t>
            </a:r>
            <a:r>
              <a:rPr lang="en-US" sz="1800" dirty="0" err="1">
                <a:latin typeface="Courier New" pitchFamily="49" charset="0"/>
              </a:rPr>
              <a:t>const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</a:rPr>
              <a:t>maximum_short_height_in_cm</a:t>
            </a:r>
            <a:r>
              <a:rPr lang="en-US" sz="1800" dirty="0">
                <a:latin typeface="Courier New" pitchFamily="49" charset="0"/>
              </a:rPr>
              <a:t> = 170;</a:t>
            </a:r>
          </a:p>
          <a:p>
            <a:pPr>
              <a:lnSpc>
                <a:spcPct val="60000"/>
              </a:lnSpc>
              <a:buNone/>
            </a:pPr>
            <a:r>
              <a:rPr lang="en-US" sz="1800" dirty="0">
                <a:latin typeface="Courier New" pitchFamily="49" charset="0"/>
              </a:rPr>
              <a:t>    </a:t>
            </a:r>
            <a:r>
              <a:rPr lang="en-US" sz="1800" dirty="0" err="1">
                <a:latin typeface="Courier New" pitchFamily="49" charset="0"/>
              </a:rPr>
              <a:t>const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</a:rPr>
              <a:t>program_success_code</a:t>
            </a:r>
            <a:r>
              <a:rPr lang="en-US" sz="1800" dirty="0">
                <a:latin typeface="Courier New" pitchFamily="49" charset="0"/>
              </a:rPr>
              <a:t>       =   0;</a:t>
            </a:r>
          </a:p>
          <a:p>
            <a:pPr>
              <a:lnSpc>
                <a:spcPct val="60000"/>
              </a:lnSpc>
              <a:buNone/>
            </a:pPr>
            <a:r>
              <a:rPr lang="en-US" sz="1800" dirty="0">
                <a:latin typeface="Courier New" pitchFamily="49" charset="0"/>
              </a:rPr>
              <a:t>    </a:t>
            </a: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dirty="0" err="1">
                <a:latin typeface="Courier New" pitchFamily="49" charset="0"/>
              </a:rPr>
              <a:t>my_height_in_cm</a:t>
            </a:r>
            <a:r>
              <a:rPr lang="en-US" sz="1800" dirty="0">
                <a:latin typeface="Courier New" pitchFamily="49" charset="0"/>
              </a:rPr>
              <a:t> = 160;</a:t>
            </a:r>
          </a:p>
          <a:p>
            <a:pPr>
              <a:lnSpc>
                <a:spcPct val="60000"/>
              </a:lnSpc>
              <a:buNone/>
            </a:pPr>
            <a:r>
              <a:rPr lang="en-US" sz="1800" dirty="0">
                <a:latin typeface="Courier New" pitchFamily="49" charset="0"/>
              </a:rPr>
              <a:t>    char </a:t>
            </a:r>
            <a:r>
              <a:rPr lang="en-US" sz="1800" dirty="0" err="1">
                <a:latin typeface="Courier New" pitchFamily="49" charset="0"/>
              </a:rPr>
              <a:t>I_am_Henry</a:t>
            </a:r>
            <a:r>
              <a:rPr lang="en-US" sz="1800" dirty="0">
                <a:latin typeface="Courier New" pitchFamily="49" charset="0"/>
              </a:rPr>
              <a:t> = 1;</a:t>
            </a:r>
          </a:p>
          <a:p>
            <a:pPr>
              <a:lnSpc>
                <a:spcPct val="60000"/>
              </a:lnSpc>
              <a:buNone/>
            </a:pPr>
            <a:r>
              <a:rPr lang="en-US" sz="1800" dirty="0">
                <a:latin typeface="Courier New" pitchFamily="49" charset="0"/>
              </a:rPr>
              <a:t>    char </a:t>
            </a:r>
            <a:r>
              <a:rPr lang="en-US" sz="1800" dirty="0" err="1">
                <a:latin typeface="Courier New" pitchFamily="49" charset="0"/>
              </a:rPr>
              <a:t>I_am_tall</a:t>
            </a:r>
            <a:r>
              <a:rPr lang="en-US" sz="1800" dirty="0">
                <a:latin typeface="Courier New" pitchFamily="49" charset="0"/>
              </a:rPr>
              <a:t>;</a:t>
            </a:r>
          </a:p>
          <a:p>
            <a:pPr>
              <a:lnSpc>
                <a:spcPct val="60000"/>
              </a:lnSpc>
              <a:buNone/>
            </a:pPr>
            <a:r>
              <a:rPr lang="en-US" sz="1800" dirty="0">
                <a:latin typeface="Courier New" pitchFamily="49" charset="0"/>
              </a:rPr>
              <a:t>    char </a:t>
            </a:r>
            <a:r>
              <a:rPr lang="en-US" sz="1800" dirty="0" err="1">
                <a:latin typeface="Courier New" pitchFamily="49" charset="0"/>
              </a:rPr>
              <a:t>my_middle_initial</a:t>
            </a:r>
            <a:r>
              <a:rPr lang="en-US" sz="1800" dirty="0">
                <a:latin typeface="Courier New" pitchFamily="49" charset="0"/>
              </a:rPr>
              <a:t> = 'J';</a:t>
            </a:r>
          </a:p>
          <a:p>
            <a:pPr>
              <a:lnSpc>
                <a:spcPct val="10000"/>
              </a:lnSpc>
              <a:buNone/>
            </a:pPr>
            <a:endParaRPr lang="en-US" sz="1800" dirty="0">
              <a:latin typeface="Courier New" pitchFamily="49" charset="0"/>
            </a:endParaRPr>
          </a:p>
          <a:p>
            <a:pPr>
              <a:lnSpc>
                <a:spcPct val="60000"/>
              </a:lnSpc>
              <a:buNone/>
            </a:pPr>
            <a:r>
              <a:rPr lang="en-US" sz="1800" dirty="0">
                <a:latin typeface="Courier New" pitchFamily="49" charset="0"/>
              </a:rPr>
              <a:t>    </a:t>
            </a:r>
            <a:r>
              <a:rPr lang="en-US" sz="1800" dirty="0" err="1">
                <a:latin typeface="Courier New" pitchFamily="49" charset="0"/>
              </a:rPr>
              <a:t>I_am_tall</a:t>
            </a:r>
            <a:r>
              <a:rPr lang="en-US" sz="1800" dirty="0">
                <a:latin typeface="Courier New" pitchFamily="49" charset="0"/>
              </a:rPr>
              <a:t> =</a:t>
            </a:r>
          </a:p>
          <a:p>
            <a:pPr>
              <a:lnSpc>
                <a:spcPct val="70000"/>
              </a:lnSpc>
              <a:buNone/>
            </a:pPr>
            <a:r>
              <a:rPr lang="en-US" sz="1800" dirty="0">
                <a:latin typeface="Courier New" pitchFamily="49" charset="0"/>
              </a:rPr>
              <a:t>        (!</a:t>
            </a:r>
            <a:r>
              <a:rPr lang="en-US" sz="1800" dirty="0" err="1">
                <a:latin typeface="Courier New" pitchFamily="49" charset="0"/>
              </a:rPr>
              <a:t>I_am_Henry</a:t>
            </a:r>
            <a:r>
              <a:rPr lang="en-US" sz="1800" dirty="0">
                <a:latin typeface="Courier New" pitchFamily="49" charset="0"/>
              </a:rPr>
              <a:t>) ||</a:t>
            </a:r>
          </a:p>
          <a:p>
            <a:pPr>
              <a:lnSpc>
                <a:spcPct val="60000"/>
              </a:lnSpc>
              <a:buNone/>
            </a:pPr>
            <a:r>
              <a:rPr lang="en-US" sz="1800" dirty="0">
                <a:latin typeface="Courier New" pitchFamily="49" charset="0"/>
              </a:rPr>
              <a:t>        (</a:t>
            </a:r>
            <a:r>
              <a:rPr lang="en-US" sz="1800" dirty="0" err="1">
                <a:latin typeface="Courier New" pitchFamily="49" charset="0"/>
              </a:rPr>
              <a:t>my_height_in_cm</a:t>
            </a:r>
            <a:r>
              <a:rPr lang="en-US" sz="1800" dirty="0">
                <a:latin typeface="Courier New" pitchFamily="49" charset="0"/>
              </a:rPr>
              <a:t> &gt;</a:t>
            </a:r>
          </a:p>
          <a:p>
            <a:pPr>
              <a:lnSpc>
                <a:spcPct val="60000"/>
              </a:lnSpc>
              <a:buNone/>
            </a:pPr>
            <a:r>
              <a:rPr lang="en-US" sz="1800" dirty="0">
                <a:latin typeface="Courier New" pitchFamily="49" charset="0"/>
              </a:rPr>
              <a:t>         </a:t>
            </a:r>
            <a:r>
              <a:rPr lang="en-US" sz="1800" dirty="0" err="1">
                <a:latin typeface="Courier New" pitchFamily="49" charset="0"/>
              </a:rPr>
              <a:t>maximum_short_height_in_cm</a:t>
            </a:r>
            <a:r>
              <a:rPr lang="en-US" sz="1800" dirty="0">
                <a:latin typeface="Courier New" pitchFamily="49" charset="0"/>
              </a:rPr>
              <a:t>);</a:t>
            </a:r>
          </a:p>
          <a:p>
            <a:pPr>
              <a:lnSpc>
                <a:spcPct val="60000"/>
              </a:lnSpc>
              <a:buNone/>
            </a:pPr>
            <a:r>
              <a:rPr lang="en-US" sz="1800" dirty="0">
                <a:latin typeface="Courier New" pitchFamily="49" charset="0"/>
              </a:rPr>
              <a:t>    </a:t>
            </a:r>
            <a:r>
              <a:rPr lang="en-US" sz="1800" dirty="0" err="1">
                <a:latin typeface="Courier New" pitchFamily="49" charset="0"/>
              </a:rPr>
              <a:t>printf</a:t>
            </a:r>
            <a:r>
              <a:rPr lang="en-US" sz="1800" dirty="0">
                <a:latin typeface="Courier New" pitchFamily="49" charset="0"/>
              </a:rPr>
              <a:t>("</a:t>
            </a:r>
            <a:r>
              <a:rPr lang="en-US" sz="1800" dirty="0" err="1">
                <a:latin typeface="Courier New" pitchFamily="49" charset="0"/>
              </a:rPr>
              <a:t>I_am_Henry</a:t>
            </a:r>
            <a:r>
              <a:rPr lang="en-US" sz="1800" dirty="0">
                <a:latin typeface="Courier New" pitchFamily="49" charset="0"/>
              </a:rPr>
              <a:t> = %d\n", </a:t>
            </a:r>
            <a:r>
              <a:rPr lang="en-US" sz="1800" dirty="0" err="1">
                <a:latin typeface="Courier New" pitchFamily="49" charset="0"/>
              </a:rPr>
              <a:t>I_am_Henry</a:t>
            </a:r>
            <a:r>
              <a:rPr lang="en-US" sz="1800" dirty="0">
                <a:latin typeface="Courier New" pitchFamily="49" charset="0"/>
              </a:rPr>
              <a:t>);</a:t>
            </a:r>
          </a:p>
          <a:p>
            <a:pPr>
              <a:lnSpc>
                <a:spcPct val="60000"/>
              </a:lnSpc>
              <a:buNone/>
            </a:pPr>
            <a:r>
              <a:rPr lang="en-US" sz="1800" dirty="0">
                <a:latin typeface="Courier New" pitchFamily="49" charset="0"/>
              </a:rPr>
              <a:t>    </a:t>
            </a:r>
            <a:r>
              <a:rPr lang="en-US" sz="1800" dirty="0" err="1">
                <a:latin typeface="Courier New" pitchFamily="49" charset="0"/>
              </a:rPr>
              <a:t>printf</a:t>
            </a:r>
            <a:r>
              <a:rPr lang="en-US" sz="1800" dirty="0">
                <a:latin typeface="Courier New" pitchFamily="49" charset="0"/>
              </a:rPr>
              <a:t>("</a:t>
            </a:r>
            <a:r>
              <a:rPr lang="en-US" sz="1800" dirty="0" err="1">
                <a:latin typeface="Courier New" pitchFamily="49" charset="0"/>
              </a:rPr>
              <a:t>my_height_in_cm</a:t>
            </a:r>
            <a:r>
              <a:rPr lang="en-US" sz="1800" dirty="0">
                <a:latin typeface="Courier New" pitchFamily="49" charset="0"/>
              </a:rPr>
              <a:t> = %d\n",</a:t>
            </a:r>
          </a:p>
          <a:p>
            <a:pPr>
              <a:lnSpc>
                <a:spcPct val="60000"/>
              </a:lnSpc>
              <a:buNone/>
            </a:pPr>
            <a:r>
              <a:rPr lang="en-US" sz="1800" dirty="0">
                <a:latin typeface="Courier New" pitchFamily="49" charset="0"/>
              </a:rPr>
              <a:t>        </a:t>
            </a:r>
            <a:r>
              <a:rPr lang="en-US" sz="1800" dirty="0" err="1">
                <a:latin typeface="Courier New" pitchFamily="49" charset="0"/>
              </a:rPr>
              <a:t>my_height_in_cm</a:t>
            </a:r>
            <a:r>
              <a:rPr lang="en-US" sz="1800" dirty="0">
                <a:latin typeface="Courier New" pitchFamily="49" charset="0"/>
              </a:rPr>
              <a:t>);</a:t>
            </a:r>
          </a:p>
          <a:p>
            <a:pPr>
              <a:lnSpc>
                <a:spcPct val="60000"/>
              </a:lnSpc>
              <a:buNone/>
            </a:pPr>
            <a:r>
              <a:rPr lang="en-US" sz="1800" dirty="0">
                <a:latin typeface="Courier New" pitchFamily="49" charset="0"/>
              </a:rPr>
              <a:t>    </a:t>
            </a:r>
            <a:r>
              <a:rPr lang="en-US" sz="1800" dirty="0" err="1">
                <a:latin typeface="Courier New" pitchFamily="49" charset="0"/>
              </a:rPr>
              <a:t>printf</a:t>
            </a:r>
            <a:r>
              <a:rPr lang="en-US" sz="1800" dirty="0">
                <a:latin typeface="Courier New" pitchFamily="49" charset="0"/>
              </a:rPr>
              <a:t>("</a:t>
            </a:r>
            <a:r>
              <a:rPr lang="en-US" sz="1800" dirty="0" err="1">
                <a:latin typeface="Courier New" pitchFamily="49" charset="0"/>
              </a:rPr>
              <a:t>I_am_tall</a:t>
            </a:r>
            <a:r>
              <a:rPr lang="en-US" sz="1800" dirty="0">
                <a:latin typeface="Courier New" pitchFamily="49" charset="0"/>
              </a:rPr>
              <a:t> = %d\n", </a:t>
            </a:r>
            <a:r>
              <a:rPr lang="en-US" sz="1800" dirty="0" err="1">
                <a:latin typeface="Courier New" pitchFamily="49" charset="0"/>
              </a:rPr>
              <a:t>I_am_tall</a:t>
            </a:r>
            <a:r>
              <a:rPr lang="en-US" sz="1800" dirty="0">
                <a:latin typeface="Courier New" pitchFamily="49" charset="0"/>
              </a:rPr>
              <a:t>);</a:t>
            </a:r>
          </a:p>
          <a:p>
            <a:pPr>
              <a:lnSpc>
                <a:spcPct val="60000"/>
              </a:lnSpc>
              <a:buNone/>
            </a:pPr>
            <a:r>
              <a:rPr lang="en-US" sz="1800" dirty="0">
                <a:latin typeface="Courier New" pitchFamily="49" charset="0"/>
              </a:rPr>
              <a:t>    </a:t>
            </a:r>
            <a:r>
              <a:rPr lang="en-US" sz="1800" dirty="0" err="1">
                <a:latin typeface="Courier New" pitchFamily="49" charset="0"/>
              </a:rPr>
              <a:t>printf</a:t>
            </a:r>
            <a:r>
              <a:rPr lang="en-US" sz="1800" dirty="0">
                <a:latin typeface="Courier New" pitchFamily="49" charset="0"/>
              </a:rPr>
              <a:t>("</a:t>
            </a:r>
            <a:r>
              <a:rPr lang="en-US" sz="1800" dirty="0" err="1">
                <a:latin typeface="Courier New" pitchFamily="49" charset="0"/>
              </a:rPr>
              <a:t>my_middle_initial</a:t>
            </a:r>
            <a:r>
              <a:rPr lang="en-US" sz="1800" dirty="0">
                <a:latin typeface="Courier New" pitchFamily="49" charset="0"/>
              </a:rPr>
              <a:t> = %c\n",</a:t>
            </a:r>
          </a:p>
          <a:p>
            <a:pPr>
              <a:lnSpc>
                <a:spcPct val="60000"/>
              </a:lnSpc>
              <a:buNone/>
            </a:pPr>
            <a:r>
              <a:rPr lang="en-US" sz="1800" dirty="0">
                <a:latin typeface="Courier New" pitchFamily="49" charset="0"/>
              </a:rPr>
              <a:t>        </a:t>
            </a:r>
            <a:r>
              <a:rPr lang="en-US" sz="1800" dirty="0" err="1">
                <a:latin typeface="Courier New" pitchFamily="49" charset="0"/>
              </a:rPr>
              <a:t>my_middle_initial</a:t>
            </a:r>
            <a:r>
              <a:rPr lang="en-US" sz="1800" dirty="0">
                <a:latin typeface="Courier New" pitchFamily="49" charset="0"/>
              </a:rPr>
              <a:t>);</a:t>
            </a:r>
          </a:p>
          <a:p>
            <a:pPr>
              <a:lnSpc>
                <a:spcPct val="60000"/>
              </a:lnSpc>
              <a:buNone/>
            </a:pPr>
            <a:r>
              <a:rPr lang="en-US" sz="1800" dirty="0">
                <a:latin typeface="Courier New" pitchFamily="49" charset="0"/>
              </a:rPr>
              <a:t>    return </a:t>
            </a:r>
            <a:r>
              <a:rPr lang="en-US" sz="1800" dirty="0" err="1">
                <a:latin typeface="Courier New" pitchFamily="49" charset="0"/>
              </a:rPr>
              <a:t>program_success_code</a:t>
            </a:r>
            <a:r>
              <a:rPr lang="en-US" sz="1800" dirty="0">
                <a:latin typeface="Courier New" pitchFamily="49" charset="0"/>
              </a:rPr>
              <a:t>;</a:t>
            </a:r>
          </a:p>
          <a:p>
            <a:pPr>
              <a:lnSpc>
                <a:spcPct val="50000"/>
              </a:lnSpc>
              <a:buNone/>
            </a:pPr>
            <a:r>
              <a:rPr lang="en-US" sz="1800" dirty="0">
                <a:latin typeface="Courier New" pitchFamily="49" charset="0"/>
              </a:rPr>
              <a:t>} /* main */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Boolean Data Lesson</a:t>
            </a:r>
          </a:p>
          <a:p>
            <a:r>
              <a:rPr lang="en-US" sz="1200" dirty="0" smtClean="0"/>
              <a:t>CS1313 Spring 2017  </a:t>
            </a:r>
            <a:endParaRPr lang="en-US" sz="1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067DC5-A198-48CC-927D-59D3957EE3DA}" type="slidenum">
              <a:rPr lang="en-US"/>
              <a:pPr/>
              <a:t>48</a:t>
            </a:fld>
            <a:endParaRPr lang="en-US"/>
          </a:p>
        </p:txBody>
      </p:sp>
      <p:sp>
        <p:nvSpPr>
          <p:cNvPr id="571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Short Circuit Example #2</a:t>
            </a:r>
          </a:p>
        </p:txBody>
      </p:sp>
      <p:sp>
        <p:nvSpPr>
          <p:cNvPr id="571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</a:rPr>
              <a:t>% </a:t>
            </a:r>
            <a:r>
              <a:rPr lang="en-US" b="1" dirty="0" err="1">
                <a:latin typeface="Courier New" pitchFamily="49" charset="0"/>
              </a:rPr>
              <a:t>gcc</a:t>
            </a:r>
            <a:r>
              <a:rPr lang="en-US" b="1" dirty="0">
                <a:latin typeface="Courier New" pitchFamily="49" charset="0"/>
              </a:rPr>
              <a:t> -o </a:t>
            </a:r>
            <a:r>
              <a:rPr lang="en-US" b="1" dirty="0" err="1" smtClean="0">
                <a:latin typeface="Courier New" pitchFamily="49" charset="0"/>
              </a:rPr>
              <a:t>short_circuit</a:t>
            </a:r>
            <a:r>
              <a:rPr lang="en-US" b="1" dirty="0" smtClean="0">
                <a:latin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</a:rPr>
              <a:t>short_circuit.c</a:t>
            </a:r>
            <a:endParaRPr lang="en-US" b="1" dirty="0">
              <a:latin typeface="Courier New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</a:rPr>
              <a:t>% </a:t>
            </a:r>
            <a:r>
              <a:rPr lang="en-US" b="1" dirty="0" err="1" smtClean="0">
                <a:latin typeface="Courier New" pitchFamily="49" charset="0"/>
              </a:rPr>
              <a:t>short_circuit</a:t>
            </a:r>
            <a:endParaRPr lang="en-US" b="1" dirty="0">
              <a:latin typeface="Courier New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dirty="0" err="1">
                <a:latin typeface="Courier New" pitchFamily="49" charset="0"/>
              </a:rPr>
              <a:t>I_am_Henry</a:t>
            </a:r>
            <a:r>
              <a:rPr lang="en-US" dirty="0">
                <a:latin typeface="Courier New" pitchFamily="49" charset="0"/>
              </a:rPr>
              <a:t> = 1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dirty="0" err="1">
                <a:latin typeface="Courier New" pitchFamily="49" charset="0"/>
              </a:rPr>
              <a:t>my_height_in_cm</a:t>
            </a:r>
            <a:r>
              <a:rPr lang="en-US" dirty="0">
                <a:latin typeface="Courier New" pitchFamily="49" charset="0"/>
              </a:rPr>
              <a:t> = 160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dirty="0" err="1">
                <a:latin typeface="Courier New" pitchFamily="49" charset="0"/>
              </a:rPr>
              <a:t>I_am_short</a:t>
            </a:r>
            <a:r>
              <a:rPr lang="en-US" dirty="0">
                <a:latin typeface="Courier New" pitchFamily="49" charset="0"/>
              </a:rPr>
              <a:t> = 1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dirty="0" err="1">
                <a:latin typeface="Courier New" pitchFamily="49" charset="0"/>
              </a:rPr>
              <a:t>my_middle_initial</a:t>
            </a:r>
            <a:r>
              <a:rPr lang="en-US" dirty="0">
                <a:latin typeface="Courier New" pitchFamily="49" charset="0"/>
              </a:rPr>
              <a:t> = J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dirty="0"/>
              <a:t>In the example above, the relational expression never gets evaluated, because the first operand in the OR operation (</a:t>
            </a:r>
            <a:r>
              <a:rPr lang="en-US" dirty="0">
                <a:latin typeface="Courier New" pitchFamily="49" charset="0"/>
              </a:rPr>
              <a:t>||</a:t>
            </a:r>
            <a:r>
              <a:rPr lang="en-US" dirty="0"/>
              <a:t>) evaluates to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latin typeface="Courier New" pitchFamily="49" charset="0"/>
              </a:rPr>
              <a:t>1</a:t>
            </a:r>
            <a:r>
              <a:rPr lang="en-US" dirty="0"/>
              <a:t>, and therefore the entire OR operation must evaluate to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latin typeface="Courier New" pitchFamily="49" charset="0"/>
              </a:rPr>
              <a:t>1</a:t>
            </a:r>
            <a:r>
              <a:rPr lang="en-US" dirty="0"/>
              <a:t>.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Boolean Data Lesson</a:t>
            </a:r>
          </a:p>
          <a:p>
            <a:r>
              <a:rPr lang="en-US" sz="1200" dirty="0" smtClean="0"/>
              <a:t>CS1313 Spring 2017  </a:t>
            </a:r>
            <a:endParaRPr lang="en-US" sz="1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057075-455C-4062-93BF-78E3869B12F9}" type="slidenum">
              <a:rPr lang="en-US"/>
              <a:pPr/>
              <a:t>49</a:t>
            </a:fld>
            <a:endParaRPr lang="en-US"/>
          </a:p>
        </p:txBody>
      </p:sp>
      <p:sp>
        <p:nvSpPr>
          <p:cNvPr id="586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Short Circuit Example #3</a:t>
            </a:r>
          </a:p>
        </p:txBody>
      </p:sp>
      <p:sp>
        <p:nvSpPr>
          <p:cNvPr id="586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dirty="0" err="1">
                <a:latin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</a:rPr>
              <a:t>  </a:t>
            </a:r>
            <a:r>
              <a:rPr lang="en-US" dirty="0" err="1">
                <a:latin typeface="Courier New" pitchFamily="49" charset="0"/>
              </a:rPr>
              <a:t>my_height_in_cm</a:t>
            </a:r>
            <a:r>
              <a:rPr lang="en-US" dirty="0">
                <a:latin typeface="Courier New" pitchFamily="49" charset="0"/>
              </a:rPr>
              <a:t> = 160;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</a:rPr>
              <a:t>char </a:t>
            </a:r>
            <a:r>
              <a:rPr lang="en-US" dirty="0" err="1">
                <a:latin typeface="Courier New" pitchFamily="49" charset="0"/>
              </a:rPr>
              <a:t>I_am_Henry</a:t>
            </a:r>
            <a:r>
              <a:rPr lang="en-US" dirty="0">
                <a:latin typeface="Courier New" pitchFamily="49" charset="0"/>
              </a:rPr>
              <a:t> = 1;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</a:rPr>
              <a:t>char </a:t>
            </a:r>
            <a:r>
              <a:rPr lang="en-US" dirty="0" err="1">
                <a:latin typeface="Courier New" pitchFamily="49" charset="0"/>
              </a:rPr>
              <a:t>I_am_short</a:t>
            </a:r>
            <a:r>
              <a:rPr lang="en-US" dirty="0">
                <a:latin typeface="Courier New" pitchFamily="49" charset="0"/>
              </a:rPr>
              <a:t>;</a:t>
            </a:r>
          </a:p>
          <a:p>
            <a:pPr>
              <a:lnSpc>
                <a:spcPct val="30000"/>
              </a:lnSpc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</a:rPr>
              <a:t>…</a:t>
            </a:r>
          </a:p>
          <a:p>
            <a:pPr>
              <a:lnSpc>
                <a:spcPct val="50000"/>
              </a:lnSpc>
              <a:buFont typeface="Wingdings" pitchFamily="2" charset="2"/>
              <a:buNone/>
            </a:pPr>
            <a:r>
              <a:rPr lang="en-US" dirty="0" err="1">
                <a:latin typeface="Courier New" pitchFamily="49" charset="0"/>
              </a:rPr>
              <a:t>I_am_short</a:t>
            </a:r>
            <a:r>
              <a:rPr lang="en-US" dirty="0">
                <a:latin typeface="Courier New" pitchFamily="49" charset="0"/>
              </a:rPr>
              <a:t> =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</a:rPr>
              <a:t>    </a:t>
            </a:r>
            <a:r>
              <a:rPr lang="en-US" dirty="0" err="1">
                <a:latin typeface="Courier New" pitchFamily="49" charset="0"/>
              </a:rPr>
              <a:t>I_am_Henry</a:t>
            </a:r>
            <a:r>
              <a:rPr lang="en-US" dirty="0">
                <a:latin typeface="Courier New" pitchFamily="49" charset="0"/>
              </a:rPr>
              <a:t> ||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</a:rPr>
              <a:t>    (</a:t>
            </a:r>
            <a:r>
              <a:rPr lang="en-US" dirty="0" err="1">
                <a:latin typeface="Courier New" pitchFamily="49" charset="0"/>
              </a:rPr>
              <a:t>my_height_in_cm</a:t>
            </a:r>
            <a:r>
              <a:rPr lang="en-US" dirty="0">
                <a:latin typeface="Courier New" pitchFamily="49" charset="0"/>
              </a:rPr>
              <a:t> &lt;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</a:rPr>
              <a:t>     </a:t>
            </a:r>
            <a:r>
              <a:rPr lang="en-US" dirty="0" err="1">
                <a:latin typeface="Courier New" pitchFamily="49" charset="0"/>
              </a:rPr>
              <a:t>maximum_short_height_in_cm</a:t>
            </a:r>
            <a:r>
              <a:rPr lang="en-US" dirty="0">
                <a:latin typeface="Courier New" pitchFamily="49" charset="0"/>
              </a:rPr>
              <a:t>);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</a:rPr>
              <a:t>…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dirty="0"/>
              <a:t>In the example above, the relational expression never gets evaluated, because the first operand in the OR operation (</a:t>
            </a:r>
            <a:r>
              <a:rPr lang="en-US" dirty="0">
                <a:latin typeface="Courier New" pitchFamily="49" charset="0"/>
              </a:rPr>
              <a:t>||</a:t>
            </a:r>
            <a:r>
              <a:rPr lang="en-US" dirty="0"/>
              <a:t>) evaluates to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latin typeface="Courier New" pitchFamily="49" charset="0"/>
              </a:rPr>
              <a:t>1</a:t>
            </a:r>
            <a:r>
              <a:rPr lang="en-US" dirty="0"/>
              <a:t>, and therefore the entire OR operation must evaluate to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latin typeface="Courier New" pitchFamily="49" charset="0"/>
              </a:rPr>
              <a:t>1</a:t>
            </a:r>
            <a:r>
              <a:rPr lang="en-US" dirty="0"/>
              <a:t>.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bool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/>
              <a:t>Data Type: Not Used in CS1313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In CS1313, we </a:t>
            </a:r>
            <a:r>
              <a:rPr lang="en-US" b="1" u="sng" dirty="0" smtClean="0"/>
              <a:t>WON’T</a:t>
            </a:r>
            <a:r>
              <a:rPr lang="en-US" dirty="0" smtClean="0"/>
              <a:t> use the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bool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/>
              <a:t>data type,               nor its values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true </a:t>
            </a:r>
            <a:r>
              <a:rPr lang="en-US" dirty="0" smtClean="0"/>
              <a:t>and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false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Instead, we’ll use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char </a:t>
            </a:r>
            <a:r>
              <a:rPr lang="en-US" dirty="0" smtClean="0"/>
              <a:t>or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int</a:t>
            </a:r>
            <a:r>
              <a:rPr lang="en-US" dirty="0" smtClean="0"/>
              <a:t>. </a:t>
            </a:r>
          </a:p>
          <a:p>
            <a:pPr marL="0" indent="0">
              <a:buNone/>
            </a:pPr>
            <a:r>
              <a:rPr lang="en-US" dirty="0" smtClean="0"/>
              <a:t>Similarly, we’ll use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0 </a:t>
            </a:r>
            <a:r>
              <a:rPr lang="en-US" dirty="0" smtClean="0"/>
              <a:t>for falsity and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1 </a:t>
            </a:r>
            <a:r>
              <a:rPr lang="en-US" dirty="0" smtClean="0"/>
              <a:t>(or any nonzero integer value) for truth.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Boolean Data Lesson</a:t>
            </a:r>
          </a:p>
          <a:p>
            <a:r>
              <a:rPr lang="en-US" dirty="0" smtClean="0"/>
              <a:t>CS1313 Spring 2017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996045D-279B-4AB0-9CCE-BFBA8354B2FD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2893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Boolean Data Lesson</a:t>
            </a:r>
          </a:p>
          <a:p>
            <a:r>
              <a:rPr lang="en-US" sz="1200" dirty="0" smtClean="0"/>
              <a:t>CS1313 Spring 2017  </a:t>
            </a:r>
            <a:endParaRPr lang="en-US" sz="1200" dirty="0"/>
          </a:p>
        </p:txBody>
      </p:sp>
      <p:sp>
        <p:nvSpPr>
          <p:cNvPr id="20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492C827-706C-4562-8474-93ABA7BC854A}" type="slidenum">
              <a:rPr lang="en-US"/>
              <a:pPr/>
              <a:t>6</a:t>
            </a:fld>
            <a:endParaRPr lang="en-US"/>
          </a:p>
        </p:txBody>
      </p:sp>
      <p:sp>
        <p:nvSpPr>
          <p:cNvPr id="531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Boolean Declaration</a:t>
            </a:r>
          </a:p>
        </p:txBody>
      </p:sp>
      <p:sp>
        <p:nvSpPr>
          <p:cNvPr id="531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848600" cy="4495800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en-US" sz="2400" dirty="0">
                <a:latin typeface="Courier New" pitchFamily="49" charset="0"/>
              </a:rPr>
              <a:t>char CS1313_lectures_are_fascinating;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dirty="0"/>
              <a:t>This declaration tells the compiler to grab a group of bytes, name them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latin typeface="Courier New" pitchFamily="49" charset="0"/>
              </a:rPr>
              <a:t>CS1313_lectures_are_fascinating</a:t>
            </a:r>
            <a:r>
              <a:rPr lang="en-US" dirty="0"/>
              <a:t>,  and think of them as storing a Boolean value (</a:t>
            </a:r>
            <a:r>
              <a:rPr lang="en-US" dirty="0" smtClean="0"/>
              <a:t>either       </a:t>
            </a:r>
            <a:r>
              <a:rPr lang="en-US" b="1" u="sng" dirty="0"/>
              <a:t>true</a:t>
            </a:r>
            <a:r>
              <a:rPr lang="en-US" dirty="0"/>
              <a:t> </a:t>
            </a:r>
            <a:r>
              <a:rPr lang="en-US" dirty="0" smtClean="0"/>
              <a:t> or </a:t>
            </a:r>
            <a:r>
              <a:rPr lang="en-US" b="1" u="sng" dirty="0"/>
              <a:t>false</a:t>
            </a:r>
            <a:r>
              <a:rPr lang="en-US" dirty="0"/>
              <a:t>).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en-US" b="1" dirty="0"/>
              <a:t>How many bytes?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dirty="0"/>
              <a:t>Even though conceptually a Boolean represents a single bit</a:t>
            </a:r>
            <a:r>
              <a:rPr lang="en-US" dirty="0" smtClean="0"/>
              <a:t>,  </a:t>
            </a:r>
            <a:r>
              <a:rPr lang="en-US" dirty="0"/>
              <a:t>in practice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latin typeface="Courier New" pitchFamily="49" charset="0"/>
              </a:rPr>
              <a:t>char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/>
              <a:t>variables are usually implemented using </a:t>
            </a:r>
            <a:r>
              <a:rPr lang="en-US" dirty="0" smtClean="0"/>
              <a:t> 8 </a:t>
            </a:r>
            <a:r>
              <a:rPr lang="en-US" dirty="0"/>
              <a:t>bits (1 byte</a:t>
            </a:r>
            <a:r>
              <a:rPr lang="en-US" dirty="0" smtClean="0"/>
              <a:t>):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dirty="0"/>
          </a:p>
          <a:p>
            <a:pPr algn="ctr">
              <a:lnSpc>
                <a:spcPct val="70000"/>
              </a:lnSpc>
              <a:buFont typeface="Wingdings" pitchFamily="2" charset="2"/>
              <a:buNone/>
            </a:pPr>
            <a:r>
              <a:rPr lang="en-US" sz="2400" dirty="0">
                <a:latin typeface="Courier New" pitchFamily="49" charset="0"/>
              </a:rPr>
              <a:t>CS1313_lectures_are_fascinating :</a:t>
            </a:r>
          </a:p>
        </p:txBody>
      </p:sp>
      <p:grpSp>
        <p:nvGrpSpPr>
          <p:cNvPr id="531462" name="Group 6"/>
          <p:cNvGrpSpPr>
            <a:grpSpLocks/>
          </p:cNvGrpSpPr>
          <p:nvPr/>
        </p:nvGrpSpPr>
        <p:grpSpPr bwMode="auto">
          <a:xfrm>
            <a:off x="4267200" y="5410200"/>
            <a:ext cx="609600" cy="381000"/>
            <a:chOff x="1392" y="3072"/>
            <a:chExt cx="384" cy="240"/>
          </a:xfrm>
        </p:grpSpPr>
        <p:grpSp>
          <p:nvGrpSpPr>
            <p:cNvPr id="531463" name="Group 7"/>
            <p:cNvGrpSpPr>
              <a:grpSpLocks/>
            </p:cNvGrpSpPr>
            <p:nvPr/>
          </p:nvGrpSpPr>
          <p:grpSpPr bwMode="auto">
            <a:xfrm>
              <a:off x="1392" y="3072"/>
              <a:ext cx="192" cy="240"/>
              <a:chOff x="1392" y="3072"/>
              <a:chExt cx="192" cy="240"/>
            </a:xfrm>
          </p:grpSpPr>
          <p:grpSp>
            <p:nvGrpSpPr>
              <p:cNvPr id="531464" name="Group 8"/>
              <p:cNvGrpSpPr>
                <a:grpSpLocks/>
              </p:cNvGrpSpPr>
              <p:nvPr/>
            </p:nvGrpSpPr>
            <p:grpSpPr bwMode="auto">
              <a:xfrm>
                <a:off x="1392" y="3072"/>
                <a:ext cx="96" cy="240"/>
                <a:chOff x="1392" y="3072"/>
                <a:chExt cx="96" cy="240"/>
              </a:xfrm>
            </p:grpSpPr>
            <p:sp>
              <p:nvSpPr>
                <p:cNvPr id="531465" name="Rectangle 9"/>
                <p:cNvSpPr>
                  <a:spLocks noChangeArrowheads="1"/>
                </p:cNvSpPr>
                <p:nvPr/>
              </p:nvSpPr>
              <p:spPr bwMode="auto">
                <a:xfrm>
                  <a:off x="1392" y="3072"/>
                  <a:ext cx="48" cy="24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31466" name="Rectangle 10"/>
                <p:cNvSpPr>
                  <a:spLocks noChangeArrowheads="1"/>
                </p:cNvSpPr>
                <p:nvPr/>
              </p:nvSpPr>
              <p:spPr bwMode="auto">
                <a:xfrm>
                  <a:off x="1440" y="3072"/>
                  <a:ext cx="48" cy="24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531467" name="Group 11"/>
              <p:cNvGrpSpPr>
                <a:grpSpLocks/>
              </p:cNvGrpSpPr>
              <p:nvPr/>
            </p:nvGrpSpPr>
            <p:grpSpPr bwMode="auto">
              <a:xfrm>
                <a:off x="1488" y="3072"/>
                <a:ext cx="96" cy="240"/>
                <a:chOff x="1392" y="3072"/>
                <a:chExt cx="96" cy="240"/>
              </a:xfrm>
            </p:grpSpPr>
            <p:sp>
              <p:nvSpPr>
                <p:cNvPr id="531468" name="Rectangle 12"/>
                <p:cNvSpPr>
                  <a:spLocks noChangeArrowheads="1"/>
                </p:cNvSpPr>
                <p:nvPr/>
              </p:nvSpPr>
              <p:spPr bwMode="auto">
                <a:xfrm>
                  <a:off x="1392" y="3072"/>
                  <a:ext cx="48" cy="24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31469" name="Rectangle 13"/>
                <p:cNvSpPr>
                  <a:spLocks noChangeArrowheads="1"/>
                </p:cNvSpPr>
                <p:nvPr/>
              </p:nvSpPr>
              <p:spPr bwMode="auto">
                <a:xfrm>
                  <a:off x="1440" y="3072"/>
                  <a:ext cx="48" cy="24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531470" name="Group 14"/>
            <p:cNvGrpSpPr>
              <a:grpSpLocks/>
            </p:cNvGrpSpPr>
            <p:nvPr/>
          </p:nvGrpSpPr>
          <p:grpSpPr bwMode="auto">
            <a:xfrm>
              <a:off x="1584" y="3072"/>
              <a:ext cx="192" cy="240"/>
              <a:chOff x="1392" y="3072"/>
              <a:chExt cx="192" cy="240"/>
            </a:xfrm>
          </p:grpSpPr>
          <p:grpSp>
            <p:nvGrpSpPr>
              <p:cNvPr id="531471" name="Group 15"/>
              <p:cNvGrpSpPr>
                <a:grpSpLocks/>
              </p:cNvGrpSpPr>
              <p:nvPr/>
            </p:nvGrpSpPr>
            <p:grpSpPr bwMode="auto">
              <a:xfrm>
                <a:off x="1392" y="3072"/>
                <a:ext cx="96" cy="240"/>
                <a:chOff x="1392" y="3072"/>
                <a:chExt cx="96" cy="240"/>
              </a:xfrm>
            </p:grpSpPr>
            <p:sp>
              <p:nvSpPr>
                <p:cNvPr id="531472" name="Rectangle 16"/>
                <p:cNvSpPr>
                  <a:spLocks noChangeArrowheads="1"/>
                </p:cNvSpPr>
                <p:nvPr/>
              </p:nvSpPr>
              <p:spPr bwMode="auto">
                <a:xfrm>
                  <a:off x="1392" y="3072"/>
                  <a:ext cx="48" cy="24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31473" name="Rectangle 17"/>
                <p:cNvSpPr>
                  <a:spLocks noChangeArrowheads="1"/>
                </p:cNvSpPr>
                <p:nvPr/>
              </p:nvSpPr>
              <p:spPr bwMode="auto">
                <a:xfrm>
                  <a:off x="1440" y="3072"/>
                  <a:ext cx="48" cy="24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531474" name="Group 18"/>
              <p:cNvGrpSpPr>
                <a:grpSpLocks/>
              </p:cNvGrpSpPr>
              <p:nvPr/>
            </p:nvGrpSpPr>
            <p:grpSpPr bwMode="auto">
              <a:xfrm>
                <a:off x="1488" y="3072"/>
                <a:ext cx="96" cy="240"/>
                <a:chOff x="1392" y="3072"/>
                <a:chExt cx="96" cy="240"/>
              </a:xfrm>
            </p:grpSpPr>
            <p:sp>
              <p:nvSpPr>
                <p:cNvPr id="531475" name="Rectangle 19"/>
                <p:cNvSpPr>
                  <a:spLocks noChangeArrowheads="1"/>
                </p:cNvSpPr>
                <p:nvPr/>
              </p:nvSpPr>
              <p:spPr bwMode="auto">
                <a:xfrm>
                  <a:off x="1392" y="3072"/>
                  <a:ext cx="48" cy="24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31476" name="Rectangle 20"/>
                <p:cNvSpPr>
                  <a:spLocks noChangeArrowheads="1"/>
                </p:cNvSpPr>
                <p:nvPr/>
              </p:nvSpPr>
              <p:spPr bwMode="auto">
                <a:xfrm>
                  <a:off x="1440" y="3072"/>
                  <a:ext cx="48" cy="24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Boolean Data Lesson</a:t>
            </a:r>
          </a:p>
          <a:p>
            <a:r>
              <a:rPr lang="en-US" sz="1200" dirty="0" smtClean="0"/>
              <a:t>CS1313 Spring 2017  </a:t>
            </a:r>
            <a:endParaRPr lang="en-US" sz="1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458D973-5766-4320-BBEE-0B163FA2DB7B}" type="slidenum">
              <a:rPr lang="en-US"/>
              <a:pPr/>
              <a:t>7</a:t>
            </a:fld>
            <a:endParaRPr lang="en-US"/>
          </a:p>
        </p:txBody>
      </p:sp>
      <p:sp>
        <p:nvSpPr>
          <p:cNvPr id="532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Boolean or Character?</a:t>
            </a:r>
          </a:p>
        </p:txBody>
      </p:sp>
      <p:sp>
        <p:nvSpPr>
          <p:cNvPr id="532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b="1" u="sng" dirty="0"/>
              <a:t>Question</a:t>
            </a:r>
            <a:r>
              <a:rPr lang="en-US" dirty="0"/>
              <a:t>: How does the C compiler know that a particular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latin typeface="Courier New" pitchFamily="49" charset="0"/>
              </a:rPr>
              <a:t>char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/>
              <a:t>declaration is a Boolean rather than a character?</a:t>
            </a:r>
          </a:p>
          <a:p>
            <a:pPr>
              <a:buFont typeface="Wingdings" pitchFamily="2" charset="2"/>
              <a:buNone/>
            </a:pPr>
            <a:r>
              <a:rPr lang="en-US" b="1" u="sng" dirty="0"/>
              <a:t>Answer</a:t>
            </a:r>
            <a:r>
              <a:rPr lang="en-US" dirty="0"/>
              <a:t>: It doesn’t.</a:t>
            </a:r>
          </a:p>
          <a:p>
            <a:pPr>
              <a:buFont typeface="Wingdings" pitchFamily="2" charset="2"/>
              <a:buNone/>
            </a:pPr>
            <a:endParaRPr lang="en-US" dirty="0"/>
          </a:p>
          <a:p>
            <a:pPr>
              <a:buFont typeface="Wingdings" pitchFamily="2" charset="2"/>
              <a:buNone/>
            </a:pPr>
            <a:r>
              <a:rPr lang="en-US" dirty="0"/>
              <a:t>Whether a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latin typeface="Courier New" pitchFamily="49" charset="0"/>
              </a:rPr>
              <a:t>char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/>
              <a:t>(or an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itchFamily="49" charset="0"/>
              </a:rPr>
              <a:t>int</a:t>
            </a:r>
            <a:r>
              <a:rPr lang="en-US" dirty="0"/>
              <a:t>) is treated by a program as a Boolean or a character (respectively, an integer</a:t>
            </a:r>
            <a:r>
              <a:rPr lang="en-US" dirty="0" smtClean="0"/>
              <a:t>)      </a:t>
            </a:r>
            <a:r>
              <a:rPr lang="en-US" b="1" u="sng" dirty="0"/>
              <a:t>depends entirely on how you use </a:t>
            </a:r>
            <a:r>
              <a:rPr lang="en-US" b="1" u="sng" dirty="0" smtClean="0"/>
              <a:t>it</a:t>
            </a:r>
            <a:r>
              <a:rPr lang="en-US" dirty="0" smtClean="0"/>
              <a:t> </a:t>
            </a:r>
            <a:r>
              <a:rPr lang="en-US" dirty="0"/>
              <a:t>in the program.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Boolean Data Lesson</a:t>
            </a:r>
          </a:p>
          <a:p>
            <a:r>
              <a:rPr lang="en-US" sz="1200" dirty="0" smtClean="0"/>
              <a:t>CS1313 Spring 2017  </a:t>
            </a:r>
            <a:endParaRPr lang="en-US" sz="1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D2D0E48-3ACF-4EF4-9546-8E47A289AD6C}" type="slidenum">
              <a:rPr lang="en-US"/>
              <a:pPr/>
              <a:t>8</a:t>
            </a:fld>
            <a:endParaRPr lang="en-US"/>
          </a:p>
        </p:txBody>
      </p:sp>
      <p:sp>
        <p:nvSpPr>
          <p:cNvPr id="533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Boolean or Character Example #1</a:t>
            </a:r>
          </a:p>
        </p:txBody>
      </p:sp>
      <p:sp>
        <p:nvSpPr>
          <p:cNvPr id="533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1800" dirty="0">
                <a:latin typeface="Courier New" pitchFamily="49" charset="0"/>
              </a:rPr>
              <a:t>#include &lt;</a:t>
            </a:r>
            <a:r>
              <a:rPr lang="en-US" sz="1800" dirty="0" err="1">
                <a:latin typeface="Courier New" pitchFamily="49" charset="0"/>
              </a:rPr>
              <a:t>stdio.h</a:t>
            </a:r>
            <a:r>
              <a:rPr lang="en-US" sz="1800" dirty="0">
                <a:latin typeface="Courier New" pitchFamily="49" charset="0"/>
              </a:rPr>
              <a:t>&gt;</a:t>
            </a:r>
          </a:p>
          <a:p>
            <a:pPr>
              <a:lnSpc>
                <a:spcPct val="10000"/>
              </a:lnSpc>
              <a:buFont typeface="Wingdings" pitchFamily="2" charset="2"/>
              <a:buNone/>
            </a:pPr>
            <a:endParaRPr lang="en-US" sz="1800" dirty="0">
              <a:latin typeface="Courier New" pitchFamily="49" charset="0"/>
            </a:endParaRP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main ()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800" dirty="0">
                <a:latin typeface="Courier New" pitchFamily="49" charset="0"/>
              </a:rPr>
              <a:t>{ /* main */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800" dirty="0">
                <a:latin typeface="Courier New" pitchFamily="49" charset="0"/>
              </a:rPr>
              <a:t>    const </a:t>
            </a: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</a:rPr>
              <a:t>maximum_short_height_in_cm</a:t>
            </a:r>
            <a:r>
              <a:rPr lang="en-US" sz="1800" dirty="0">
                <a:latin typeface="Courier New" pitchFamily="49" charset="0"/>
              </a:rPr>
              <a:t> = 170;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800" dirty="0">
                <a:latin typeface="Courier New" pitchFamily="49" charset="0"/>
              </a:rPr>
              <a:t>    const </a:t>
            </a: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</a:rPr>
              <a:t>program_success_code</a:t>
            </a:r>
            <a:r>
              <a:rPr lang="en-US" sz="1800" dirty="0">
                <a:latin typeface="Courier New" pitchFamily="49" charset="0"/>
              </a:rPr>
              <a:t>       =   0;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800" dirty="0">
                <a:latin typeface="Courier New" pitchFamily="49" charset="0"/>
              </a:rPr>
              <a:t>    </a:t>
            </a: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dirty="0" err="1">
                <a:latin typeface="Courier New" pitchFamily="49" charset="0"/>
              </a:rPr>
              <a:t>my_height_in_cm</a:t>
            </a:r>
            <a:r>
              <a:rPr lang="en-US" sz="1800" dirty="0">
                <a:latin typeface="Courier New" pitchFamily="49" charset="0"/>
              </a:rPr>
              <a:t> = 160;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800" dirty="0">
                <a:latin typeface="Courier New" pitchFamily="49" charset="0"/>
              </a:rPr>
              <a:t>    char </a:t>
            </a:r>
            <a:r>
              <a:rPr lang="en-US" sz="1800" dirty="0" err="1">
                <a:latin typeface="Courier New" pitchFamily="49" charset="0"/>
              </a:rPr>
              <a:t>I_am_Henry</a:t>
            </a:r>
            <a:r>
              <a:rPr lang="en-US" sz="1800" dirty="0">
                <a:latin typeface="Courier New" pitchFamily="49" charset="0"/>
              </a:rPr>
              <a:t> = 1;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800" dirty="0">
                <a:latin typeface="Courier New" pitchFamily="49" charset="0"/>
              </a:rPr>
              <a:t>    char </a:t>
            </a:r>
            <a:r>
              <a:rPr lang="en-US" sz="1800" dirty="0" err="1">
                <a:latin typeface="Courier New" pitchFamily="49" charset="0"/>
              </a:rPr>
              <a:t>I_am_tall</a:t>
            </a:r>
            <a:r>
              <a:rPr lang="en-US" sz="1800" dirty="0">
                <a:latin typeface="Courier New" pitchFamily="49" charset="0"/>
              </a:rPr>
              <a:t>;</a:t>
            </a:r>
          </a:p>
          <a:p>
            <a:pPr>
              <a:lnSpc>
                <a:spcPct val="60000"/>
              </a:lnSpc>
              <a:buNone/>
            </a:pPr>
            <a:r>
              <a:rPr lang="en-US" sz="1800" dirty="0">
                <a:latin typeface="Courier New" pitchFamily="49" charset="0"/>
              </a:rPr>
              <a:t>    char </a:t>
            </a:r>
            <a:r>
              <a:rPr lang="en-US" sz="1800" dirty="0" err="1">
                <a:latin typeface="Courier New" pitchFamily="49" charset="0"/>
              </a:rPr>
              <a:t>my_middle_initial</a:t>
            </a:r>
            <a:r>
              <a:rPr lang="en-US" sz="1800" dirty="0">
                <a:latin typeface="Courier New" pitchFamily="49" charset="0"/>
              </a:rPr>
              <a:t> = 'J</a:t>
            </a:r>
            <a:r>
              <a:rPr lang="en-US" sz="1800" dirty="0" smtClean="0">
                <a:latin typeface="Courier New" pitchFamily="49" charset="0"/>
              </a:rPr>
              <a:t>';</a:t>
            </a:r>
            <a:endParaRPr lang="en-US" sz="1800" dirty="0">
              <a:latin typeface="Courier New" pitchFamily="49" charset="0"/>
            </a:endParaRPr>
          </a:p>
          <a:p>
            <a:pPr>
              <a:lnSpc>
                <a:spcPct val="10000"/>
              </a:lnSpc>
              <a:buFont typeface="Wingdings" pitchFamily="2" charset="2"/>
              <a:buNone/>
            </a:pPr>
            <a:endParaRPr lang="en-US" sz="1800" dirty="0">
              <a:latin typeface="Courier New" pitchFamily="49" charset="0"/>
            </a:endParaRP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800" dirty="0">
                <a:latin typeface="Courier New" pitchFamily="49" charset="0"/>
              </a:rPr>
              <a:t>    </a:t>
            </a:r>
            <a:r>
              <a:rPr lang="en-US" sz="1800" dirty="0" err="1">
                <a:latin typeface="Courier New" pitchFamily="49" charset="0"/>
              </a:rPr>
              <a:t>I_am_tall</a:t>
            </a:r>
            <a:r>
              <a:rPr lang="en-US" sz="1800" dirty="0">
                <a:latin typeface="Courier New" pitchFamily="49" charset="0"/>
              </a:rPr>
              <a:t> =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1800" dirty="0">
                <a:latin typeface="Courier New" pitchFamily="49" charset="0"/>
              </a:rPr>
              <a:t>        (!</a:t>
            </a:r>
            <a:r>
              <a:rPr lang="en-US" sz="1800" dirty="0" err="1">
                <a:latin typeface="Courier New" pitchFamily="49" charset="0"/>
              </a:rPr>
              <a:t>I_am_Henry</a:t>
            </a:r>
            <a:r>
              <a:rPr lang="en-US" sz="1800" dirty="0">
                <a:latin typeface="Courier New" pitchFamily="49" charset="0"/>
              </a:rPr>
              <a:t>) ||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800" dirty="0">
                <a:latin typeface="Courier New" pitchFamily="49" charset="0"/>
              </a:rPr>
              <a:t>        (</a:t>
            </a:r>
            <a:r>
              <a:rPr lang="en-US" sz="1800" dirty="0" err="1">
                <a:latin typeface="Courier New" pitchFamily="49" charset="0"/>
              </a:rPr>
              <a:t>my_height_in_cm</a:t>
            </a:r>
            <a:r>
              <a:rPr lang="en-US" sz="1800" dirty="0">
                <a:latin typeface="Courier New" pitchFamily="49" charset="0"/>
              </a:rPr>
              <a:t> &gt;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800" dirty="0">
                <a:latin typeface="Courier New" pitchFamily="49" charset="0"/>
              </a:rPr>
              <a:t>         </a:t>
            </a:r>
            <a:r>
              <a:rPr lang="en-US" sz="1800" dirty="0" err="1">
                <a:latin typeface="Courier New" pitchFamily="49" charset="0"/>
              </a:rPr>
              <a:t>maximum_short_height_in_cm</a:t>
            </a:r>
            <a:r>
              <a:rPr lang="en-US" sz="1800" dirty="0">
                <a:latin typeface="Courier New" pitchFamily="49" charset="0"/>
              </a:rPr>
              <a:t>);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800" dirty="0">
                <a:latin typeface="Courier New" pitchFamily="49" charset="0"/>
              </a:rPr>
              <a:t>    </a:t>
            </a:r>
            <a:r>
              <a:rPr lang="en-US" sz="1800" dirty="0" err="1">
                <a:latin typeface="Courier New" pitchFamily="49" charset="0"/>
              </a:rPr>
              <a:t>printf</a:t>
            </a:r>
            <a:r>
              <a:rPr lang="en-US" sz="1800" dirty="0">
                <a:latin typeface="Courier New" pitchFamily="49" charset="0"/>
              </a:rPr>
              <a:t>("</a:t>
            </a:r>
            <a:r>
              <a:rPr lang="en-US" sz="1800" dirty="0" err="1">
                <a:latin typeface="Courier New" pitchFamily="49" charset="0"/>
              </a:rPr>
              <a:t>I_am_Henry</a:t>
            </a:r>
            <a:r>
              <a:rPr lang="en-US" sz="1800" dirty="0">
                <a:latin typeface="Courier New" pitchFamily="49" charset="0"/>
              </a:rPr>
              <a:t> = %d\n", </a:t>
            </a:r>
            <a:r>
              <a:rPr lang="en-US" sz="1800" dirty="0" err="1">
                <a:latin typeface="Courier New" pitchFamily="49" charset="0"/>
              </a:rPr>
              <a:t>I_am_Henry</a:t>
            </a:r>
            <a:r>
              <a:rPr lang="en-US" sz="1800" dirty="0">
                <a:latin typeface="Courier New" pitchFamily="49" charset="0"/>
              </a:rPr>
              <a:t>);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800" dirty="0">
                <a:latin typeface="Courier New" pitchFamily="49" charset="0"/>
              </a:rPr>
              <a:t>    </a:t>
            </a:r>
            <a:r>
              <a:rPr lang="en-US" sz="1800" dirty="0" err="1">
                <a:latin typeface="Courier New" pitchFamily="49" charset="0"/>
              </a:rPr>
              <a:t>printf</a:t>
            </a:r>
            <a:r>
              <a:rPr lang="en-US" sz="1800" dirty="0">
                <a:latin typeface="Courier New" pitchFamily="49" charset="0"/>
              </a:rPr>
              <a:t>("</a:t>
            </a:r>
            <a:r>
              <a:rPr lang="en-US" sz="1800" dirty="0" err="1">
                <a:latin typeface="Courier New" pitchFamily="49" charset="0"/>
              </a:rPr>
              <a:t>my_height_in_cm</a:t>
            </a:r>
            <a:r>
              <a:rPr lang="en-US" sz="1800" dirty="0">
                <a:latin typeface="Courier New" pitchFamily="49" charset="0"/>
              </a:rPr>
              <a:t> = %d\n",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800" dirty="0">
                <a:latin typeface="Courier New" pitchFamily="49" charset="0"/>
              </a:rPr>
              <a:t>        </a:t>
            </a:r>
            <a:r>
              <a:rPr lang="en-US" sz="1800" dirty="0" err="1">
                <a:latin typeface="Courier New" pitchFamily="49" charset="0"/>
              </a:rPr>
              <a:t>my_height_in_cm</a:t>
            </a:r>
            <a:r>
              <a:rPr lang="en-US" sz="1800" dirty="0">
                <a:latin typeface="Courier New" pitchFamily="49" charset="0"/>
              </a:rPr>
              <a:t>);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800" dirty="0">
                <a:latin typeface="Courier New" pitchFamily="49" charset="0"/>
              </a:rPr>
              <a:t>    </a:t>
            </a:r>
            <a:r>
              <a:rPr lang="en-US" sz="1800" dirty="0" err="1">
                <a:latin typeface="Courier New" pitchFamily="49" charset="0"/>
              </a:rPr>
              <a:t>printf</a:t>
            </a:r>
            <a:r>
              <a:rPr lang="en-US" sz="1800" dirty="0">
                <a:latin typeface="Courier New" pitchFamily="49" charset="0"/>
              </a:rPr>
              <a:t>("</a:t>
            </a:r>
            <a:r>
              <a:rPr lang="en-US" sz="1800" dirty="0" err="1">
                <a:latin typeface="Courier New" pitchFamily="49" charset="0"/>
              </a:rPr>
              <a:t>I_am_tall</a:t>
            </a:r>
            <a:r>
              <a:rPr lang="en-US" sz="1800" dirty="0">
                <a:latin typeface="Courier New" pitchFamily="49" charset="0"/>
              </a:rPr>
              <a:t> = %d\n", </a:t>
            </a:r>
            <a:r>
              <a:rPr lang="en-US" sz="1800" dirty="0" err="1">
                <a:latin typeface="Courier New" pitchFamily="49" charset="0"/>
              </a:rPr>
              <a:t>I_am_tall</a:t>
            </a:r>
            <a:r>
              <a:rPr lang="en-US" sz="1800" dirty="0">
                <a:latin typeface="Courier New" pitchFamily="49" charset="0"/>
              </a:rPr>
              <a:t>);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800" dirty="0">
                <a:latin typeface="Courier New" pitchFamily="49" charset="0"/>
              </a:rPr>
              <a:t>    </a:t>
            </a:r>
            <a:r>
              <a:rPr lang="en-US" sz="1800" dirty="0" err="1">
                <a:latin typeface="Courier New" pitchFamily="49" charset="0"/>
              </a:rPr>
              <a:t>printf</a:t>
            </a:r>
            <a:r>
              <a:rPr lang="en-US" sz="1800" dirty="0">
                <a:latin typeface="Courier New" pitchFamily="49" charset="0"/>
              </a:rPr>
              <a:t>("</a:t>
            </a:r>
            <a:r>
              <a:rPr lang="en-US" sz="1800" dirty="0" err="1">
                <a:latin typeface="Courier New" pitchFamily="49" charset="0"/>
              </a:rPr>
              <a:t>my_middle_initial</a:t>
            </a:r>
            <a:r>
              <a:rPr lang="en-US" sz="1800" dirty="0">
                <a:latin typeface="Courier New" pitchFamily="49" charset="0"/>
              </a:rPr>
              <a:t> = %c\n",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800" dirty="0">
                <a:latin typeface="Courier New" pitchFamily="49" charset="0"/>
              </a:rPr>
              <a:t>        </a:t>
            </a:r>
            <a:r>
              <a:rPr lang="en-US" sz="1800" dirty="0" err="1">
                <a:latin typeface="Courier New" pitchFamily="49" charset="0"/>
              </a:rPr>
              <a:t>my_middle_initial</a:t>
            </a:r>
            <a:r>
              <a:rPr lang="en-US" sz="1800" dirty="0">
                <a:latin typeface="Courier New" pitchFamily="49" charset="0"/>
              </a:rPr>
              <a:t>);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800" dirty="0">
                <a:latin typeface="Courier New" pitchFamily="49" charset="0"/>
              </a:rPr>
              <a:t>    return </a:t>
            </a:r>
            <a:r>
              <a:rPr lang="en-US" sz="1800" dirty="0" err="1">
                <a:latin typeface="Courier New" pitchFamily="49" charset="0"/>
              </a:rPr>
              <a:t>program_success_code</a:t>
            </a:r>
            <a:r>
              <a:rPr lang="en-US" sz="1800" dirty="0">
                <a:latin typeface="Courier New" pitchFamily="49" charset="0"/>
              </a:rPr>
              <a:t>;</a:t>
            </a:r>
          </a:p>
          <a:p>
            <a:pPr>
              <a:lnSpc>
                <a:spcPct val="50000"/>
              </a:lnSpc>
              <a:buFont typeface="Wingdings" pitchFamily="2" charset="2"/>
              <a:buNone/>
            </a:pPr>
            <a:r>
              <a:rPr lang="en-US" sz="1800" dirty="0">
                <a:latin typeface="Courier New" pitchFamily="49" charset="0"/>
              </a:rPr>
              <a:t>} /* main */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Boolean Data Lesson</a:t>
            </a:r>
          </a:p>
          <a:p>
            <a:r>
              <a:rPr lang="en-US" sz="1200" dirty="0" smtClean="0"/>
              <a:t>CS1313 Spring 2017  </a:t>
            </a:r>
            <a:endParaRPr lang="en-US" sz="1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994905C-CA3B-4C9E-A98E-AD12EA17CE69}" type="slidenum">
              <a:rPr lang="en-US"/>
              <a:pPr/>
              <a:t>9</a:t>
            </a:fld>
            <a:endParaRPr lang="en-US"/>
          </a:p>
        </p:txBody>
      </p:sp>
      <p:sp>
        <p:nvSpPr>
          <p:cNvPr id="534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Boolean or Character Example #2</a:t>
            </a:r>
          </a:p>
        </p:txBody>
      </p:sp>
      <p:sp>
        <p:nvSpPr>
          <p:cNvPr id="534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</a:rPr>
              <a:t>% </a:t>
            </a:r>
            <a:r>
              <a:rPr lang="en-US" b="1" dirty="0" err="1">
                <a:latin typeface="Courier New" pitchFamily="49" charset="0"/>
              </a:rPr>
              <a:t>gcc</a:t>
            </a:r>
            <a:r>
              <a:rPr lang="en-US" b="1" dirty="0">
                <a:latin typeface="Courier New" pitchFamily="49" charset="0"/>
              </a:rPr>
              <a:t> -o short </a:t>
            </a:r>
            <a:r>
              <a:rPr lang="en-US" b="1" dirty="0" err="1">
                <a:latin typeface="Courier New" pitchFamily="49" charset="0"/>
              </a:rPr>
              <a:t>short.c</a:t>
            </a:r>
            <a:endParaRPr lang="en-US" b="1" dirty="0">
              <a:latin typeface="Courier New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</a:rPr>
              <a:t>% </a:t>
            </a:r>
            <a:r>
              <a:rPr lang="en-US" b="1" dirty="0">
                <a:latin typeface="Courier New" pitchFamily="49" charset="0"/>
              </a:rPr>
              <a:t>short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dirty="0" err="1">
                <a:latin typeface="Courier New" pitchFamily="49" charset="0"/>
              </a:rPr>
              <a:t>I_am_Henry</a:t>
            </a:r>
            <a:r>
              <a:rPr lang="en-US" dirty="0">
                <a:latin typeface="Courier New" pitchFamily="49" charset="0"/>
              </a:rPr>
              <a:t> = 1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dirty="0" err="1">
                <a:latin typeface="Courier New" pitchFamily="49" charset="0"/>
              </a:rPr>
              <a:t>my_height_in_cm</a:t>
            </a:r>
            <a:r>
              <a:rPr lang="en-US" dirty="0">
                <a:latin typeface="Courier New" pitchFamily="49" charset="0"/>
              </a:rPr>
              <a:t> = 160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dirty="0" err="1">
                <a:latin typeface="Courier New" pitchFamily="49" charset="0"/>
              </a:rPr>
              <a:t>I_am_tall</a:t>
            </a:r>
            <a:r>
              <a:rPr lang="en-US" dirty="0">
                <a:latin typeface="Courier New" pitchFamily="49" charset="0"/>
              </a:rPr>
              <a:t> = 0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dirty="0" err="1">
                <a:latin typeface="Courier New" pitchFamily="49" charset="0"/>
              </a:rPr>
              <a:t>my_middle_initial</a:t>
            </a:r>
            <a:r>
              <a:rPr lang="en-US" dirty="0">
                <a:latin typeface="Courier New" pitchFamily="49" charset="0"/>
              </a:rPr>
              <a:t> = </a:t>
            </a:r>
            <a:r>
              <a:rPr lang="en-US" dirty="0" smtClean="0">
                <a:latin typeface="Courier New" pitchFamily="49" charset="0"/>
              </a:rPr>
              <a:t>J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dirty="0">
              <a:latin typeface="Courier New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dirty="0"/>
              <a:t>Whether a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latin typeface="Courier New" pitchFamily="49" charset="0"/>
              </a:rPr>
              <a:t>char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/>
              <a:t>(or an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itchFamily="49" charset="0"/>
              </a:rPr>
              <a:t>int</a:t>
            </a:r>
            <a:r>
              <a:rPr lang="en-US" dirty="0"/>
              <a:t>) is treated by a program as </a:t>
            </a:r>
            <a:r>
              <a:rPr lang="en-US" dirty="0" smtClean="0"/>
              <a:t>     a </a:t>
            </a:r>
            <a:r>
              <a:rPr lang="en-US" dirty="0"/>
              <a:t>Boolean or a character (respectively, an integer) </a:t>
            </a:r>
            <a:r>
              <a:rPr lang="en-US" dirty="0" smtClean="0"/>
              <a:t>      </a:t>
            </a:r>
            <a:r>
              <a:rPr lang="en-US" b="1" u="sng" dirty="0" smtClean="0"/>
              <a:t>depends </a:t>
            </a:r>
            <a:r>
              <a:rPr lang="en-US" b="1" u="sng" dirty="0"/>
              <a:t>entirely on how you use it</a:t>
            </a:r>
            <a:r>
              <a:rPr lang="en-US" dirty="0"/>
              <a:t> in the program.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D" val="1940124"/>
  <p:tag name="WMSI" val="404"/>
  <p:tag name="WMIS" val="18615"/>
  <p:tag name="FILETITLE" val="CS1313 Hardware"/>
  <p:tag name="PREC" val="F"/>
  <p:tag name="NPWI" val="209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199"/>
  <p:tag name="NBP" val="1"/>
  <p:tag name="BSN" val="199"/>
  <p:tag name="SVT" val="TRUE"/>
  <p:tag name="CVB" val="199"/>
  <p:tag name="SPT" val="FALSE"/>
  <p:tag name="CII" val="199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176"/>
  <p:tag name="NBP" val="1"/>
  <p:tag name="BSN" val="176"/>
  <p:tag name="SVT" val="TRUE"/>
  <p:tag name="CVB" val="176"/>
  <p:tag name="SPT" val="FALSE"/>
  <p:tag name="CII" val="176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177"/>
  <p:tag name="NBP" val="1"/>
  <p:tag name="BSN" val="177"/>
  <p:tag name="SVT" val="TRUE"/>
  <p:tag name="CVB" val="177"/>
  <p:tag name="SPT" val="FALSE"/>
  <p:tag name="CII" val="177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178"/>
  <p:tag name="NBP" val="1"/>
  <p:tag name="BSN" val="178"/>
  <p:tag name="SVT" val="TRUE"/>
  <p:tag name="CVB" val="178"/>
  <p:tag name="SPT" val="FALSE"/>
  <p:tag name="CII" val="178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105"/>
  <p:tag name="NBP" val="1"/>
  <p:tag name="BSN" val="105"/>
  <p:tag name="SVT" val="TRUE"/>
  <p:tag name="CVB" val="105"/>
  <p:tag name="SPT" val="FALSE"/>
  <p:tag name="CII" val="105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105"/>
  <p:tag name="NBP" val="1"/>
  <p:tag name="BSN" val="105"/>
  <p:tag name="SVT" val="TRUE"/>
  <p:tag name="CVB" val="105"/>
  <p:tag name="SPT" val="FALSE"/>
  <p:tag name="CII" val="105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105"/>
  <p:tag name="NBP" val="1"/>
  <p:tag name="BSN" val="105"/>
  <p:tag name="SVT" val="TRUE"/>
  <p:tag name="CVB" val="105"/>
  <p:tag name="SPT" val="FALSE"/>
  <p:tag name="CII" val="105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105"/>
  <p:tag name="NBP" val="1"/>
  <p:tag name="BSN" val="105"/>
  <p:tag name="SVT" val="TRUE"/>
  <p:tag name="CVB" val="105"/>
  <p:tag name="SPT" val="FALSE"/>
  <p:tag name="CII" val="105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105"/>
  <p:tag name="NBP" val="1"/>
  <p:tag name="BSN" val="105"/>
  <p:tag name="SVT" val="TRUE"/>
  <p:tag name="CVB" val="105"/>
  <p:tag name="SPT" val="FALSE"/>
  <p:tag name="CII" val="105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179"/>
  <p:tag name="NBP" val="1"/>
  <p:tag name="BSN" val="179"/>
  <p:tag name="SVT" val="TRUE"/>
  <p:tag name="CVB" val="179"/>
  <p:tag name="SPT" val="FALSE"/>
  <p:tag name="CII" val="179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35"/>
  <p:tag name="NBP" val="1"/>
  <p:tag name="BSN" val="35"/>
  <p:tag name="SVT" val="TRUE"/>
  <p:tag name="CVB" val="35"/>
  <p:tag name="SPT" val="FALSE"/>
  <p:tag name="CII" val="35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180"/>
  <p:tag name="NBP" val="1"/>
  <p:tag name="BSN" val="180"/>
  <p:tag name="SVT" val="TRUE"/>
  <p:tag name="CVB" val="180"/>
  <p:tag name="SPT" val="FALSE"/>
  <p:tag name="CII" val="180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181"/>
  <p:tag name="NBP" val="1"/>
  <p:tag name="BSN" val="181"/>
  <p:tag name="SVT" val="TRUE"/>
  <p:tag name="CVB" val="181"/>
  <p:tag name="SPT" val="FALSE"/>
  <p:tag name="CII" val="181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182"/>
  <p:tag name="NBP" val="1"/>
  <p:tag name="BSN" val="182"/>
  <p:tag name="SVT" val="TRUE"/>
  <p:tag name="CVB" val="182"/>
  <p:tag name="SPT" val="FALSE"/>
  <p:tag name="CII" val="182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183"/>
  <p:tag name="NBP" val="1"/>
  <p:tag name="BSN" val="183"/>
  <p:tag name="SVT" val="TRUE"/>
  <p:tag name="CVB" val="183"/>
  <p:tag name="SPT" val="FALSE"/>
  <p:tag name="CII" val="183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184"/>
  <p:tag name="NBP" val="1"/>
  <p:tag name="BSN" val="184"/>
  <p:tag name="SVT" val="TRUE"/>
  <p:tag name="CVB" val="184"/>
  <p:tag name="SPT" val="FALSE"/>
  <p:tag name="CII" val="184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185"/>
  <p:tag name="NBP" val="1"/>
  <p:tag name="BSN" val="185"/>
  <p:tag name="SVT" val="TRUE"/>
  <p:tag name="CVB" val="185"/>
  <p:tag name="SPT" val="FALSE"/>
  <p:tag name="CII" val="185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186"/>
  <p:tag name="NBP" val="1"/>
  <p:tag name="BSN" val="186"/>
  <p:tag name="SVT" val="TRUE"/>
  <p:tag name="CVB" val="186"/>
  <p:tag name="SPT" val="FALSE"/>
  <p:tag name="CII" val="186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187"/>
  <p:tag name="NBP" val="1"/>
  <p:tag name="BSN" val="187"/>
  <p:tag name="SVT" val="TRUE"/>
  <p:tag name="CVB" val="187"/>
  <p:tag name="SPT" val="FALSE"/>
  <p:tag name="CII" val="187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188"/>
  <p:tag name="NBP" val="1"/>
  <p:tag name="BSN" val="188"/>
  <p:tag name="SVT" val="TRUE"/>
  <p:tag name="CVB" val="188"/>
  <p:tag name="SPT" val="FALSE"/>
  <p:tag name="CII" val="188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189"/>
  <p:tag name="NBP" val="1"/>
  <p:tag name="BSN" val="189"/>
  <p:tag name="SVT" val="TRUE"/>
  <p:tag name="CVB" val="189"/>
  <p:tag name="SPT" val="FALSE"/>
  <p:tag name="CII" val="189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102"/>
  <p:tag name="NBP" val="1"/>
  <p:tag name="BSN" val="102"/>
  <p:tag name="SVT" val="TRUE"/>
  <p:tag name="CVB" val="102"/>
  <p:tag name="SPT" val="FALSE"/>
  <p:tag name="CII" val="102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190"/>
  <p:tag name="NBP" val="1"/>
  <p:tag name="BSN" val="190"/>
  <p:tag name="SVT" val="TRUE"/>
  <p:tag name="CVB" val="190"/>
  <p:tag name="SPT" val="FALSE"/>
  <p:tag name="CII" val="190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191"/>
  <p:tag name="NBP" val="1"/>
  <p:tag name="BSN" val="191"/>
  <p:tag name="SVT" val="TRUE"/>
  <p:tag name="CVB" val="191"/>
  <p:tag name="SPT" val="FALSE"/>
  <p:tag name="CII" val="191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192"/>
  <p:tag name="NBP" val="1"/>
  <p:tag name="BSN" val="192"/>
  <p:tag name="SVT" val="TRUE"/>
  <p:tag name="CVB" val="192"/>
  <p:tag name="SPT" val="FALSE"/>
  <p:tag name="CII" val="192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193"/>
  <p:tag name="NBP" val="1"/>
  <p:tag name="BSN" val="193"/>
  <p:tag name="SVT" val="TRUE"/>
  <p:tag name="CVB" val="193"/>
  <p:tag name="SPT" val="FALSE"/>
  <p:tag name="CII" val="193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194"/>
  <p:tag name="NBP" val="1"/>
  <p:tag name="BSN" val="194"/>
  <p:tag name="SVT" val="TRUE"/>
  <p:tag name="CVB" val="194"/>
  <p:tag name="SPT" val="FALSE"/>
  <p:tag name="CII" val="194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195"/>
  <p:tag name="NBP" val="1"/>
  <p:tag name="BSN" val="195"/>
  <p:tag name="SVT" val="TRUE"/>
  <p:tag name="CVB" val="195"/>
  <p:tag name="SPT" val="FALSE"/>
  <p:tag name="CII" val="195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196"/>
  <p:tag name="NBP" val="1"/>
  <p:tag name="CVB" val="196"/>
  <p:tag name="SPT" val="FALSE"/>
  <p:tag name="BSN" val="196"/>
  <p:tag name="LFXCI" val="0"/>
  <p:tag name="SVT" val="TRUE"/>
  <p:tag name="CII" val="196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197"/>
  <p:tag name="NBP" val="1"/>
  <p:tag name="CVB" val="197"/>
  <p:tag name="SPT" val="FALSE"/>
  <p:tag name="BSN" val="197"/>
  <p:tag name="LFXCI" val="0"/>
  <p:tag name="SVT" val="TRUE"/>
  <p:tag name="CII" val="197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200"/>
  <p:tag name="NBP" val="1"/>
  <p:tag name="CVB" val="200"/>
  <p:tag name="SPT" val="FALSE"/>
  <p:tag name="BSN" val="200"/>
  <p:tag name="LFXCI" val="0"/>
  <p:tag name="SVT" val="TRUE"/>
  <p:tag name="CII" val="200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201"/>
  <p:tag name="NBP" val="1"/>
  <p:tag name="CVB" val="201"/>
  <p:tag name="SPT" val="FALSE"/>
  <p:tag name="BSN" val="201"/>
  <p:tag name="LFXCI" val="0"/>
  <p:tag name="SVT" val="TRUE"/>
  <p:tag name="CII" val="20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171"/>
  <p:tag name="NBP" val="1"/>
  <p:tag name="BSN" val="171"/>
  <p:tag name="SVT" val="TRUE"/>
  <p:tag name="CVB" val="171"/>
  <p:tag name="SPT" val="FALSE"/>
  <p:tag name="CII" val="171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202"/>
  <p:tag name="NBP" val="1"/>
  <p:tag name="CVB" val="202"/>
  <p:tag name="SPT" val="FALSE"/>
  <p:tag name="BSN" val="202"/>
  <p:tag name="LFXCI" val="0"/>
  <p:tag name="SVT" val="TRUE"/>
  <p:tag name="CII" val="202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203"/>
  <p:tag name="NBP" val="1"/>
  <p:tag name="CVB" val="203"/>
  <p:tag name="SPT" val="FALSE"/>
  <p:tag name="BSN" val="203"/>
  <p:tag name="LFXCI" val="0"/>
  <p:tag name="SVT" val="TRUE"/>
  <p:tag name="CII" val="203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204"/>
  <p:tag name="NBP" val="1"/>
  <p:tag name="CVB" val="204"/>
  <p:tag name="SPT" val="FALSE"/>
  <p:tag name="BSN" val="204"/>
  <p:tag name="LFXCI" val="0"/>
  <p:tag name="SVT" val="TRUE"/>
  <p:tag name="CII" val="204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205"/>
  <p:tag name="NBP" val="1"/>
  <p:tag name="CVB" val="205"/>
  <p:tag name="SPT" val="FALSE"/>
  <p:tag name="BSN" val="205"/>
  <p:tag name="LFXCI" val="0"/>
  <p:tag name="SVT" val="TRUE"/>
  <p:tag name="CII" val="205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206"/>
  <p:tag name="NBP" val="1"/>
  <p:tag name="CVB" val="206"/>
  <p:tag name="SPT" val="FALSE"/>
  <p:tag name="BSN" val="206"/>
  <p:tag name="LFXCI" val="0"/>
  <p:tag name="SVT" val="TRUE"/>
  <p:tag name="CII" val="206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207"/>
  <p:tag name="NBP" val="1"/>
  <p:tag name="CVB" val="207"/>
  <p:tag name="SPT" val="FALSE"/>
  <p:tag name="BSN" val="207"/>
  <p:tag name="LFXCI" val="0"/>
  <p:tag name="SVT" val="TRUE"/>
  <p:tag name="CII" val="207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174"/>
  <p:tag name="NBP" val="1"/>
  <p:tag name="CVB" val="174"/>
  <p:tag name="SPT" val="FALSE"/>
  <p:tag name="BSN" val="174"/>
  <p:tag name="LFXCI" val="0"/>
  <p:tag name="SVT" val="TRUE"/>
  <p:tag name="CII" val="174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175"/>
  <p:tag name="NBP" val="1"/>
  <p:tag name="CVB" val="175"/>
  <p:tag name="SPT" val="FALSE"/>
  <p:tag name="BSN" val="175"/>
  <p:tag name="LFXCI" val="0"/>
  <p:tag name="SVT" val="TRUE"/>
  <p:tag name="CII" val="175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208"/>
  <p:tag name="NBP" val="1"/>
  <p:tag name="CVB" val="208"/>
  <p:tag name="SPT" val="FALSE"/>
  <p:tag name="BSN" val="208"/>
  <p:tag name="LFXCI" val="0"/>
  <p:tag name="SVT" val="TRUE"/>
  <p:tag name="CII" val="208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172"/>
  <p:tag name="NBP" val="1"/>
  <p:tag name="BSN" val="172"/>
  <p:tag name="SVT" val="TRUE"/>
  <p:tag name="CVB" val="172"/>
  <p:tag name="SPT" val="FALSE"/>
  <p:tag name="CII" val="172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173"/>
  <p:tag name="NBP" val="1"/>
  <p:tag name="BSN" val="173"/>
  <p:tag name="SVT" val="TRUE"/>
  <p:tag name="CVB" val="173"/>
  <p:tag name="SPT" val="FALSE"/>
  <p:tag name="CII" val="173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174"/>
  <p:tag name="NBP" val="1"/>
  <p:tag name="BSN" val="174"/>
  <p:tag name="SVT" val="TRUE"/>
  <p:tag name="CVB" val="174"/>
  <p:tag name="SPT" val="FALSE"/>
  <p:tag name="CII" val="174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175"/>
  <p:tag name="NBP" val="1"/>
  <p:tag name="BSN" val="175"/>
  <p:tag name="SVT" val="TRUE"/>
  <p:tag name="CVB" val="175"/>
  <p:tag name="SPT" val="FALSE"/>
  <p:tag name="CII" val="175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198"/>
  <p:tag name="NBP" val="1"/>
  <p:tag name="BSN" val="198"/>
  <p:tag name="SVT" val="TRUE"/>
  <p:tag name="CVB" val="198"/>
  <p:tag name="SPT" val="FALSE"/>
  <p:tag name="CII" val="198"/>
</p:tagLst>
</file>

<file path=ppt/theme/theme1.xml><?xml version="1.0" encoding="utf-8"?>
<a:theme xmlns:a="http://schemas.openxmlformats.org/drawingml/2006/main" name="hardware_lesson">
  <a:themeElements>
    <a:clrScheme name="hardware_lesson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hardware_less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hardware_lesson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ardware_lesson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ardware_lesson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ardware_lesson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ardware_lesson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ardware_lesson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ardware_lesson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hardware_lesson</Template>
  <TotalTime>1934</TotalTime>
  <Words>4933</Words>
  <Application>Microsoft Office PowerPoint</Application>
  <PresentationFormat>On-screen Show (4:3)</PresentationFormat>
  <Paragraphs>873</Paragraphs>
  <Slides>49</Slides>
  <Notes>49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49</vt:i4>
      </vt:variant>
    </vt:vector>
  </HeadingPairs>
  <TitlesOfParts>
    <vt:vector size="54" baseType="lpstr">
      <vt:lpstr>Courier New</vt:lpstr>
      <vt:lpstr>Tahoma</vt:lpstr>
      <vt:lpstr>Times New Roman</vt:lpstr>
      <vt:lpstr>Wingdings</vt:lpstr>
      <vt:lpstr>hardware_lesson</vt:lpstr>
      <vt:lpstr>Boolean Data Outline</vt:lpstr>
      <vt:lpstr>Data Types</vt:lpstr>
      <vt:lpstr>C Boolean Data Type: char or int</vt:lpstr>
      <vt:lpstr>C Built-In Boolean Data Type: bool</vt:lpstr>
      <vt:lpstr>bool Data Type: Not Used in CS1313</vt:lpstr>
      <vt:lpstr>Boolean Declaration</vt:lpstr>
      <vt:lpstr>Boolean or Character?</vt:lpstr>
      <vt:lpstr>Boolean or Character Example #1</vt:lpstr>
      <vt:lpstr>Boolean or Character Example #2</vt:lpstr>
      <vt:lpstr>Boolean, Character or Integer? #1</vt:lpstr>
      <vt:lpstr>Boolean, Character or Integer? #1</vt:lpstr>
      <vt:lpstr>Boolean Literal Constants</vt:lpstr>
      <vt:lpstr>Using Boolean Literal Constants #1</vt:lpstr>
      <vt:lpstr>Using Boolean Literal Constants #2</vt:lpstr>
      <vt:lpstr>What is a Boolean Expression? #1</vt:lpstr>
      <vt:lpstr>What is a Boolean Expression? #2</vt:lpstr>
      <vt:lpstr>What is a Boolean Expression? #3</vt:lpstr>
      <vt:lpstr>What is a Boolean Expression? #4</vt:lpstr>
      <vt:lpstr>What is a Boolean Expression? #5</vt:lpstr>
      <vt:lpstr>Boolean Expressions</vt:lpstr>
      <vt:lpstr>Boolean Operations</vt:lpstr>
      <vt:lpstr>C Boolean Expression Evaluation Values</vt:lpstr>
      <vt:lpstr>Boolean Expression Example #1</vt:lpstr>
      <vt:lpstr>Boolean Expression Example #2</vt:lpstr>
      <vt:lpstr>Boolean Variables Example #1</vt:lpstr>
      <vt:lpstr>Boolean Variables Example #2</vt:lpstr>
      <vt:lpstr>Relational Operations #1</vt:lpstr>
      <vt:lpstr>Relational Operations #2</vt:lpstr>
      <vt:lpstr>Relational Expressions Example #1</vt:lpstr>
      <vt:lpstr>Relational Expressions Example #2</vt:lpstr>
      <vt:lpstr>Structure of Boolean Expressions</vt:lpstr>
      <vt:lpstr>Boolean Expressions with Parentheses</vt:lpstr>
      <vt:lpstr>Precedence Order of Boolean Operations</vt:lpstr>
      <vt:lpstr>Boolean Precedence Order Example #1</vt:lpstr>
      <vt:lpstr>Boolean Precedence Order Example #2</vt:lpstr>
      <vt:lpstr>Boolean Precedence Order Example</vt:lpstr>
      <vt:lpstr>Relational Expressions Example #1</vt:lpstr>
      <vt:lpstr>Relational Expressions Example #2</vt:lpstr>
      <vt:lpstr>Relational Expressions Example #3</vt:lpstr>
      <vt:lpstr>Relational Expressions Example #4</vt:lpstr>
      <vt:lpstr>Relational Expressions Example #5</vt:lpstr>
      <vt:lpstr>Relational Expressions Example #6</vt:lpstr>
      <vt:lpstr>Relational Expressions Example #7</vt:lpstr>
      <vt:lpstr>Why Not Use a &lt; b &lt; c? #1</vt:lpstr>
      <vt:lpstr>Why Not Use a &lt; b &lt; c? #2</vt:lpstr>
      <vt:lpstr>Short Circuiting</vt:lpstr>
      <vt:lpstr>Short Circuit Example #1</vt:lpstr>
      <vt:lpstr>Short Circuit Example #2</vt:lpstr>
      <vt:lpstr>Short Circuit Example #3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CS1313 Boolean Data Lesson</dc:title>
  <dc:creator>Henry Neeman</dc:creator>
  <cp:lastModifiedBy>Henry Neeman</cp:lastModifiedBy>
  <cp:revision>324</cp:revision>
  <cp:lastPrinted>1601-01-01T00:00:00Z</cp:lastPrinted>
  <dcterms:created xsi:type="dcterms:W3CDTF">2004-08-23T12:23:16Z</dcterms:created>
  <dcterms:modified xsi:type="dcterms:W3CDTF">2017-01-20T06:05:53Z</dcterms:modified>
</cp:coreProperties>
</file>